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62" r:id="rId6"/>
    <p:sldId id="263" r:id="rId7"/>
    <p:sldId id="264" r:id="rId8"/>
    <p:sldId id="266" r:id="rId9"/>
    <p:sldId id="265" r:id="rId10"/>
    <p:sldId id="267" r:id="rId11"/>
    <p:sldId id="268" r:id="rId12"/>
    <p:sldId id="269" r:id="rId13"/>
    <p:sldId id="270" r:id="rId14"/>
    <p:sldId id="271" r:id="rId15"/>
    <p:sldId id="261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s.slideshare.net/guillermopereyra/10-principios-de-la-economa-1206237" TargetMode="External"/><Relationship Id="rId2" Type="http://schemas.openxmlformats.org/officeDocument/2006/relationships/hyperlink" Target="http://www.administracionmoderna.com/2012/12/los-10-principios-de-la-economia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apitalibre.com/2015/04/10-principios-economia" TargetMode="External"/><Relationship Id="rId4" Type="http://schemas.openxmlformats.org/officeDocument/2006/relationships/hyperlink" Target="https://prezi.com/py86bopwknbd/economia-y-sus-10-principios-fundamentale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35695" y="273050"/>
            <a:ext cx="3008313" cy="1162050"/>
          </a:xfrm>
        </p:spPr>
        <p:txBody>
          <a:bodyPr/>
          <a:lstStyle/>
          <a:p>
            <a:r>
              <a:rPr lang="es-ES" dirty="0" smtClean="0"/>
              <a:t>Cómo las personas interactúan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03648" y="1628800"/>
            <a:ext cx="3008313" cy="46910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b="1" i="1" dirty="0" smtClean="0"/>
              <a:t>6. Los mercados son generalmente una buena manera de organizar la actividad económica.</a:t>
            </a:r>
          </a:p>
          <a:p>
            <a:pPr algn="just"/>
            <a:r>
              <a:rPr lang="es-ES" dirty="0" smtClean="0"/>
              <a:t>En una ECONOMÍA DE MERCADO, </a:t>
            </a:r>
            <a:r>
              <a:rPr lang="es-ES" i="1" dirty="0" smtClean="0"/>
              <a:t>los hogares </a:t>
            </a:r>
            <a:r>
              <a:rPr lang="es-ES" dirty="0" smtClean="0"/>
              <a:t>deciden que comprar y en que empresas quieren trabajar</a:t>
            </a:r>
            <a:r>
              <a:rPr lang="es-ES" i="1" dirty="0" smtClean="0"/>
              <a:t>; las empresas </a:t>
            </a:r>
            <a:r>
              <a:rPr lang="es-ES" dirty="0" smtClean="0"/>
              <a:t>deciden a quién van a contratar y que bienes producir. (Mano invisible, Adam Smith)</a:t>
            </a:r>
          </a:p>
          <a:p>
            <a:pPr algn="just"/>
            <a:r>
              <a:rPr lang="es-ES" i="1" dirty="0" smtClean="0"/>
              <a:t>Los precios,</a:t>
            </a:r>
            <a:r>
              <a:rPr lang="es-ES" dirty="0" smtClean="0"/>
              <a:t> son el instrumento de esa mano invisible y se ajustan para poder obtener el mejor resultado entre los compradores y vendedores y transmiten lo que se debe producir y se desea comprar.</a:t>
            </a:r>
            <a:endParaRPr lang="es-ES" i="1" dirty="0" smtClean="0"/>
          </a:p>
          <a:p>
            <a:pPr algn="just"/>
            <a:r>
              <a:rPr lang="es-ES" dirty="0" smtClean="0"/>
              <a:t>Ej. C</a:t>
            </a:r>
            <a:r>
              <a:rPr lang="es-MX" dirty="0" smtClean="0"/>
              <a:t>uando </a:t>
            </a:r>
            <a:r>
              <a:rPr lang="es-MX" dirty="0"/>
              <a:t>no compras al frutero porque la fruta está en mal estado, estás indirectamente beneficiando al mercado, ya que el frutero terminará dándose cuenta del estado de sus productos y los cambiará, haciendo </a:t>
            </a:r>
            <a:r>
              <a:rPr lang="es-MX" dirty="0" smtClean="0"/>
              <a:t>que pida </a:t>
            </a:r>
            <a:r>
              <a:rPr lang="es-MX" dirty="0"/>
              <a:t>a </a:t>
            </a:r>
            <a:r>
              <a:rPr lang="es-MX" dirty="0" smtClean="0"/>
              <a:t>proveedores; </a:t>
            </a:r>
            <a:r>
              <a:rPr lang="es-MX" dirty="0"/>
              <a:t>los proveedores a minoristas, </a:t>
            </a:r>
            <a:r>
              <a:rPr lang="es-MX" dirty="0" smtClean="0"/>
              <a:t>éstos </a:t>
            </a:r>
            <a:r>
              <a:rPr lang="es-MX" dirty="0"/>
              <a:t>a mayoristas e</a:t>
            </a:r>
            <a:r>
              <a:rPr lang="es-MX" dirty="0" smtClean="0"/>
              <a:t>tc</a:t>
            </a:r>
            <a:r>
              <a:rPr lang="es-MX" dirty="0"/>
              <a:t>. Consiguiendo que en cadena haya productividad y beneficio.</a:t>
            </a:r>
            <a:endParaRPr lang="es-ES" dirty="0" smtClean="0"/>
          </a:p>
          <a:p>
            <a:pPr algn="just"/>
            <a:endParaRPr lang="es-MX" dirty="0"/>
          </a:p>
        </p:txBody>
      </p:sp>
      <p:pic>
        <p:nvPicPr>
          <p:cNvPr id="6146" name="Picture 2" descr="Principio economico-Los mercados normalmente constituyen  un buen mecanismo para organizar la actividad económica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700808"/>
            <a:ext cx="4176464" cy="345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01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35695" y="273050"/>
            <a:ext cx="3008313" cy="1162050"/>
          </a:xfrm>
        </p:spPr>
        <p:txBody>
          <a:bodyPr/>
          <a:lstStyle/>
          <a:p>
            <a:r>
              <a:rPr lang="es-ES" dirty="0" smtClean="0"/>
              <a:t>Cómo las personas interactúan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563687" y="1628800"/>
            <a:ext cx="3008313" cy="5040560"/>
          </a:xfrm>
        </p:spPr>
        <p:txBody>
          <a:bodyPr>
            <a:normAutofit/>
          </a:bodyPr>
          <a:lstStyle/>
          <a:p>
            <a:pPr algn="just"/>
            <a:r>
              <a:rPr lang="es-ES" b="1" i="1" dirty="0"/>
              <a:t>7</a:t>
            </a:r>
            <a:r>
              <a:rPr lang="es-ES" b="1" i="1" dirty="0" smtClean="0"/>
              <a:t>. El Estado puede mejorar a veces los resultados del mercado.</a:t>
            </a:r>
          </a:p>
          <a:p>
            <a:pPr algn="just"/>
            <a:r>
              <a:rPr lang="es-MX" dirty="0"/>
              <a:t>Las normativas que pueda poner el Estado evitan el </a:t>
            </a:r>
            <a:r>
              <a:rPr lang="es-MX" b="1" dirty="0"/>
              <a:t>fallo de mercado</a:t>
            </a:r>
            <a:r>
              <a:rPr lang="es-MX" dirty="0"/>
              <a:t>, que es una situación en la que el mercado no asigna eficientemente los recursos por si solo. </a:t>
            </a:r>
            <a:endParaRPr lang="es-MX" dirty="0" smtClean="0"/>
          </a:p>
          <a:p>
            <a:pPr algn="just"/>
            <a:r>
              <a:rPr lang="es-MX" dirty="0"/>
              <a:t>Aunque los mercados son generalmente una buena forma de organizar la actividad económica, esta regla tiene dos excepciones importantes: a veces es deseable que el gobierno intervenga en el funcionamiento de los mercados por consideraciones de eficiencia y por consideraciones de equidad.</a:t>
            </a:r>
            <a:endParaRPr lang="es-MX" dirty="0" smtClean="0"/>
          </a:p>
          <a:p>
            <a:pPr algn="just"/>
            <a:r>
              <a:rPr lang="es-MX" dirty="0" smtClean="0"/>
              <a:t>Ej. Si </a:t>
            </a:r>
            <a:r>
              <a:rPr lang="es-MX" dirty="0"/>
              <a:t>en un pueblo, el agua solo sale de un pozo de la que es dueño un individuo que no quiere compartir, puede intervenir el Estado por el beneficio de todos</a:t>
            </a:r>
            <a:r>
              <a:rPr lang="es-MX" dirty="0" smtClean="0"/>
              <a:t>. (Monopolio).</a:t>
            </a:r>
            <a:endParaRPr lang="es-MX" dirty="0"/>
          </a:p>
        </p:txBody>
      </p:sp>
      <p:pic>
        <p:nvPicPr>
          <p:cNvPr id="7170" name="Picture 2" descr="Los mercados no siempre funcionan de manera perfecta (fallas de mercado). La intervención del estado puede mejorar los resultados del mercad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229" y="1988841"/>
            <a:ext cx="4002243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99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63687" y="273050"/>
            <a:ext cx="3008313" cy="1162050"/>
          </a:xfrm>
        </p:spPr>
        <p:txBody>
          <a:bodyPr/>
          <a:lstStyle/>
          <a:p>
            <a:r>
              <a:rPr lang="es-ES" dirty="0" smtClean="0"/>
              <a:t>Cómo la economía funciona como un todo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75656" y="1700808"/>
            <a:ext cx="3008313" cy="49685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b="1" i="1" dirty="0" smtClean="0"/>
              <a:t>8. El nivel de vida de un país, depende de su capacidad para producir bienes y servicios.</a:t>
            </a:r>
          </a:p>
          <a:p>
            <a:pPr algn="just"/>
            <a:r>
              <a:rPr lang="es-MX" dirty="0" smtClean="0"/>
              <a:t>Cuanto </a:t>
            </a:r>
            <a:r>
              <a:rPr lang="es-MX" dirty="0"/>
              <a:t>más </a:t>
            </a:r>
            <a:r>
              <a:rPr lang="es-MX" b="1" dirty="0"/>
              <a:t>productivo</a:t>
            </a:r>
            <a:r>
              <a:rPr lang="es-MX" dirty="0"/>
              <a:t> sea un país, mayor será su </a:t>
            </a:r>
            <a:r>
              <a:rPr lang="es-MX" b="1" dirty="0"/>
              <a:t>nivel de vida</a:t>
            </a:r>
            <a:r>
              <a:rPr lang="es-MX" dirty="0"/>
              <a:t>. La productividad es la cantidad de bienes y servicios producidos con cada unidad de trabajo. Tiene sentido, ya que si un país no puede producir, tampoco puede abastecer de bienes y servicios a sus habitantes, por lo cual el nivel de vida será mínimo y no prosperarán hasta que encuentren la forma de </a:t>
            </a:r>
            <a:r>
              <a:rPr lang="es-MX" dirty="0" smtClean="0"/>
              <a:t>producir.</a:t>
            </a:r>
          </a:p>
          <a:p>
            <a:pPr algn="just"/>
            <a:r>
              <a:rPr lang="es-ES" dirty="0" smtClean="0"/>
              <a:t>Ej. I</a:t>
            </a:r>
            <a:r>
              <a:rPr lang="es-MX" dirty="0" smtClean="0"/>
              <a:t>maginemos </a:t>
            </a:r>
            <a:r>
              <a:rPr lang="es-MX" dirty="0"/>
              <a:t>que </a:t>
            </a:r>
            <a:r>
              <a:rPr lang="es-MX" dirty="0" smtClean="0"/>
              <a:t>en nuestra familia, cada </a:t>
            </a:r>
            <a:r>
              <a:rPr lang="es-MX" dirty="0"/>
              <a:t>uno de los integrantes se dedica a </a:t>
            </a:r>
            <a:r>
              <a:rPr lang="es-MX" dirty="0" smtClean="0"/>
              <a:t>producir; </a:t>
            </a:r>
            <a:r>
              <a:rPr lang="es-MX" dirty="0"/>
              <a:t>es decir a trabajar, permitirá por ejemplo que toda la familia tenga mayores comodidades: vivienda, salud, etc. Por lo tanto el bienestar de nuestra familia siempre dependerá de cuanto se esfuerce cada integrante de la </a:t>
            </a:r>
            <a:r>
              <a:rPr lang="es-MX" dirty="0" smtClean="0"/>
              <a:t>misma por trabajar.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Mayor productividad = Mayor nivel de vida</a:t>
            </a:r>
            <a:endParaRPr lang="es-MX" dirty="0"/>
          </a:p>
        </p:txBody>
      </p:sp>
      <p:pic>
        <p:nvPicPr>
          <p:cNvPr id="8194" name="Picture 2" descr="Principio económico-El nivel de vida de un país depende de su capacidad para  producir  bienes y servicios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348880"/>
            <a:ext cx="4213674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1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63687" y="273050"/>
            <a:ext cx="3008313" cy="1162050"/>
          </a:xfrm>
        </p:spPr>
        <p:txBody>
          <a:bodyPr/>
          <a:lstStyle/>
          <a:p>
            <a:r>
              <a:rPr lang="es-ES" dirty="0" smtClean="0"/>
              <a:t>Cómo la economía funciona como un todo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19671" y="1762273"/>
            <a:ext cx="3008313" cy="4691063"/>
          </a:xfrm>
        </p:spPr>
        <p:txBody>
          <a:bodyPr/>
          <a:lstStyle/>
          <a:p>
            <a:pPr algn="just"/>
            <a:r>
              <a:rPr lang="es-ES" b="1" i="1" dirty="0" smtClean="0"/>
              <a:t>9. Los precios suben cuando el gobierno imprime demasiado dinero.</a:t>
            </a:r>
          </a:p>
          <a:p>
            <a:pPr algn="just"/>
            <a:r>
              <a:rPr lang="es-ES" dirty="0" smtClean="0"/>
              <a:t>Un elevado crecimiento de la cantidad de dinero produce </a:t>
            </a:r>
            <a:r>
              <a:rPr lang="es-ES" b="1" dirty="0" smtClean="0"/>
              <a:t>inflación</a:t>
            </a:r>
            <a:r>
              <a:rPr lang="es-ES" dirty="0" smtClean="0"/>
              <a:t> y hace descender el valor de la moneda.</a:t>
            </a:r>
          </a:p>
          <a:p>
            <a:pPr algn="just"/>
            <a:r>
              <a:rPr lang="es-MX" dirty="0" smtClean="0"/>
              <a:t>Cuanto </a:t>
            </a:r>
            <a:r>
              <a:rPr lang="es-MX" dirty="0"/>
              <a:t>más dinero se imprima, el valor de este disminuye proporcionalmente</a:t>
            </a:r>
            <a:r>
              <a:rPr lang="es-MX" dirty="0" smtClean="0"/>
              <a:t>.</a:t>
            </a:r>
          </a:p>
          <a:p>
            <a:pPr algn="just"/>
            <a:r>
              <a:rPr lang="es-MX" dirty="0" smtClean="0"/>
              <a:t>Ej.  </a:t>
            </a:r>
            <a:r>
              <a:rPr lang="es-MX" dirty="0"/>
              <a:t>En 1921 un periódico valía 0,30 marcos, en noviembre de 1922, ese mismo costaba 70.000.000 marcos. Esto se debe a la inflación (aumento general de los precios), en la Alemania de esa época los precios se triplicaban y la solución del Estado fue imprimir más dinero. Por lo cual cada vez tenía menor valor.</a:t>
            </a:r>
          </a:p>
        </p:txBody>
      </p:sp>
      <p:pic>
        <p:nvPicPr>
          <p:cNvPr id="9218" name="Picture 2" descr="Principio económico-Los precios suben cuando el gobierno imprime demasiado dine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132856"/>
            <a:ext cx="4224469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074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35695" y="273050"/>
            <a:ext cx="3008313" cy="1162050"/>
          </a:xfrm>
        </p:spPr>
        <p:txBody>
          <a:bodyPr/>
          <a:lstStyle/>
          <a:p>
            <a:r>
              <a:rPr lang="es-ES" dirty="0"/>
              <a:t>Cómo la economía funciona como un todo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03648" y="1690265"/>
            <a:ext cx="3152329" cy="476307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b="1" i="1" dirty="0" smtClean="0"/>
              <a:t>10. Existe una disyuntiva de corto plazo entre inflación y desempleo</a:t>
            </a:r>
            <a:r>
              <a:rPr lang="es-MX" dirty="0" smtClean="0"/>
              <a:t>.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La</a:t>
            </a:r>
            <a:r>
              <a:rPr lang="es-MX" dirty="0"/>
              <a:t> </a:t>
            </a:r>
            <a:r>
              <a:rPr lang="es-MX" b="1" dirty="0"/>
              <a:t>inflación</a:t>
            </a:r>
            <a:r>
              <a:rPr lang="es-MX" dirty="0"/>
              <a:t> conviene que esté </a:t>
            </a:r>
            <a:r>
              <a:rPr lang="es-MX" b="1" dirty="0" smtClean="0"/>
              <a:t>baja</a:t>
            </a:r>
            <a:r>
              <a:rPr lang="es-MX" dirty="0" smtClean="0"/>
              <a:t>, </a:t>
            </a:r>
            <a:r>
              <a:rPr lang="es-MX" dirty="0"/>
              <a:t>pero muchas veces un aumento de la cantidad de dinero estimula el nivel total del gasto, por lo cual la demanda de bienes y servicios. El </a:t>
            </a:r>
            <a:r>
              <a:rPr lang="es-MX" b="1" dirty="0"/>
              <a:t>incremento de la demanda</a:t>
            </a:r>
            <a:r>
              <a:rPr lang="es-MX" dirty="0"/>
              <a:t> desemboca en una futura subida de precios por parte de las empresas, pero esto también las estimula a contratar trabajadores, </a:t>
            </a:r>
            <a:r>
              <a:rPr lang="es-MX" b="1" dirty="0"/>
              <a:t>disminuyendo así el desempleo</a:t>
            </a:r>
            <a:r>
              <a:rPr lang="es-MX" dirty="0" smtClean="0"/>
              <a:t>. </a:t>
            </a:r>
            <a:r>
              <a:rPr lang="es-MX" dirty="0"/>
              <a:t>Es por eso que esta lógica económica nos pone en una disyuntiva entre elegir la inflación o disminuir el desempleo que es lo que quiere toda sociedad.</a:t>
            </a:r>
          </a:p>
          <a:p>
            <a:pPr algn="just"/>
            <a:r>
              <a:rPr lang="es-ES" dirty="0" smtClean="0"/>
              <a:t>La disyuntiva desempeña un papel fundamental en el análisis de los ciclos económicos de la actividad económica.</a:t>
            </a:r>
          </a:p>
          <a:p>
            <a:pPr algn="just"/>
            <a:r>
              <a:rPr lang="es-MX" dirty="0"/>
              <a:t>Aunque esta disyuntiva es temporal, el proceso puede durar varios años, lo que origina los dilemas de los gestores de  políticas  públicas.</a:t>
            </a:r>
          </a:p>
        </p:txBody>
      </p:sp>
      <p:pic>
        <p:nvPicPr>
          <p:cNvPr id="10242" name="Picture 2" descr="Principio economico-En el corto plazo la sociedad se enfrenta a la disyuntiva entre la inflacion y el desempl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420888"/>
            <a:ext cx="4032448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204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711349"/>
            <a:ext cx="7043758" cy="4525963"/>
          </a:xfrm>
        </p:spPr>
        <p:txBody>
          <a:bodyPr>
            <a:normAutofit/>
          </a:bodyPr>
          <a:lstStyle/>
          <a:p>
            <a:r>
              <a:rPr lang="es-MX" sz="2400" i="1" dirty="0">
                <a:latin typeface="Arial" pitchFamily="34" charset="0"/>
                <a:cs typeface="Arial" pitchFamily="34" charset="0"/>
                <a:hlinkClick r:id="rId2"/>
              </a:rPr>
              <a:t>http://</a:t>
            </a:r>
            <a:r>
              <a:rPr lang="es-MX" sz="2400" i="1" dirty="0" smtClean="0">
                <a:latin typeface="Arial" pitchFamily="34" charset="0"/>
                <a:cs typeface="Arial" pitchFamily="34" charset="0"/>
                <a:hlinkClick r:id="rId2"/>
              </a:rPr>
              <a:t>www.administracionmoderna.com/2012/12/los-10-principios-de-la-economia.html</a:t>
            </a:r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400" i="1" dirty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s-MX" sz="2400" i="1" dirty="0" smtClean="0">
                <a:latin typeface="Arial" pitchFamily="34" charset="0"/>
                <a:cs typeface="Arial" pitchFamily="34" charset="0"/>
                <a:hlinkClick r:id="rId3"/>
              </a:rPr>
              <a:t>es.slideshare.net/guillermopereyra/10-principios-de-la-economa-1206237</a:t>
            </a:r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400" i="1" dirty="0">
                <a:latin typeface="Arial" pitchFamily="34" charset="0"/>
                <a:cs typeface="Arial" pitchFamily="34" charset="0"/>
                <a:hlinkClick r:id="rId4"/>
              </a:rPr>
              <a:t>https://prezi.com/py86bopwknbd/economia-y-sus-10-principios-fundamentales</a:t>
            </a:r>
            <a:r>
              <a:rPr lang="es-MX" sz="2400" i="1" dirty="0" smtClean="0">
                <a:latin typeface="Arial" pitchFamily="34" charset="0"/>
                <a:cs typeface="Arial" pitchFamily="34" charset="0"/>
                <a:hlinkClick r:id="rId4"/>
              </a:rPr>
              <a:t>/</a:t>
            </a:r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400" i="1" dirty="0">
                <a:latin typeface="Arial" pitchFamily="34" charset="0"/>
                <a:cs typeface="Arial" pitchFamily="34" charset="0"/>
                <a:hlinkClick r:id="rId5"/>
              </a:rPr>
              <a:t>http://</a:t>
            </a:r>
            <a:r>
              <a:rPr lang="es-MX" sz="2400" i="1" dirty="0" smtClean="0">
                <a:latin typeface="Arial" pitchFamily="34" charset="0"/>
                <a:cs typeface="Arial" pitchFamily="34" charset="0"/>
                <a:hlinkClick r:id="rId5"/>
              </a:rPr>
              <a:t>capitalibre.com/2015/04/10-principios-economia</a:t>
            </a:r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endParaRPr lang="es-MX" sz="2400" i="1" dirty="0">
              <a:latin typeface="Arial" pitchFamily="34" charset="0"/>
              <a:cs typeface="Arial" pitchFamily="34" charset="0"/>
            </a:endParaRPr>
          </a:p>
          <a:p>
            <a:endParaRPr lang="es-MX" sz="2400" i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Contaduría	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Principios básicos de la Economía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Angélica Lira Díaz, Flor de María Mendoza Austria, Lucía Teresa Soberanes Rivas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Enero- Junio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Tema: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600200"/>
            <a:ext cx="7355160" cy="5069160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/>
              <a:t>The </a:t>
            </a:r>
            <a:r>
              <a:rPr lang="en-US" dirty="0" smtClean="0"/>
              <a:t>study </a:t>
            </a:r>
            <a:r>
              <a:rPr lang="en-US" dirty="0"/>
              <a:t>of </a:t>
            </a:r>
            <a:r>
              <a:rPr lang="en-US" dirty="0" smtClean="0"/>
              <a:t>economics field  </a:t>
            </a:r>
            <a:r>
              <a:rPr lang="en-US" dirty="0"/>
              <a:t>covers all issues related to the pricing of things, with activities involving </a:t>
            </a:r>
            <a:r>
              <a:rPr lang="en-US" dirty="0" smtClean="0"/>
              <a:t>costs analysis </a:t>
            </a:r>
            <a:r>
              <a:rPr lang="en-US" dirty="0"/>
              <a:t>and produce measurable benefits in </a:t>
            </a:r>
            <a:r>
              <a:rPr lang="en-US" dirty="0" smtClean="0"/>
              <a:t>cash.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/>
              <a:t>The </a:t>
            </a:r>
            <a:r>
              <a:rPr lang="en-US" dirty="0" smtClean="0"/>
              <a:t>economics principles, help </a:t>
            </a:r>
            <a:r>
              <a:rPr lang="en-US" dirty="0"/>
              <a:t>us understand the world around </a:t>
            </a:r>
            <a:r>
              <a:rPr lang="en-US" dirty="0" smtClean="0"/>
              <a:t>us, how </a:t>
            </a:r>
            <a:r>
              <a:rPr lang="en-US" dirty="0"/>
              <a:t>it is that economies of </a:t>
            </a:r>
            <a:r>
              <a:rPr lang="en-US" dirty="0" smtClean="0"/>
              <a:t>society, </a:t>
            </a:r>
            <a:r>
              <a:rPr lang="en-US" dirty="0"/>
              <a:t>the individual and the state work.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Economics principles, decitions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and options analysis,  costs analysis.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2920" y="274638"/>
            <a:ext cx="8013576" cy="1143000"/>
          </a:xfrm>
        </p:spPr>
        <p:txBody>
          <a:bodyPr/>
          <a:lstStyle/>
          <a:p>
            <a:r>
              <a:rPr lang="es-ES" sz="3200" dirty="0" smtClean="0"/>
              <a:t>Principios básicos de la Economía</a:t>
            </a:r>
            <a:endParaRPr lang="es-MX" sz="3200" dirty="0"/>
          </a:p>
        </p:txBody>
      </p:sp>
      <p:sp>
        <p:nvSpPr>
          <p:cNvPr id="3" name="2 Abrir llave"/>
          <p:cNvSpPr/>
          <p:nvPr/>
        </p:nvSpPr>
        <p:spPr>
          <a:xfrm>
            <a:off x="1578696" y="1700808"/>
            <a:ext cx="490825" cy="41044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sz="1100" dirty="0"/>
          </a:p>
        </p:txBody>
      </p:sp>
      <p:sp>
        <p:nvSpPr>
          <p:cNvPr id="4" name="3 CuadroTexto"/>
          <p:cNvSpPr txBox="1"/>
          <p:nvPr/>
        </p:nvSpPr>
        <p:spPr>
          <a:xfrm>
            <a:off x="2226768" y="2185119"/>
            <a:ext cx="28748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/>
              <a:t>Cómo las personas toman decisiones</a:t>
            </a:r>
            <a:endParaRPr lang="es-MX" sz="1100" dirty="0"/>
          </a:p>
        </p:txBody>
      </p:sp>
      <p:sp>
        <p:nvSpPr>
          <p:cNvPr id="5" name="4 Abrir llave"/>
          <p:cNvSpPr/>
          <p:nvPr/>
        </p:nvSpPr>
        <p:spPr>
          <a:xfrm>
            <a:off x="5179096" y="1628800"/>
            <a:ext cx="45719" cy="126972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sz="1100" dirty="0"/>
          </a:p>
        </p:txBody>
      </p:sp>
      <p:sp>
        <p:nvSpPr>
          <p:cNvPr id="6" name="5 CuadroTexto"/>
          <p:cNvSpPr txBox="1"/>
          <p:nvPr/>
        </p:nvSpPr>
        <p:spPr>
          <a:xfrm>
            <a:off x="5395120" y="1556792"/>
            <a:ext cx="22437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 smtClean="0"/>
              <a:t>- Las personas enfrentan disyuntivas (tradeoffs).</a:t>
            </a:r>
            <a:endParaRPr lang="es-MX" sz="11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395120" y="1916832"/>
            <a:ext cx="24541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 smtClean="0"/>
              <a:t>- El costo de algo es lo que dejas de percibir por obtenerlo.</a:t>
            </a:r>
            <a:endParaRPr lang="es-MX" sz="1100" dirty="0"/>
          </a:p>
        </p:txBody>
      </p:sp>
      <p:sp>
        <p:nvSpPr>
          <p:cNvPr id="8" name="7 CuadroTexto"/>
          <p:cNvSpPr txBox="1"/>
          <p:nvPr/>
        </p:nvSpPr>
        <p:spPr>
          <a:xfrm>
            <a:off x="5395120" y="2276872"/>
            <a:ext cx="23840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 smtClean="0"/>
              <a:t>- La gente racional, piensa en términos marginales.</a:t>
            </a:r>
            <a:endParaRPr lang="es-MX" sz="11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395120" y="2636912"/>
            <a:ext cx="24541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 smtClean="0"/>
              <a:t>- Las personas responden a incentivos.</a:t>
            </a:r>
            <a:endParaRPr lang="es-MX" sz="11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226768" y="3625279"/>
            <a:ext cx="28748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/>
              <a:t>Cómo las personas interactúan</a:t>
            </a:r>
            <a:endParaRPr lang="es-MX" sz="11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226768" y="5065439"/>
            <a:ext cx="28748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/>
              <a:t>Cómo la economía funciona como un todo</a:t>
            </a:r>
            <a:endParaRPr lang="es-MX" sz="1100" dirty="0"/>
          </a:p>
        </p:txBody>
      </p:sp>
      <p:sp>
        <p:nvSpPr>
          <p:cNvPr id="12" name="11 Abrir llave"/>
          <p:cNvSpPr/>
          <p:nvPr/>
        </p:nvSpPr>
        <p:spPr>
          <a:xfrm>
            <a:off x="5179096" y="3212976"/>
            <a:ext cx="45719" cy="12241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sz="1100" dirty="0"/>
          </a:p>
        </p:txBody>
      </p:sp>
      <p:sp>
        <p:nvSpPr>
          <p:cNvPr id="13" name="12 Abrir llave"/>
          <p:cNvSpPr/>
          <p:nvPr/>
        </p:nvSpPr>
        <p:spPr>
          <a:xfrm>
            <a:off x="5179096" y="4725143"/>
            <a:ext cx="45719" cy="129614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sz="11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5395120" y="3140968"/>
            <a:ext cx="24541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 smtClean="0"/>
              <a:t>- El comercio puede mejorar el bienestar de todo el mundo.</a:t>
            </a:r>
            <a:endParaRPr lang="es-MX" sz="11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395120" y="3429000"/>
            <a:ext cx="245412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 smtClean="0"/>
              <a:t>- Los mercados son generalmente una buena manera de organizar la actividad económica.</a:t>
            </a:r>
            <a:endParaRPr lang="es-MX" sz="11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395120" y="3933056"/>
            <a:ext cx="24541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 smtClean="0"/>
              <a:t>- El Estado puede mejorar a veces los resultados del mercado.</a:t>
            </a:r>
            <a:endParaRPr lang="es-MX" sz="11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5395120" y="4701044"/>
            <a:ext cx="245412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 smtClean="0"/>
              <a:t>- El nivel de vida de un país depende de su capacidad para producir bienes y servicios.</a:t>
            </a:r>
            <a:endParaRPr lang="es-MX" sz="11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395120" y="5158353"/>
            <a:ext cx="24541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 smtClean="0"/>
              <a:t>- Los precios suben cuando el gobierno imprime demasiado dinero.</a:t>
            </a:r>
            <a:endParaRPr lang="es-MX" sz="11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5395120" y="5493132"/>
            <a:ext cx="245412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 smtClean="0"/>
              <a:t>- Existe una disyuntiva (tradeoff) de corto plazo entre inflación y desempleo.</a:t>
            </a:r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63687" y="273050"/>
            <a:ext cx="3008313" cy="1162050"/>
          </a:xfrm>
        </p:spPr>
        <p:txBody>
          <a:bodyPr/>
          <a:lstStyle/>
          <a:p>
            <a:r>
              <a:rPr lang="es-ES" dirty="0" smtClean="0"/>
              <a:t>Cómo las personas toman decisiones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7663" y="1916832"/>
            <a:ext cx="3008313" cy="4281339"/>
          </a:xfrm>
        </p:spPr>
        <p:txBody>
          <a:bodyPr/>
          <a:lstStyle/>
          <a:p>
            <a:pPr algn="just"/>
            <a:r>
              <a:rPr lang="es-ES" b="1" i="1" dirty="0"/>
              <a:t>1. Las personas enfrentan disyuntivas Eficiencia vs. equidad</a:t>
            </a:r>
          </a:p>
          <a:p>
            <a:pPr algn="just"/>
            <a:r>
              <a:rPr lang="es-ES" dirty="0"/>
              <a:t>¿Quién trabajará en una familia?</a:t>
            </a:r>
          </a:p>
          <a:p>
            <a:pPr algn="just"/>
            <a:r>
              <a:rPr lang="es-ES" dirty="0"/>
              <a:t>¿Qué bienes y cuántos deben ser producidos?</a:t>
            </a:r>
          </a:p>
          <a:p>
            <a:pPr algn="just"/>
            <a:r>
              <a:rPr lang="es-ES" dirty="0" smtClean="0"/>
              <a:t>¿Qué </a:t>
            </a:r>
            <a:r>
              <a:rPr lang="es-ES" dirty="0"/>
              <a:t>recursos deben ser utilizados en la producción?</a:t>
            </a:r>
          </a:p>
          <a:p>
            <a:pPr algn="just"/>
            <a:r>
              <a:rPr lang="es-ES" i="1" dirty="0" smtClean="0"/>
              <a:t>Para </a:t>
            </a:r>
            <a:r>
              <a:rPr lang="es-ES" i="1" dirty="0"/>
              <a:t>conseguir una cosa, (normalmente) hay que renunciar a otra</a:t>
            </a:r>
            <a:r>
              <a:rPr lang="es-ES" i="1" dirty="0" smtClean="0"/>
              <a:t>.</a:t>
            </a:r>
          </a:p>
          <a:p>
            <a:pPr algn="just"/>
            <a:r>
              <a:rPr lang="es-MX" dirty="0" smtClean="0"/>
              <a:t>Ej. En </a:t>
            </a:r>
            <a:r>
              <a:rPr lang="es-MX" dirty="0"/>
              <a:t>la mayoría de las guerras que ha habido, en sus últimas etapas, una vez acabado el alimento que mantenía a los ejércitos en pie, se ha tenido que elegir entre alimentarles o conseguir más armamento (cañones </a:t>
            </a:r>
            <a:r>
              <a:rPr lang="es-MX" dirty="0" smtClean="0"/>
              <a:t>vs. </a:t>
            </a:r>
            <a:r>
              <a:rPr lang="es-MX" dirty="0"/>
              <a:t>mantequilla).</a:t>
            </a:r>
            <a:endParaRPr lang="es-ES" i="1" dirty="0"/>
          </a:p>
          <a:p>
            <a:pPr algn="just"/>
            <a:endParaRPr lang="es-MX" dirty="0"/>
          </a:p>
        </p:txBody>
      </p:sp>
      <p:pic>
        <p:nvPicPr>
          <p:cNvPr id="1028" name="Picture 4" descr="Young man choosing suit in clothes store royalty-free stock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268760"/>
            <a:ext cx="4320480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70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63687" y="466750"/>
            <a:ext cx="3008313" cy="1162050"/>
          </a:xfrm>
        </p:spPr>
        <p:txBody>
          <a:bodyPr/>
          <a:lstStyle/>
          <a:p>
            <a:r>
              <a:rPr lang="es-ES" dirty="0" smtClean="0"/>
              <a:t>Cómo las personas toman decisiones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59632" y="2060848"/>
            <a:ext cx="3008313" cy="3528391"/>
          </a:xfrm>
        </p:spPr>
        <p:txBody>
          <a:bodyPr>
            <a:normAutofit/>
          </a:bodyPr>
          <a:lstStyle/>
          <a:p>
            <a:pPr algn="just"/>
            <a:r>
              <a:rPr lang="es-ES" b="1" i="1" dirty="0"/>
              <a:t>2. El costo de algo, es lo que dejas de percibir por obtenerlo. (Los costos de oportunidad)</a:t>
            </a:r>
          </a:p>
          <a:p>
            <a:pPr algn="just"/>
            <a:r>
              <a:rPr lang="es-ES" dirty="0"/>
              <a:t>Para tomar decisiones, se deben comparar los costos. (No siempre son evidentes).</a:t>
            </a:r>
          </a:p>
          <a:p>
            <a:pPr algn="just"/>
            <a:r>
              <a:rPr lang="es-ES" dirty="0"/>
              <a:t>¿Estudiar o no en la universidad</a:t>
            </a:r>
            <a:r>
              <a:rPr lang="es-ES" dirty="0" smtClean="0"/>
              <a:t>?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Ej. </a:t>
            </a:r>
            <a:r>
              <a:rPr lang="es-MX" dirty="0"/>
              <a:t>Mientras que estudiabas en el instituto, perdías el dinero que podrías haber conseguido trabajando en vez de formarte; y al revés podrías haber perdido la formación y mejor empleo y sueldo por un trabajo que no exigía estudios.</a:t>
            </a:r>
            <a:endParaRPr lang="es-ES" dirty="0"/>
          </a:p>
          <a:p>
            <a:pPr algn="just"/>
            <a:endParaRPr lang="es-ES" dirty="0"/>
          </a:p>
          <a:p>
            <a:pPr algn="just"/>
            <a:endParaRPr lang="es-MX" dirty="0"/>
          </a:p>
        </p:txBody>
      </p:sp>
      <p:pic>
        <p:nvPicPr>
          <p:cNvPr id="2050" name="Picture 2" descr="https://3.bp.blogspot.com/-NBJGCnLExYM/UL-Tol8WoZI/AAAAAAAAD3Q/cosbHKm_dc8/s320/principio+economico-El+costo+de+una+cosa+es+aquello+a+lo+que+se+renuncia+para+conseguirl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973" y="1628800"/>
            <a:ext cx="4512499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860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63687" y="273050"/>
            <a:ext cx="3008313" cy="1162050"/>
          </a:xfrm>
        </p:spPr>
        <p:txBody>
          <a:bodyPr/>
          <a:lstStyle/>
          <a:p>
            <a:r>
              <a:rPr lang="es-ES" dirty="0" smtClean="0"/>
              <a:t>Cómo las personas toman decisiones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03648" y="1988840"/>
            <a:ext cx="3008313" cy="4691063"/>
          </a:xfrm>
        </p:spPr>
        <p:txBody>
          <a:bodyPr/>
          <a:lstStyle/>
          <a:p>
            <a:pPr algn="just"/>
            <a:r>
              <a:rPr lang="es-ES" b="1" i="1" dirty="0" smtClean="0"/>
              <a:t>3. La </a:t>
            </a:r>
            <a:r>
              <a:rPr lang="es-ES" b="1" i="1" dirty="0"/>
              <a:t>gente racional, piensa en términos marginales.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Las personas toman una decisión RACIONAL si y sólo si el beneficio marginal es superior al costo marginal. (</a:t>
            </a:r>
            <a:r>
              <a:rPr lang="es-MX" dirty="0"/>
              <a:t>pequeños ajustes adicionales en un plan de acción</a:t>
            </a:r>
            <a:r>
              <a:rPr lang="es-MX" dirty="0" smtClean="0"/>
              <a:t>).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Ej. Una </a:t>
            </a:r>
            <a:r>
              <a:rPr lang="es-MX" dirty="0"/>
              <a:t>compañía aérea está siempre dispuesta a vender un billete a precio inferior si el avión está a punto de despegar, ya que se beneficia más de llevar un pasajero a menor </a:t>
            </a:r>
            <a:r>
              <a:rPr lang="es-MX" dirty="0" smtClean="0"/>
              <a:t>costo, </a:t>
            </a:r>
            <a:r>
              <a:rPr lang="es-MX" dirty="0"/>
              <a:t>que de hacer el viaje con ese asiento vacío.</a:t>
            </a:r>
            <a:endParaRPr lang="es-ES" dirty="0"/>
          </a:p>
          <a:p>
            <a:pPr algn="just"/>
            <a:endParaRPr lang="es-MX" dirty="0"/>
          </a:p>
        </p:txBody>
      </p:sp>
      <p:pic>
        <p:nvPicPr>
          <p:cNvPr id="3074" name="Picture 2" descr="Principio económico-Las personas racionales piensan en términos margin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368" y="1605053"/>
            <a:ext cx="3840088" cy="3552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69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63687" y="273050"/>
            <a:ext cx="3008313" cy="1162050"/>
          </a:xfrm>
        </p:spPr>
        <p:txBody>
          <a:bodyPr/>
          <a:lstStyle/>
          <a:p>
            <a:r>
              <a:rPr lang="es-ES" dirty="0"/>
              <a:t>Cómo las personas toman decisiones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19671" y="2060848"/>
            <a:ext cx="3008313" cy="4691063"/>
          </a:xfrm>
        </p:spPr>
        <p:txBody>
          <a:bodyPr/>
          <a:lstStyle/>
          <a:p>
            <a:pPr algn="just"/>
            <a:r>
              <a:rPr lang="es-ES" b="1" i="1" dirty="0" smtClean="0"/>
              <a:t>4. Las </a:t>
            </a:r>
            <a:r>
              <a:rPr lang="es-ES" b="1" i="1" dirty="0"/>
              <a:t>personas responden a </a:t>
            </a:r>
            <a:r>
              <a:rPr lang="es-ES" b="1" i="1" dirty="0" smtClean="0"/>
              <a:t>incentivos</a:t>
            </a:r>
            <a:endParaRPr lang="es-ES" b="1" i="1" dirty="0"/>
          </a:p>
          <a:p>
            <a:pPr algn="just"/>
            <a:r>
              <a:rPr lang="es-ES" dirty="0"/>
              <a:t>Incentivos en precios.</a:t>
            </a:r>
          </a:p>
          <a:p>
            <a:pPr algn="just"/>
            <a:r>
              <a:rPr lang="es-ES" dirty="0"/>
              <a:t>Incentivos que cambien el concepto que se tenía de la idea o decisión.</a:t>
            </a:r>
          </a:p>
          <a:p>
            <a:pPr algn="just"/>
            <a:r>
              <a:rPr lang="es-ES" dirty="0"/>
              <a:t>Los cambios en los costos y beneficios de una alternativa pueden modificar el comportamiento del consumidor.</a:t>
            </a:r>
            <a:endParaRPr lang="es-MX" dirty="0"/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Ej. </a:t>
            </a:r>
            <a:r>
              <a:rPr lang="es-MX" dirty="0"/>
              <a:t>El cambio del precio de la fruta en el mercado, si el precio baja, las personas comprarán más, porque tienen el incentivo de </a:t>
            </a:r>
            <a:r>
              <a:rPr lang="es-MX" dirty="0" smtClean="0"/>
              <a:t>qué </a:t>
            </a:r>
            <a:r>
              <a:rPr lang="es-MX" dirty="0"/>
              <a:t>por menos dinero, se llevan mayor cantidad de fruta.</a:t>
            </a:r>
          </a:p>
        </p:txBody>
      </p:sp>
      <p:pic>
        <p:nvPicPr>
          <p:cNvPr id="4098" name="Picture 2" descr="Principio economico-los  individuos  responden a los incentivo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556792"/>
            <a:ext cx="3840898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443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635695" y="273050"/>
            <a:ext cx="3008313" cy="1162050"/>
          </a:xfrm>
        </p:spPr>
        <p:txBody>
          <a:bodyPr/>
          <a:lstStyle/>
          <a:p>
            <a:r>
              <a:rPr lang="es-ES" dirty="0" smtClean="0"/>
              <a:t>Cómo las personas interactúan</a:t>
            </a:r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>
          <a:xfrm>
            <a:off x="1563687" y="1700808"/>
            <a:ext cx="3008313" cy="4691063"/>
          </a:xfrm>
        </p:spPr>
        <p:txBody>
          <a:bodyPr/>
          <a:lstStyle/>
          <a:p>
            <a:pPr algn="just"/>
            <a:r>
              <a:rPr lang="es-ES" b="1" i="1" dirty="0" smtClean="0"/>
              <a:t>5. El comercio puede mejorar el bienestar de todo el mundo.</a:t>
            </a:r>
          </a:p>
          <a:p>
            <a:pPr algn="just"/>
            <a:r>
              <a:rPr lang="es-MX" dirty="0" smtClean="0"/>
              <a:t>Los individuos obtiene ganancias del comercio con otros individuos gracias a </a:t>
            </a:r>
            <a:r>
              <a:rPr lang="es-MX" b="1" dirty="0" smtClean="0"/>
              <a:t>la especialización </a:t>
            </a:r>
            <a:r>
              <a:rPr lang="es-MX" dirty="0" smtClean="0"/>
              <a:t>y </a:t>
            </a:r>
            <a:r>
              <a:rPr lang="es-MX" b="1" dirty="0" smtClean="0"/>
              <a:t>el intercambio.</a:t>
            </a:r>
          </a:p>
          <a:p>
            <a:pPr algn="just"/>
            <a:r>
              <a:rPr lang="es-MX" dirty="0" smtClean="0"/>
              <a:t>El </a:t>
            </a:r>
            <a:r>
              <a:rPr lang="es-MX" dirty="0"/>
              <a:t>comercio permite a cada país </a:t>
            </a:r>
            <a:r>
              <a:rPr lang="es-MX" b="1" dirty="0"/>
              <a:t>especializarse en lo que hace mejor</a:t>
            </a:r>
            <a:r>
              <a:rPr lang="es-MX" dirty="0"/>
              <a:t> y así obtener lo que mejor hacen otros países, consiguiendo así que todos se beneficien. </a:t>
            </a:r>
            <a:endParaRPr lang="es-MX" dirty="0" smtClean="0"/>
          </a:p>
          <a:p>
            <a:pPr algn="just"/>
            <a:r>
              <a:rPr lang="es-MX" dirty="0" smtClean="0"/>
              <a:t>Ej. Tú </a:t>
            </a:r>
            <a:r>
              <a:rPr lang="es-MX" dirty="0"/>
              <a:t>eres más rápido cocinando que tu hermano, y tu hermano es más eficiente </a:t>
            </a:r>
            <a:r>
              <a:rPr lang="es-MX" dirty="0" smtClean="0"/>
              <a:t>limpiando y planchando la ropa. </a:t>
            </a:r>
            <a:r>
              <a:rPr lang="es-MX" dirty="0"/>
              <a:t>Lo más razonable es que cada uno haga lo que mejor sabe desempeñar y así todos se puedan beneficiar; tú de obtener tu ropa limpia y planchada y él de tener su plato de comida en condiciones.</a:t>
            </a:r>
            <a:endParaRPr lang="es-ES" dirty="0" smtClean="0"/>
          </a:p>
          <a:p>
            <a:pPr algn="just"/>
            <a:endParaRPr lang="es-MX" dirty="0"/>
          </a:p>
        </p:txBody>
      </p:sp>
      <p:pic>
        <p:nvPicPr>
          <p:cNvPr id="5122" name="Picture 2" descr="Principio economico-El comercio puede mejorar el bienestar de todo el mun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88840"/>
            <a:ext cx="387115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618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930</Words>
  <Application>Microsoft Office PowerPoint</Application>
  <PresentationFormat>Presentación en pantalla (4:3)</PresentationFormat>
  <Paragraphs>94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Berlin Sans FB</vt:lpstr>
      <vt:lpstr>Calibri</vt:lpstr>
      <vt:lpstr>Tema de Office</vt:lpstr>
      <vt:lpstr>UNIVERSIDAD AUTÓNOMA DEL ESTADO DE HIDALGO</vt:lpstr>
      <vt:lpstr>Presentación de PowerPoint</vt:lpstr>
      <vt:lpstr>Tema:</vt:lpstr>
      <vt:lpstr>Principios básicos de la Economía</vt:lpstr>
      <vt:lpstr>Cómo las personas toman decisiones</vt:lpstr>
      <vt:lpstr>Cómo las personas toman decisiones</vt:lpstr>
      <vt:lpstr>Cómo las personas toman decisiones</vt:lpstr>
      <vt:lpstr>Cómo las personas toman decisiones</vt:lpstr>
      <vt:lpstr>Cómo las personas interactúan</vt:lpstr>
      <vt:lpstr>Cómo las personas interactúan</vt:lpstr>
      <vt:lpstr>Cómo las personas interactúan</vt:lpstr>
      <vt:lpstr>Cómo la economía funciona como un todo</vt:lpstr>
      <vt:lpstr>Cómo la economía funciona como un todo</vt:lpstr>
      <vt:lpstr>Cómo la economía funciona como un todo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44</cp:revision>
  <dcterms:created xsi:type="dcterms:W3CDTF">2014-12-12T16:57:31Z</dcterms:created>
  <dcterms:modified xsi:type="dcterms:W3CDTF">2016-05-16T14:09:26Z</dcterms:modified>
</cp:coreProperties>
</file>