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72" r:id="rId5"/>
    <p:sldId id="270" r:id="rId6"/>
    <p:sldId id="271" r:id="rId7"/>
    <p:sldId id="273" r:id="rId8"/>
    <p:sldId id="261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uladeeconomia.com/articulos15.htm" TargetMode="External"/><Relationship Id="rId2" Type="http://schemas.openxmlformats.org/officeDocument/2006/relationships/hyperlink" Target="http://www.gestiopolis.com/que-es-desempleo-que-lo-causa-que-tipos-hay-como-se-mid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co-finanzas.com/diccionario/D/DESEMPLEO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Contaduría	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Desempleo</a:t>
            </a:r>
          </a:p>
          <a:p>
            <a:pPr lvl="1"/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Profesoras: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Angélica Lira Díaz, Flor de María Mendoza Austria, Lucía Teresa Soberanes Rivas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Enero- Junio 2016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Tema: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dirty="0" smtClean="0"/>
              <a:t>Unemployment, </a:t>
            </a:r>
            <a:r>
              <a:rPr lang="en-US" dirty="0"/>
              <a:t>is the situation where people are taking age, ability and desire to work do not take or can get a </a:t>
            </a:r>
            <a:r>
              <a:rPr lang="en-US" dirty="0" smtClean="0"/>
              <a:t>job. Unemployment </a:t>
            </a:r>
            <a:r>
              <a:rPr lang="en-US" dirty="0"/>
              <a:t>is an involuntary </a:t>
            </a:r>
            <a:r>
              <a:rPr lang="en-US" dirty="0" smtClean="0"/>
              <a:t>phenomenon, </a:t>
            </a:r>
            <a:r>
              <a:rPr lang="en-US" dirty="0"/>
              <a:t>both on individuals and on the side of the </a:t>
            </a:r>
            <a:r>
              <a:rPr lang="en-US" dirty="0" smtClean="0"/>
              <a:t>companies, that is: </a:t>
            </a:r>
            <a:r>
              <a:rPr lang="en-US" dirty="0"/>
              <a:t>people who want to be employed are not employed and </a:t>
            </a:r>
            <a:r>
              <a:rPr lang="en-US" dirty="0" smtClean="0"/>
              <a:t>companies, </a:t>
            </a:r>
            <a:r>
              <a:rPr lang="en-US" dirty="0"/>
              <a:t>as there is </a:t>
            </a:r>
            <a:r>
              <a:rPr lang="en-US" dirty="0" smtClean="0"/>
              <a:t>unemployment, do not receive </a:t>
            </a:r>
            <a:r>
              <a:rPr lang="en-US" dirty="0"/>
              <a:t>income that would be possible if there were full employment or if unemployment is lower. It is also defined as the inability of the economy to absorb the entire workforce </a:t>
            </a:r>
            <a:r>
              <a:rPr lang="en-US" dirty="0" smtClean="0"/>
              <a:t>(all </a:t>
            </a:r>
            <a:r>
              <a:rPr lang="en-US" dirty="0"/>
              <a:t>who wish to </a:t>
            </a:r>
            <a:r>
              <a:rPr lang="en-US" dirty="0" smtClean="0"/>
              <a:t>work) </a:t>
            </a:r>
            <a:r>
              <a:rPr lang="en-US" dirty="0"/>
              <a:t>.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fr-FR" sz="3100" dirty="0" smtClean="0"/>
              <a:t>Unemployment, workforce.</a:t>
            </a:r>
            <a:endParaRPr lang="es-MX" sz="3100" dirty="0"/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707904" y="3142709"/>
            <a:ext cx="2448272" cy="276999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Desempleo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5652120" y="3584049"/>
            <a:ext cx="2448272" cy="276999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¿Cómo se mide?</a:t>
            </a:r>
            <a:endParaRPr lang="es-MX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1907704" y="2071881"/>
            <a:ext cx="2448272" cy="830997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¿Qué es?</a:t>
            </a:r>
          </a:p>
          <a:p>
            <a:pPr algn="just"/>
            <a:r>
              <a:rPr lang="es-ES" sz="1200" dirty="0" smtClean="0"/>
              <a:t>Es el ocio involuntario de una persona que desea encontrar trabajo.</a:t>
            </a:r>
            <a:endParaRPr lang="es-MX" sz="1200" dirty="0"/>
          </a:p>
        </p:txBody>
      </p:sp>
      <p:sp>
        <p:nvSpPr>
          <p:cNvPr id="7" name="6 CuadroTexto"/>
          <p:cNvSpPr txBox="1"/>
          <p:nvPr/>
        </p:nvSpPr>
        <p:spPr>
          <a:xfrm>
            <a:off x="5652120" y="2719953"/>
            <a:ext cx="2448272" cy="276999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¿Qué lo causa?</a:t>
            </a:r>
            <a:endParaRPr lang="es-MX" sz="12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907704" y="3717032"/>
            <a:ext cx="2448272" cy="276999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¿Cuántos tipos hay?</a:t>
            </a:r>
            <a:endParaRPr lang="es-MX" sz="1200" dirty="0"/>
          </a:p>
        </p:txBody>
      </p:sp>
      <p:cxnSp>
        <p:nvCxnSpPr>
          <p:cNvPr id="9" name="8 Conector recto de flecha"/>
          <p:cNvCxnSpPr>
            <a:endCxn id="6" idx="2"/>
          </p:cNvCxnSpPr>
          <p:nvPr/>
        </p:nvCxnSpPr>
        <p:spPr>
          <a:xfrm flipH="1" flipV="1">
            <a:off x="3131840" y="2902878"/>
            <a:ext cx="936104" cy="2398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5652120" y="3419708"/>
            <a:ext cx="1224136" cy="1486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flipH="1">
            <a:off x="3275856" y="3419708"/>
            <a:ext cx="792088" cy="2973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 flipV="1">
            <a:off x="5393632" y="2852936"/>
            <a:ext cx="216024" cy="2584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1907704" y="548680"/>
            <a:ext cx="2448272" cy="1015663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1200" dirty="0" smtClean="0"/>
              <a:t>¿Cómo se cumple está condición?</a:t>
            </a:r>
          </a:p>
          <a:p>
            <a:pPr marL="228600" indent="-228600" algn="just">
              <a:buAutoNum type="arabicPeriod"/>
            </a:pPr>
            <a:r>
              <a:rPr lang="es-ES" sz="1200" dirty="0" smtClean="0"/>
              <a:t>Está en edad de trabajar.</a:t>
            </a:r>
          </a:p>
          <a:p>
            <a:pPr marL="228600" indent="-228600" algn="just">
              <a:buAutoNum type="arabicPeriod"/>
            </a:pPr>
            <a:r>
              <a:rPr lang="es-ES" sz="1200" dirty="0" smtClean="0"/>
              <a:t>Está buscando trabajo.</a:t>
            </a:r>
          </a:p>
          <a:p>
            <a:pPr marL="228600" indent="-228600" algn="just">
              <a:buAutoNum type="arabicPeriod"/>
            </a:pPr>
            <a:r>
              <a:rPr lang="es-ES" sz="1200" dirty="0" smtClean="0"/>
              <a:t>No tiene trabajo.</a:t>
            </a:r>
          </a:p>
          <a:p>
            <a:pPr marL="228600" indent="-228600" algn="just">
              <a:buAutoNum type="arabicPeriod"/>
            </a:pPr>
            <a:r>
              <a:rPr lang="es-ES" sz="1200" dirty="0" smtClean="0"/>
              <a:t>Está disponible para trabajar.</a:t>
            </a:r>
            <a:endParaRPr lang="es-MX" sz="1200" dirty="0"/>
          </a:p>
        </p:txBody>
      </p:sp>
      <p:cxnSp>
        <p:nvCxnSpPr>
          <p:cNvPr id="14" name="13 Conector recto de flecha"/>
          <p:cNvCxnSpPr>
            <a:stCxn id="6" idx="0"/>
            <a:endCxn id="13" idx="2"/>
          </p:cNvCxnSpPr>
          <p:nvPr/>
        </p:nvCxnSpPr>
        <p:spPr>
          <a:xfrm flipV="1">
            <a:off x="3131840" y="1564343"/>
            <a:ext cx="0" cy="50753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5364088" y="548680"/>
            <a:ext cx="3528392" cy="1569660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28600" indent="-228600" algn="just">
              <a:buAutoNum type="arabicPeriod"/>
            </a:pPr>
            <a:r>
              <a:rPr lang="es-ES" sz="1200" dirty="0" smtClean="0"/>
              <a:t>El tiempo que tarda la persona en encontrar un trabajo que cubra todas sus expectativas.</a:t>
            </a:r>
          </a:p>
          <a:p>
            <a:pPr marL="228600" indent="-228600" algn="just">
              <a:buAutoNum type="arabicPeriod"/>
            </a:pPr>
            <a:r>
              <a:rPr lang="es-ES" sz="1200" dirty="0" smtClean="0"/>
              <a:t>Leyes que rigen los salarios mínimos.</a:t>
            </a:r>
          </a:p>
          <a:p>
            <a:pPr marL="228600" indent="-228600" algn="just">
              <a:buAutoNum type="arabicPeriod"/>
            </a:pPr>
            <a:r>
              <a:rPr lang="es-ES" sz="1200" dirty="0" smtClean="0"/>
              <a:t>La manipulación del mercado de trabajo por parte de los sindicatos.</a:t>
            </a:r>
          </a:p>
          <a:p>
            <a:pPr marL="228600" indent="-228600" algn="just">
              <a:buAutoNum type="arabicPeriod"/>
            </a:pPr>
            <a:r>
              <a:rPr lang="es-MX" sz="1200" dirty="0" smtClean="0"/>
              <a:t>Elevados salarios pueden mejorar la salud de los trabajadores, reducir su rotación, mejorar su calidad y aumentar su esfuerzo.</a:t>
            </a:r>
            <a:endParaRPr lang="es-MX" sz="12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1403648" y="4370328"/>
            <a:ext cx="3312368" cy="1938992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" sz="1200" dirty="0" smtClean="0"/>
              <a:t>En la teoría económica laboral existen:</a:t>
            </a:r>
          </a:p>
          <a:p>
            <a:pPr marL="228600" indent="-228600" algn="just">
              <a:buAutoNum type="arabicPeriod"/>
            </a:pPr>
            <a:r>
              <a:rPr lang="es-ES" sz="1200" dirty="0" smtClean="0"/>
              <a:t>Clásico.</a:t>
            </a:r>
          </a:p>
          <a:p>
            <a:pPr marL="228600" indent="-228600" algn="just">
              <a:buAutoNum type="arabicPeriod"/>
            </a:pPr>
            <a:r>
              <a:rPr lang="es-ES" sz="1200" dirty="0" smtClean="0"/>
              <a:t>Keynesiano.</a:t>
            </a:r>
          </a:p>
          <a:p>
            <a:pPr marL="228600" indent="-228600" algn="just">
              <a:buAutoNum type="arabicPeriod"/>
            </a:pPr>
            <a:r>
              <a:rPr lang="es-ES" sz="1200" dirty="0" smtClean="0"/>
              <a:t>Friccional.</a:t>
            </a:r>
          </a:p>
          <a:p>
            <a:pPr marL="228600" indent="-228600" algn="just">
              <a:buAutoNum type="arabicPeriod"/>
            </a:pPr>
            <a:r>
              <a:rPr lang="es-ES" sz="1200" dirty="0" smtClean="0"/>
              <a:t>Estructural. </a:t>
            </a:r>
          </a:p>
          <a:p>
            <a:pPr algn="just"/>
            <a:r>
              <a:rPr lang="es-ES" sz="1200" dirty="0" smtClean="0"/>
              <a:t>Adicionalmente:</a:t>
            </a:r>
          </a:p>
          <a:p>
            <a:pPr marL="228600" indent="-228600" algn="just">
              <a:buAutoNum type="arabicPeriod"/>
            </a:pPr>
            <a:r>
              <a:rPr lang="es-ES" sz="1200" dirty="0" smtClean="0"/>
              <a:t>Estacional.</a:t>
            </a:r>
          </a:p>
          <a:p>
            <a:pPr marL="228600" indent="-228600" algn="just">
              <a:buAutoNum type="arabicPeriod"/>
            </a:pPr>
            <a:r>
              <a:rPr lang="es-ES" sz="1200" dirty="0" smtClean="0"/>
              <a:t>Cíclico.</a:t>
            </a:r>
          </a:p>
          <a:p>
            <a:pPr marL="228600" indent="-228600" algn="just">
              <a:buAutoNum type="arabicPeriod"/>
            </a:pPr>
            <a:r>
              <a:rPr lang="es-ES" sz="1200" dirty="0" smtClean="0"/>
              <a:t>Encubierto.</a:t>
            </a:r>
          </a:p>
          <a:p>
            <a:pPr marL="228600" indent="-228600" algn="just">
              <a:buAutoNum type="arabicPeriod"/>
            </a:pPr>
            <a:r>
              <a:rPr lang="es-ES" sz="1200" dirty="0" smtClean="0"/>
              <a:t>Oculto.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5076056" y="4221088"/>
            <a:ext cx="3888432" cy="1569660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" sz="1200" dirty="0" smtClean="0"/>
              <a:t>1. A través de la tasa de desempleo que </a:t>
            </a:r>
            <a:r>
              <a:rPr lang="es-MX" sz="1200" dirty="0" smtClean="0"/>
              <a:t>mide </a:t>
            </a:r>
            <a:r>
              <a:rPr lang="es-MX" sz="1200" dirty="0"/>
              <a:t>la proporción de personas que buscan trabajo sin encontrarlo con respecto al total de personas que forman la fuerza laboral</a:t>
            </a:r>
            <a:r>
              <a:rPr lang="es-MX" sz="1200" dirty="0" smtClean="0"/>
              <a:t>.</a:t>
            </a:r>
          </a:p>
          <a:p>
            <a:pPr algn="just"/>
            <a:r>
              <a:rPr lang="es-ES" sz="1200" dirty="0" smtClean="0"/>
              <a:t>2. L</a:t>
            </a:r>
            <a:r>
              <a:rPr lang="es-MX" sz="1200" dirty="0" smtClean="0"/>
              <a:t>a </a:t>
            </a:r>
            <a:r>
              <a:rPr lang="es-MX" sz="1200" dirty="0"/>
              <a:t>tasa de </a:t>
            </a:r>
            <a:r>
              <a:rPr lang="es-MX" sz="1200" dirty="0" smtClean="0"/>
              <a:t>ocupación, la </a:t>
            </a:r>
            <a:r>
              <a:rPr lang="es-MX" sz="1200" dirty="0"/>
              <a:t>tasa de </a:t>
            </a:r>
            <a:r>
              <a:rPr lang="es-MX" sz="1200" dirty="0" smtClean="0"/>
              <a:t>vacancia. </a:t>
            </a:r>
            <a:r>
              <a:rPr lang="es-MX" sz="1200" dirty="0"/>
              <a:t>También se constatan los flujos del mercado laboral, que incluyen la tasa de </a:t>
            </a:r>
            <a:r>
              <a:rPr lang="es-MX" sz="1200" dirty="0" smtClean="0"/>
              <a:t>contratación, </a:t>
            </a:r>
            <a:r>
              <a:rPr lang="es-MX" sz="1200" dirty="0"/>
              <a:t>la tasa de separación </a:t>
            </a:r>
            <a:r>
              <a:rPr lang="es-MX" sz="1200" dirty="0" smtClean="0"/>
              <a:t>y </a:t>
            </a:r>
            <a:r>
              <a:rPr lang="es-MX" sz="1200" dirty="0"/>
              <a:t>las tasas de creación o destrucción de </a:t>
            </a:r>
            <a:r>
              <a:rPr lang="es-MX" sz="1200" dirty="0" smtClean="0"/>
              <a:t>empleos. Son algunos otros indicadores de medición.</a:t>
            </a:r>
            <a:endParaRPr lang="es-ES" sz="1200" dirty="0" smtClean="0"/>
          </a:p>
        </p:txBody>
      </p:sp>
      <p:cxnSp>
        <p:nvCxnSpPr>
          <p:cNvPr id="18" name="17 Conector recto de flecha"/>
          <p:cNvCxnSpPr>
            <a:stCxn id="7" idx="0"/>
            <a:endCxn id="15" idx="2"/>
          </p:cNvCxnSpPr>
          <p:nvPr/>
        </p:nvCxnSpPr>
        <p:spPr>
          <a:xfrm flipV="1">
            <a:off x="6876256" y="2118340"/>
            <a:ext cx="252028" cy="601613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>
            <a:stCxn id="5" idx="2"/>
            <a:endCxn id="17" idx="0"/>
          </p:cNvCxnSpPr>
          <p:nvPr/>
        </p:nvCxnSpPr>
        <p:spPr>
          <a:xfrm>
            <a:off x="6876256" y="3861048"/>
            <a:ext cx="144016" cy="36004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>
            <a:stCxn id="8" idx="2"/>
            <a:endCxn id="16" idx="0"/>
          </p:cNvCxnSpPr>
          <p:nvPr/>
        </p:nvCxnSpPr>
        <p:spPr>
          <a:xfrm flipH="1">
            <a:off x="3059832" y="3994031"/>
            <a:ext cx="72008" cy="3762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811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35695" y="1690265"/>
            <a:ext cx="3008313" cy="4691063"/>
          </a:xfrm>
        </p:spPr>
        <p:txBody>
          <a:bodyPr/>
          <a:lstStyle/>
          <a:p>
            <a:r>
              <a:rPr lang="es-ES" altLang="es-MX" dirty="0"/>
              <a:t>No toda la población de un país constituye </a:t>
            </a:r>
            <a:r>
              <a:rPr lang="es-ES" altLang="es-MX" dirty="0" smtClean="0"/>
              <a:t>su </a:t>
            </a:r>
            <a:r>
              <a:rPr lang="es-ES" altLang="es-MX" dirty="0"/>
              <a:t>fuerza de trabajo. La población total de </a:t>
            </a:r>
            <a:r>
              <a:rPr lang="es-ES" altLang="es-MX" dirty="0" smtClean="0"/>
              <a:t>un </a:t>
            </a:r>
            <a:r>
              <a:rPr lang="es-ES" altLang="es-MX" dirty="0"/>
              <a:t>país se divide en dos grupos:</a:t>
            </a:r>
          </a:p>
          <a:p>
            <a:r>
              <a:rPr lang="es-ES" altLang="es-MX" b="1" dirty="0" smtClean="0"/>
              <a:t>La </a:t>
            </a:r>
            <a:r>
              <a:rPr lang="es-ES" altLang="es-MX" b="1" dirty="0"/>
              <a:t>población en edad para trabajar </a:t>
            </a:r>
            <a:r>
              <a:rPr lang="es-ES" altLang="es-MX" b="1" dirty="0" smtClean="0"/>
              <a:t>.</a:t>
            </a:r>
            <a:endParaRPr lang="es-ES" altLang="es-MX" b="1" dirty="0"/>
          </a:p>
          <a:p>
            <a:r>
              <a:rPr lang="es-ES" altLang="es-MX" b="1" dirty="0"/>
              <a:t>La población que no tiene edad para </a:t>
            </a:r>
            <a:r>
              <a:rPr lang="es-ES" altLang="es-MX" b="1" dirty="0" smtClean="0"/>
              <a:t>trabajar.</a:t>
            </a:r>
          </a:p>
          <a:p>
            <a:endParaRPr lang="es-ES" altLang="es-MX" b="1" dirty="0" smtClean="0"/>
          </a:p>
          <a:p>
            <a:r>
              <a:rPr lang="es-ES" altLang="es-MX" dirty="0"/>
              <a:t>Puede decirse entonces que la población en edad para trabajar puede ser separada en dos grandes grupos: </a:t>
            </a:r>
          </a:p>
          <a:p>
            <a:endParaRPr lang="es-ES" altLang="es-MX" dirty="0"/>
          </a:p>
          <a:p>
            <a:r>
              <a:rPr lang="es-ES" altLang="es-MX" b="1" dirty="0"/>
              <a:t>La población económicamente activa </a:t>
            </a:r>
          </a:p>
          <a:p>
            <a:r>
              <a:rPr lang="es-ES" altLang="es-MX" b="1" dirty="0"/>
              <a:t>La población no activa</a:t>
            </a:r>
            <a:r>
              <a:rPr lang="es-ES" altLang="es-MX" dirty="0"/>
              <a:t> </a:t>
            </a:r>
          </a:p>
          <a:p>
            <a:endParaRPr lang="es-ES" altLang="es-MX" dirty="0"/>
          </a:p>
          <a:p>
            <a:endParaRPr lang="es-MX" dirty="0"/>
          </a:p>
        </p:txBody>
      </p:sp>
      <p:pic>
        <p:nvPicPr>
          <p:cNvPr id="5" name="Picture 6" descr="ANd9GcRrGwEcW6bDIjGDKs4aRay4mheVg03Nxyn3Wh2BM_bthvY0Gmrw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7392" y="1887746"/>
            <a:ext cx="3083040" cy="3341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635695" y="273050"/>
            <a:ext cx="3368353" cy="1162050"/>
          </a:xfrm>
        </p:spPr>
        <p:txBody>
          <a:bodyPr/>
          <a:lstStyle/>
          <a:p>
            <a:r>
              <a:rPr lang="es-ES_tradnl" altLang="es-MX" b="1" dirty="0"/>
              <a:t>Población económicamente activa</a:t>
            </a:r>
            <a:r>
              <a:rPr lang="es-ES" altLang="es-MX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074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63687" y="273050"/>
            <a:ext cx="3296345" cy="1162050"/>
          </a:xfrm>
        </p:spPr>
        <p:txBody>
          <a:bodyPr/>
          <a:lstStyle/>
          <a:p>
            <a:r>
              <a:rPr lang="es-ES" dirty="0" smtClean="0"/>
              <a:t>Ocupados y desocupados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03648" y="2132856"/>
            <a:ext cx="3168352" cy="4691063"/>
          </a:xfrm>
        </p:spPr>
        <p:txBody>
          <a:bodyPr/>
          <a:lstStyle/>
          <a:p>
            <a:pPr algn="just"/>
            <a:r>
              <a:rPr lang="es-ES_tradnl" altLang="es-MX" b="1" dirty="0"/>
              <a:t>Los ocupados</a:t>
            </a:r>
            <a:r>
              <a:rPr lang="es-ES_tradnl" altLang="es-MX" dirty="0"/>
              <a:t> son aquellas personas que trabajaron por lo menos una hora en la semana </a:t>
            </a:r>
            <a:r>
              <a:rPr lang="es-ES_tradnl" altLang="es-MX" dirty="0" smtClean="0"/>
              <a:t>o </a:t>
            </a:r>
            <a:r>
              <a:rPr lang="es-ES_tradnl" altLang="es-MX" dirty="0"/>
              <a:t>que, aunque no hubieran trabajado tenían un empleo del cual estuvieron ausentes por razones circunstanciales.</a:t>
            </a:r>
            <a:r>
              <a:rPr lang="es-ES" altLang="es-MX" dirty="0"/>
              <a:t> </a:t>
            </a:r>
            <a:endParaRPr lang="es-ES" altLang="es-MX" dirty="0" smtClean="0"/>
          </a:p>
          <a:p>
            <a:pPr algn="just"/>
            <a:endParaRPr lang="es-ES" altLang="es-MX" dirty="0"/>
          </a:p>
          <a:p>
            <a:pPr algn="just"/>
            <a:r>
              <a:rPr lang="es-ES" altLang="es-MX" b="1" dirty="0"/>
              <a:t>Los desocupados</a:t>
            </a:r>
            <a:r>
              <a:rPr lang="es-ES" altLang="es-MX" dirty="0"/>
              <a:t> son todas aquellas personas dentro de la fuerza de trabajo que estaban sin trabajo y que están disponibles para trabajar de inmediato y </a:t>
            </a:r>
            <a:r>
              <a:rPr lang="es-ES" altLang="es-MX" dirty="0" smtClean="0"/>
              <a:t>no </a:t>
            </a:r>
            <a:r>
              <a:rPr lang="es-ES" altLang="es-MX" dirty="0"/>
              <a:t>encontraron trabajo o un empleo </a:t>
            </a:r>
            <a:r>
              <a:rPr lang="es-ES" altLang="es-MX" dirty="0" smtClean="0"/>
              <a:t>independiente. </a:t>
            </a:r>
            <a:endParaRPr lang="es-MX" dirty="0"/>
          </a:p>
        </p:txBody>
      </p:sp>
      <p:pic>
        <p:nvPicPr>
          <p:cNvPr id="5" name="Picture 6" descr="ANd9GcT5dLbjTnDAWKJTRuorwVIxkgUAROKco7O8q8-tyqUfCD6z5LKzHw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9152" y="2132856"/>
            <a:ext cx="4203328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647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63687" y="273050"/>
            <a:ext cx="3152329" cy="1162050"/>
          </a:xfrm>
        </p:spPr>
        <p:txBody>
          <a:bodyPr/>
          <a:lstStyle/>
          <a:p>
            <a:r>
              <a:rPr lang="es-ES" dirty="0" smtClean="0"/>
              <a:t>Medición del desempleo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403648" y="2492896"/>
            <a:ext cx="3224337" cy="2602831"/>
          </a:xfrm>
        </p:spPr>
        <p:txBody>
          <a:bodyPr/>
          <a:lstStyle/>
          <a:p>
            <a:pPr algn="just"/>
            <a:r>
              <a:rPr lang="es-ES_tradnl" altLang="es-MX" dirty="0"/>
              <a:t>Tasa de desempleo </a:t>
            </a:r>
            <a:r>
              <a:rPr lang="es-ES_tradnl" altLang="es-MX" dirty="0" smtClean="0"/>
              <a:t>abierto, </a:t>
            </a:r>
            <a:r>
              <a:rPr lang="es-ES_tradnl" altLang="es-MX" dirty="0"/>
              <a:t>es el porcentaje de la población desocupada con respecto  a la fuerza de trabajo.</a:t>
            </a:r>
          </a:p>
          <a:p>
            <a:endParaRPr lang="es-ES_tradnl" altLang="es-MX" b="1" dirty="0"/>
          </a:p>
          <a:p>
            <a:endParaRPr lang="es-ES_tradnl" altLang="es-MX" b="1" dirty="0"/>
          </a:p>
          <a:p>
            <a:r>
              <a:rPr lang="es-MX" dirty="0"/>
              <a:t>Tasa de desempleo = </a:t>
            </a:r>
            <a:endParaRPr lang="es-MX" dirty="0" smtClean="0"/>
          </a:p>
          <a:p>
            <a:r>
              <a:rPr lang="es-MX" dirty="0" smtClean="0"/>
              <a:t>Personas Desocupadas </a:t>
            </a:r>
            <a:r>
              <a:rPr lang="es-MX" dirty="0"/>
              <a:t>/ Fuerza Laboral</a:t>
            </a:r>
          </a:p>
          <a:p>
            <a:endParaRPr lang="es-MX" dirty="0"/>
          </a:p>
        </p:txBody>
      </p:sp>
      <p:pic>
        <p:nvPicPr>
          <p:cNvPr id="5" name="Picture 6" descr="ANd9GcQ-lXFr_lCeLKgbjEyLUX7J3bWifkFsFozysPeB_vUCM9lHuTf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323306"/>
            <a:ext cx="3884111" cy="261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380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>
            <a:normAutofit/>
          </a:bodyPr>
          <a:lstStyle/>
          <a:p>
            <a:endParaRPr lang="es-MX" sz="2400" i="1" dirty="0" smtClean="0">
              <a:latin typeface="Arial" pitchFamily="34" charset="0"/>
              <a:cs typeface="Arial" pitchFamily="34" charset="0"/>
            </a:endParaRPr>
          </a:p>
          <a:p>
            <a:r>
              <a:rPr lang="es-MX" sz="2400" i="1" dirty="0">
                <a:latin typeface="Arial" pitchFamily="34" charset="0"/>
                <a:cs typeface="Arial" pitchFamily="34" charset="0"/>
                <a:hlinkClick r:id="rId2"/>
              </a:rPr>
              <a:t>http://www.gestiopolis.com/que-es-desempleo-que-lo-causa-que-tipos-hay-como-se-mide</a:t>
            </a:r>
            <a:r>
              <a:rPr lang="es-MX" sz="2400" i="1" dirty="0" smtClean="0">
                <a:latin typeface="Arial" pitchFamily="34" charset="0"/>
                <a:cs typeface="Arial" pitchFamily="34" charset="0"/>
                <a:hlinkClick r:id="rId2"/>
              </a:rPr>
              <a:t>/</a:t>
            </a:r>
            <a:endParaRPr lang="es-MX" sz="2400" i="1" dirty="0" smtClean="0">
              <a:latin typeface="Arial" pitchFamily="34" charset="0"/>
              <a:cs typeface="Arial" pitchFamily="34" charset="0"/>
            </a:endParaRPr>
          </a:p>
          <a:p>
            <a:r>
              <a:rPr lang="es-ES" altLang="es-MX" sz="2400" dirty="0">
                <a:hlinkClick r:id="rId3"/>
              </a:rPr>
              <a:t>http://www.auladeeconomia.com/articulos15.htm</a:t>
            </a:r>
            <a:endParaRPr lang="es-ES" altLang="es-MX" sz="2400" dirty="0"/>
          </a:p>
          <a:p>
            <a:r>
              <a:rPr lang="es-ES" altLang="es-MX" sz="2400" dirty="0">
                <a:hlinkClick r:id="rId4"/>
              </a:rPr>
              <a:t>http://www.eco-finanzas.com/diccionario/D/DESEMPLEO.htm</a:t>
            </a:r>
            <a:endParaRPr lang="es-ES" altLang="es-MX" sz="2400" dirty="0"/>
          </a:p>
          <a:p>
            <a:pPr marL="0" indent="0">
              <a:buNone/>
            </a:pPr>
            <a:endParaRPr lang="es-MX" sz="2400" i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s-MX" sz="2400" i="1" dirty="0" smtClean="0">
              <a:latin typeface="Arial" pitchFamily="34" charset="0"/>
              <a:cs typeface="Arial" pitchFamily="34" charset="0"/>
            </a:endParaRPr>
          </a:p>
          <a:p>
            <a:endParaRPr lang="es-MX" sz="2400" i="1" dirty="0" smtClean="0">
              <a:latin typeface="Arial" pitchFamily="34" charset="0"/>
              <a:cs typeface="Arial" pitchFamily="34" charset="0"/>
            </a:endParaRPr>
          </a:p>
          <a:p>
            <a:endParaRPr lang="es-MX" sz="2400" i="1" dirty="0">
              <a:latin typeface="Arial" pitchFamily="34" charset="0"/>
              <a:cs typeface="Arial" pitchFamily="34" charset="0"/>
            </a:endParaRPr>
          </a:p>
          <a:p>
            <a:endParaRPr lang="es-MX" sz="2400" i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520</Words>
  <Application>Microsoft Office PowerPoint</Application>
  <PresentationFormat>Presentación en pantalla (4:3)</PresentationFormat>
  <Paragraphs>70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Berlin Sans FB</vt:lpstr>
      <vt:lpstr>Calibri</vt:lpstr>
      <vt:lpstr>Tema de Office</vt:lpstr>
      <vt:lpstr>UNIVERSIDAD AUTÓNOMA DEL ESTADO DE HIDALGO</vt:lpstr>
      <vt:lpstr>Presentación de PowerPoint</vt:lpstr>
      <vt:lpstr>Tema:</vt:lpstr>
      <vt:lpstr>Presentación de PowerPoint</vt:lpstr>
      <vt:lpstr>Población económicamente activa </vt:lpstr>
      <vt:lpstr>Ocupados y desocupados</vt:lpstr>
      <vt:lpstr>Medición del desempleo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48</cp:revision>
  <dcterms:created xsi:type="dcterms:W3CDTF">2014-12-12T16:57:31Z</dcterms:created>
  <dcterms:modified xsi:type="dcterms:W3CDTF">2016-05-16T13:58:40Z</dcterms:modified>
</cp:coreProperties>
</file>