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56" r:id="rId3"/>
    <p:sldId id="25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61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7E7B6-1C06-4268-8278-9A28B44042C6}" type="datetimeFigureOut">
              <a:rPr lang="es-MX" smtClean="0"/>
              <a:t>16/05/2016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F6207-437C-4534-9259-886C44F0145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1707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F6207-437C-4534-9259-886C44F01454}" type="slidenum">
              <a:rPr lang="es-MX" smtClean="0"/>
              <a:t>17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484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2204864"/>
            <a:ext cx="735516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/>
              <a:t>Como consecuencia de los casos anteriores, la cuentas de orden se pueden clasificar en cuatro grupos: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2837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845149" y="1964576"/>
            <a:ext cx="2160240" cy="74434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prstClr val="black"/>
                </a:solidFill>
              </a:rPr>
              <a:t>Valores contingentes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45149" y="3596146"/>
            <a:ext cx="2160240" cy="5864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prstClr val="black"/>
                </a:solidFill>
              </a:rPr>
              <a:t>Valores emitidos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845149" y="5157192"/>
            <a:ext cx="2160240" cy="5760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prstClr val="black"/>
                </a:solidFill>
              </a:rPr>
              <a:t>Valores de control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845149" y="764704"/>
            <a:ext cx="2160240" cy="3600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ysClr val="windowText" lastClr="000000"/>
                </a:solidFill>
              </a:rPr>
              <a:t>Valores ajenos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4716016" y="445929"/>
            <a:ext cx="4176464" cy="85883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Mercancías en comisión.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Depósitos en prenda.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prstClr val="white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725710" y="5085184"/>
            <a:ext cx="4176464" cy="7200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Depreciación fiscal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Consignaciones a precio  alzado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716016" y="3106241"/>
            <a:ext cx="4176464" cy="12588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Emisión de obligaciones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prstClr val="black"/>
                </a:solidFill>
              </a:rPr>
              <a:t>Emisión </a:t>
            </a:r>
            <a:r>
              <a:rPr lang="es-ES" dirty="0">
                <a:solidFill>
                  <a:prstClr val="black"/>
                </a:solidFill>
              </a:rPr>
              <a:t>de </a:t>
            </a:r>
            <a:r>
              <a:rPr lang="es-ES" dirty="0" smtClean="0">
                <a:solidFill>
                  <a:prstClr val="black"/>
                </a:solidFill>
              </a:rPr>
              <a:t>Acciones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prstClr val="black"/>
                </a:solidFill>
              </a:rPr>
              <a:t>Emisión </a:t>
            </a:r>
            <a:r>
              <a:rPr lang="es-ES" dirty="0">
                <a:solidFill>
                  <a:prstClr val="black"/>
                </a:solidFill>
              </a:rPr>
              <a:t>de boletos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4716016" y="1628800"/>
            <a:ext cx="4176464" cy="12060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Documentos descontados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prstClr val="black"/>
                </a:solidFill>
              </a:rPr>
              <a:t>Avales </a:t>
            </a:r>
            <a:r>
              <a:rPr lang="es-ES" dirty="0">
                <a:solidFill>
                  <a:prstClr val="black"/>
                </a:solidFill>
              </a:rPr>
              <a:t>otorgados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Juicios  pendientes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prstClr val="black"/>
                </a:solidFill>
              </a:rPr>
              <a:t>Seguros contratados</a:t>
            </a:r>
          </a:p>
        </p:txBody>
      </p:sp>
      <p:sp>
        <p:nvSpPr>
          <p:cNvPr id="16" name="15 Rectángulo"/>
          <p:cNvSpPr/>
          <p:nvPr/>
        </p:nvSpPr>
        <p:spPr>
          <a:xfrm rot="16200000">
            <a:off x="-972616" y="3102640"/>
            <a:ext cx="3672408" cy="50405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prstClr val="black"/>
                </a:solidFill>
              </a:rPr>
              <a:t>Cuentas de orden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403648" y="944724"/>
            <a:ext cx="0" cy="4500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endCxn id="10" idx="1"/>
          </p:cNvCxnSpPr>
          <p:nvPr/>
        </p:nvCxnSpPr>
        <p:spPr>
          <a:xfrm>
            <a:off x="1403648" y="944724"/>
            <a:ext cx="4415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995936" y="961193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endCxn id="12" idx="1"/>
          </p:cNvCxnSpPr>
          <p:nvPr/>
        </p:nvCxnSpPr>
        <p:spPr>
          <a:xfrm flipV="1">
            <a:off x="4005389" y="5445224"/>
            <a:ext cx="720321" cy="26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flipV="1">
            <a:off x="4030541" y="3889351"/>
            <a:ext cx="68547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995936" y="2336747"/>
            <a:ext cx="7106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1403648" y="5447839"/>
            <a:ext cx="4415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394195" y="3889351"/>
            <a:ext cx="4415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403647" y="2420888"/>
            <a:ext cx="4415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38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100" dirty="0"/>
              <a:t>MANEJO DE LA CUENTA DE ORDEN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1844824"/>
            <a:ext cx="7088892" cy="403244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sz="4000" dirty="0" smtClean="0"/>
              <a:t>Debido a que se establecen en grupos de dos  de los cuales la primera es deudora y la segunda es acreedora (partida doble) su movimiento es compensado y sus saldos iguales aunque de naturaleza contraria, o sea, uno deudor y el de correlativa o contra cuenta acreedor. 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8590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88640"/>
            <a:ext cx="7416824" cy="568863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MOVIMIENTO</a:t>
            </a:r>
            <a:r>
              <a:rPr lang="es-MX" sz="36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DIRECTO O PARALELO:</a:t>
            </a:r>
          </a:p>
          <a:p>
            <a:pPr marL="0" indent="0" algn="just">
              <a:buNone/>
            </a:pPr>
            <a:r>
              <a:rPr lang="es-MX" sz="2800" dirty="0" smtClean="0"/>
              <a:t>Esto sucede cuando en un asiento tanto la cuenta deudora como la acreedora, son de orden, sin intervenir cuentas del balance o de resultados.</a:t>
            </a:r>
          </a:p>
          <a:p>
            <a:pPr algn="just">
              <a:buNone/>
            </a:pPr>
            <a:r>
              <a:rPr lang="es-MX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MOVIMIENTO CRUZADO:</a:t>
            </a:r>
          </a:p>
          <a:p>
            <a:pPr marL="0" indent="0" algn="just">
              <a:buNone/>
            </a:pPr>
            <a:r>
              <a:rPr lang="es-MX" sz="2800" dirty="0" smtClean="0"/>
              <a:t>Esto sucede cuando en un asiento intervienen, como deudora una cuenta de orden, y como acreedora una cuenta de balance o de resultados, en otro asiento aparezca como acreedora una cuenta de orden y como deudora una de balance o de resultados. Después del segundo asiento las cuentas de orden deberán arrojar saldos iguales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88293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/>
          <a:lstStyle/>
          <a:p>
            <a:pPr algn="ctr"/>
            <a:r>
              <a:rPr lang="es-MX" dirty="0" smtClean="0"/>
              <a:t>NOMENCLATURA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2215405"/>
            <a:ext cx="7355160" cy="38058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800" dirty="0"/>
              <a:t>Los nombres o títulos de las cuentas de orden deben dar una  idea clara y precisa de las operaciones que  en ellas se registran, con el fin de  interpretar fácilmente su objeto y movimiento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3200" dirty="0" smtClean="0"/>
          </a:p>
        </p:txBody>
      </p:sp>
    </p:spTree>
    <p:extLst>
      <p:ext uri="{BB962C8B-B14F-4D97-AF65-F5344CB8AC3E}">
        <p14:creationId xmlns:p14="http://schemas.microsoft.com/office/powerpoint/2010/main" val="1323518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s-MX" sz="3600" dirty="0" smtClean="0"/>
              <a:t>Reglas de Nomenclatura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19672" y="1196752"/>
            <a:ext cx="7200800" cy="5112568"/>
          </a:xfrm>
        </p:spPr>
        <p:txBody>
          <a:bodyPr>
            <a:noAutofit/>
          </a:bodyPr>
          <a:lstStyle/>
          <a:p>
            <a:pPr marL="571500" indent="-571500">
              <a:spcBef>
                <a:spcPts val="0"/>
              </a:spcBef>
              <a:buAutoNum type="romanUcPeriod"/>
            </a:pPr>
            <a:r>
              <a:rPr lang="es-MX" sz="2400" dirty="0"/>
              <a:t>El nombre que se le asigne a las cuenta de orden deudora debe ser  distinto de la de la acreedora, pero  semejante  entre sí:</a:t>
            </a:r>
            <a:br>
              <a:rPr lang="es-MX" sz="2400" dirty="0"/>
            </a:br>
            <a:r>
              <a:rPr lang="es-MX" sz="3200" dirty="0" smtClean="0">
                <a:solidFill>
                  <a:srgbClr val="000000"/>
                </a:solidFill>
              </a:rPr>
              <a:t>- </a:t>
            </a:r>
            <a:r>
              <a:rPr lang="es-MX" sz="2000" dirty="0" smtClean="0">
                <a:solidFill>
                  <a:srgbClr val="FF0000"/>
                </a:solidFill>
              </a:rPr>
              <a:t>Mercancías en comisión y Comitente cuenta de Mercancía</a:t>
            </a:r>
            <a:endParaRPr lang="es-MX" sz="2400" dirty="0" smtClean="0">
              <a:solidFill>
                <a:srgbClr val="FF0000"/>
              </a:solidFill>
            </a:endParaRPr>
          </a:p>
          <a:p>
            <a:pPr marL="571500" indent="-571500">
              <a:buAutoNum type="romanUcPeriod"/>
            </a:pPr>
            <a:r>
              <a:rPr lang="es-MX" sz="2400" dirty="0"/>
              <a:t>Asignar  a la  cuenta de orden acreedora el mismo nombre que el de la deudora, pero posponiéndole la palabra “contra”.</a:t>
            </a:r>
          </a:p>
          <a:p>
            <a:pPr marL="0" indent="0">
              <a:buNone/>
            </a:pPr>
            <a:r>
              <a:rPr lang="es-MX" sz="3200" dirty="0" smtClean="0"/>
              <a:t>       </a:t>
            </a:r>
            <a:r>
              <a:rPr lang="es-MX" sz="2000" dirty="0" smtClean="0">
                <a:solidFill>
                  <a:srgbClr val="FF0000"/>
                </a:solidFill>
              </a:rPr>
              <a:t>Mercancías </a:t>
            </a:r>
            <a:r>
              <a:rPr lang="es-MX" sz="2000" dirty="0">
                <a:solidFill>
                  <a:srgbClr val="FF0000"/>
                </a:solidFill>
              </a:rPr>
              <a:t>en comisión y Mercancías en comisión «contra</a:t>
            </a:r>
            <a:r>
              <a:rPr lang="es-MX" sz="2400" dirty="0" smtClean="0">
                <a:solidFill>
                  <a:srgbClr val="FF0000"/>
                </a:solidFill>
              </a:rPr>
              <a:t>»</a:t>
            </a:r>
          </a:p>
          <a:p>
            <a:pPr marL="0" indent="0">
              <a:buNone/>
            </a:pPr>
            <a:r>
              <a:rPr lang="es-MX" sz="2400" dirty="0" smtClean="0">
                <a:solidFill>
                  <a:srgbClr val="000000"/>
                </a:solidFill>
              </a:rPr>
              <a:t>III. </a:t>
            </a:r>
            <a:r>
              <a:rPr lang="es-ES" sz="2400" dirty="0" smtClean="0"/>
              <a:t>Se emplea un solo nombre para ambas cuentas, pero seguidas de la palaba “Debe” y “Haber”, que señalan su naturaleza</a:t>
            </a:r>
            <a:endParaRPr lang="es-MX" sz="24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s-MX" sz="2400" dirty="0" smtClean="0">
                <a:solidFill>
                  <a:srgbClr val="000000"/>
                </a:solidFill>
              </a:rPr>
              <a:t>- </a:t>
            </a:r>
            <a:r>
              <a:rPr lang="es-MX" sz="2000" dirty="0">
                <a:solidFill>
                  <a:srgbClr val="FF0000"/>
                </a:solidFill>
              </a:rPr>
              <a:t>Mercancías en comisión ” </a:t>
            </a:r>
            <a:r>
              <a:rPr lang="es-MX" sz="2000" dirty="0" smtClean="0">
                <a:solidFill>
                  <a:srgbClr val="FF0000"/>
                </a:solidFill>
              </a:rPr>
              <a:t>Debe</a:t>
            </a:r>
            <a:r>
              <a:rPr lang="es-MX" sz="2000" dirty="0">
                <a:solidFill>
                  <a:srgbClr val="FF0000"/>
                </a:solidFill>
              </a:rPr>
              <a:t>” y </a:t>
            </a:r>
            <a:r>
              <a:rPr lang="es-MX" sz="2000" dirty="0" smtClean="0">
                <a:solidFill>
                  <a:srgbClr val="FF0000"/>
                </a:solidFill>
              </a:rPr>
              <a:t>Mercancías </a:t>
            </a:r>
            <a:r>
              <a:rPr lang="es-MX" sz="2000" dirty="0">
                <a:solidFill>
                  <a:srgbClr val="FF0000"/>
                </a:solidFill>
              </a:rPr>
              <a:t>en comisión </a:t>
            </a:r>
            <a:r>
              <a:rPr lang="es-MX" sz="2000" dirty="0" smtClean="0">
                <a:solidFill>
                  <a:srgbClr val="FF0000"/>
                </a:solidFill>
              </a:rPr>
              <a:t>“Haber</a:t>
            </a:r>
            <a:r>
              <a:rPr lang="es-MX" sz="2000" dirty="0">
                <a:solidFill>
                  <a:srgbClr val="FF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841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PRESENTACIÓN DE LAS CUENTAS DE ORDEN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5312" y="1783357"/>
            <a:ext cx="7355160" cy="4525963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/>
              <a:t>Tomando en consideración la NIF A7, </a:t>
            </a:r>
            <a:r>
              <a:rPr lang="es-MX" sz="2800" dirty="0"/>
              <a:t>Las cuentas de orden se presentan al calce del Estado de Situación Financiera agrupándose bajo los títulos de su clasificación. Generalmente se presentan l</a:t>
            </a:r>
            <a:r>
              <a:rPr lang="es-MX" sz="2800" dirty="0" smtClean="0"/>
              <a:t>as del saldo deudor, no así las de acreedor debido a que su saldo es compensado y numéricamente iguales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817822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57461"/>
            <a:ext cx="7486650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de presentación de las cuentas de orden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 rot="19358240">
            <a:off x="1188434" y="4890969"/>
            <a:ext cx="205636" cy="784139"/>
          </a:xfrm>
          <a:prstGeom prst="downArrow">
            <a:avLst>
              <a:gd name="adj1" fmla="val 50000"/>
              <a:gd name="adj2" fmla="val 147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92902">
            <a:off x="6256996" y="4806805"/>
            <a:ext cx="677386" cy="772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208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Instituto Mexicano de Contadores Públicos (2016).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Normas de Información Financiera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México: Consejo Mexicano para la Investigación y Desarrollo de Normas de Información Financiera.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Romero, A.J. (2011).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Contabilidad Intermedia.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México: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McGrawHill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844824"/>
            <a:ext cx="735516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Contaduría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Cuentas de Orden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Margarita González Cano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Junio  2016</a:t>
            </a:r>
          </a:p>
          <a:p>
            <a:pPr marL="457200" lvl="1" indent="0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        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Tema: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s-MX" sz="3400" dirty="0" smtClean="0"/>
              <a:t>Accounting </a:t>
            </a:r>
            <a:r>
              <a:rPr lang="es-MX" sz="3400" dirty="0"/>
              <a:t>not</a:t>
            </a:r>
            <a:r>
              <a:rPr lang="es-MX" sz="3400" dirty="0"/>
              <a:t> </a:t>
            </a:r>
            <a:r>
              <a:rPr lang="es-MX" sz="3400" dirty="0"/>
              <a:t>only</a:t>
            </a:r>
            <a:r>
              <a:rPr lang="es-MX" sz="3400" dirty="0"/>
              <a:t> are balance </a:t>
            </a:r>
            <a:r>
              <a:rPr lang="es-MX" sz="3400" dirty="0"/>
              <a:t>sheet</a:t>
            </a:r>
            <a:r>
              <a:rPr lang="es-MX" sz="3400" dirty="0"/>
              <a:t> </a:t>
            </a:r>
            <a:r>
              <a:rPr lang="es-MX" sz="3400" dirty="0"/>
              <a:t>accounts</a:t>
            </a:r>
            <a:r>
              <a:rPr lang="es-MX" sz="3400" dirty="0"/>
              <a:t> and  </a:t>
            </a:r>
            <a:r>
              <a:rPr lang="es-MX" sz="3400" dirty="0"/>
              <a:t>income</a:t>
            </a:r>
            <a:r>
              <a:rPr lang="es-MX" sz="3400" dirty="0"/>
              <a:t> </a:t>
            </a:r>
            <a:r>
              <a:rPr lang="es-MX" sz="3400" dirty="0"/>
              <a:t>statement</a:t>
            </a:r>
            <a:r>
              <a:rPr lang="es-MX" sz="3400" dirty="0"/>
              <a:t> </a:t>
            </a:r>
            <a:r>
              <a:rPr lang="es-MX" sz="3400" dirty="0" smtClean="0"/>
              <a:t>account</a:t>
            </a:r>
            <a:r>
              <a:rPr lang="es-MX" sz="3400" dirty="0" smtClean="0"/>
              <a:t>, </a:t>
            </a:r>
            <a:r>
              <a:rPr lang="es-MX" sz="3400" dirty="0"/>
              <a:t>there</a:t>
            </a:r>
            <a:r>
              <a:rPr lang="es-MX" sz="3400" dirty="0"/>
              <a:t> </a:t>
            </a:r>
            <a:r>
              <a:rPr lang="es-MX" sz="3400" dirty="0"/>
              <a:t>is</a:t>
            </a:r>
            <a:r>
              <a:rPr lang="es-MX" sz="3400" dirty="0"/>
              <a:t> </a:t>
            </a:r>
            <a:r>
              <a:rPr lang="es-MX" sz="3400" dirty="0"/>
              <a:t>also</a:t>
            </a:r>
            <a:r>
              <a:rPr lang="es-MX" sz="3400" dirty="0"/>
              <a:t> </a:t>
            </a:r>
            <a:r>
              <a:rPr lang="es-MX" sz="3400" dirty="0"/>
              <a:t>another</a:t>
            </a:r>
            <a:r>
              <a:rPr lang="es-MX" sz="3400" dirty="0"/>
              <a:t> </a:t>
            </a:r>
            <a:r>
              <a:rPr lang="es-MX" sz="3400" dirty="0"/>
              <a:t>group</a:t>
            </a:r>
            <a:r>
              <a:rPr lang="es-MX" sz="3400" dirty="0"/>
              <a:t> of </a:t>
            </a:r>
            <a:r>
              <a:rPr lang="es-MX" sz="3400" dirty="0"/>
              <a:t>accounts</a:t>
            </a:r>
            <a:r>
              <a:rPr lang="es-MX" sz="3400" dirty="0"/>
              <a:t> </a:t>
            </a:r>
            <a:r>
              <a:rPr lang="es-MX" sz="3400" dirty="0"/>
              <a:t>denominated</a:t>
            </a:r>
            <a:r>
              <a:rPr lang="es-MX" sz="3400" dirty="0"/>
              <a:t>  </a:t>
            </a:r>
            <a:r>
              <a:rPr lang="es-MX" sz="3400" dirty="0"/>
              <a:t>memorandum</a:t>
            </a:r>
            <a:r>
              <a:rPr lang="es-MX" sz="3400" dirty="0"/>
              <a:t> </a:t>
            </a:r>
            <a:r>
              <a:rPr lang="es-MX" sz="3400" dirty="0"/>
              <a:t>accounts</a:t>
            </a:r>
            <a:r>
              <a:rPr lang="es-MX" sz="3400" dirty="0"/>
              <a:t>. </a:t>
            </a:r>
            <a:r>
              <a:rPr lang="es-MX" sz="3400" dirty="0"/>
              <a:t>The</a:t>
            </a:r>
            <a:r>
              <a:rPr lang="es-MX" sz="3400" dirty="0"/>
              <a:t> </a:t>
            </a:r>
            <a:r>
              <a:rPr lang="es-MX" sz="3400" dirty="0"/>
              <a:t>aim</a:t>
            </a:r>
            <a:r>
              <a:rPr lang="es-MX" sz="3400" dirty="0"/>
              <a:t> of </a:t>
            </a:r>
            <a:r>
              <a:rPr lang="es-MX" sz="3400" dirty="0"/>
              <a:t>this</a:t>
            </a:r>
            <a:r>
              <a:rPr lang="es-MX" sz="3400" dirty="0"/>
              <a:t> </a:t>
            </a:r>
            <a:r>
              <a:rPr lang="es-MX" sz="3400" dirty="0"/>
              <a:t>presentation</a:t>
            </a:r>
            <a:r>
              <a:rPr lang="es-MX" sz="3400" dirty="0"/>
              <a:t> </a:t>
            </a:r>
            <a:r>
              <a:rPr lang="es-MX" sz="3400" dirty="0"/>
              <a:t>is</a:t>
            </a:r>
            <a:r>
              <a:rPr lang="es-MX" sz="3400" dirty="0"/>
              <a:t> to </a:t>
            </a:r>
            <a:r>
              <a:rPr lang="es-MX" sz="3400" dirty="0"/>
              <a:t>provide</a:t>
            </a:r>
            <a:r>
              <a:rPr lang="es-MX" sz="3400" dirty="0"/>
              <a:t> general </a:t>
            </a:r>
            <a:r>
              <a:rPr lang="es-MX" sz="3400" dirty="0"/>
              <a:t>aspects</a:t>
            </a:r>
            <a:r>
              <a:rPr lang="es-MX" sz="3400" dirty="0"/>
              <a:t> of </a:t>
            </a:r>
            <a:r>
              <a:rPr lang="es-MX" sz="3400" dirty="0"/>
              <a:t>memorandum</a:t>
            </a:r>
            <a:r>
              <a:rPr lang="es-MX" sz="3400" dirty="0"/>
              <a:t> </a:t>
            </a:r>
            <a:r>
              <a:rPr lang="es-MX" sz="3400" dirty="0" smtClean="0"/>
              <a:t>accounts</a:t>
            </a:r>
            <a:r>
              <a:rPr lang="es-MX" sz="3400" dirty="0" smtClean="0"/>
              <a:t>: </a:t>
            </a:r>
            <a:r>
              <a:rPr lang="en-US" sz="3400" dirty="0" smtClean="0"/>
              <a:t>define </a:t>
            </a:r>
            <a:r>
              <a:rPr lang="en-US" sz="3400" dirty="0"/>
              <a:t>them , and according to the Financial Reporting Standards , to know what is recorded in them , how they are classified and where they occur</a:t>
            </a:r>
            <a:r>
              <a:rPr lang="en-US" sz="3400" dirty="0" smtClean="0"/>
              <a:t>.</a:t>
            </a:r>
            <a:endParaRPr lang="es-MX" sz="3400" dirty="0"/>
          </a:p>
          <a:p>
            <a:pPr>
              <a:lnSpc>
                <a:spcPct val="90000"/>
              </a:lnSpc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Accounting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Memorandum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Accounts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, Financial 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Reporting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 Standards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CUENTAS DE ORDEN</a:t>
            </a:r>
            <a:br>
              <a:rPr lang="es-MX" dirty="0" smtClean="0"/>
            </a:br>
            <a:r>
              <a:rPr lang="es-MX" dirty="0" smtClean="0"/>
              <a:t>DEFINICIÓN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93304" y="1855365"/>
            <a:ext cx="7355160" cy="4525963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Son aquellas que se utilizan para el registro de operaciones que no afectan o modifican el activo, pasivo, capital y resultados de una entidad, pero es necesario registrarlas  para reconocer los valores ajenos, contingentes, emitidos o como un instrumento de control o recordatorio (Romero, 2011)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429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OTRAS FORMAS EN QUE SE CONOCEN A LAS CUENTAS DE ORDEN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916832"/>
            <a:ext cx="7355160" cy="4065315"/>
          </a:xfrm>
        </p:spPr>
        <p:txBody>
          <a:bodyPr>
            <a:normAutofit/>
          </a:bodyPr>
          <a:lstStyle/>
          <a:p>
            <a:pPr marL="571500" lvl="0" indent="-571500">
              <a:lnSpc>
                <a:spcPct val="150000"/>
              </a:lnSpc>
              <a:spcBef>
                <a:spcPts val="800"/>
              </a:spcBef>
            </a:pPr>
            <a:r>
              <a:rPr lang="es-MX" sz="2800" dirty="0"/>
              <a:t>CUENTAS DE MOVIMIENTO COMPENSADO</a:t>
            </a:r>
          </a:p>
          <a:p>
            <a:pPr marL="571500" lvl="0" indent="-571500">
              <a:lnSpc>
                <a:spcPct val="150000"/>
              </a:lnSpc>
              <a:spcBef>
                <a:spcPts val="800"/>
              </a:spcBef>
            </a:pPr>
            <a:r>
              <a:rPr lang="es-MX" sz="2800" dirty="0"/>
              <a:t>CUENTAS DE SALDOS COMPENSADOS</a:t>
            </a:r>
          </a:p>
          <a:p>
            <a:pPr marL="571500" lvl="0" indent="-571500">
              <a:lnSpc>
                <a:spcPct val="150000"/>
              </a:lnSpc>
              <a:spcBef>
                <a:spcPts val="800"/>
              </a:spcBef>
            </a:pPr>
            <a:r>
              <a:rPr lang="es-MX" sz="2800" dirty="0"/>
              <a:t>CUENTAS DE SALDOS CORRELATIVOS</a:t>
            </a:r>
          </a:p>
          <a:p>
            <a:pPr marL="571500" lvl="0" indent="-571500">
              <a:lnSpc>
                <a:spcPct val="150000"/>
              </a:lnSpc>
              <a:spcBef>
                <a:spcPts val="800"/>
              </a:spcBef>
            </a:pPr>
            <a:r>
              <a:rPr lang="es-MX" sz="2800" dirty="0"/>
              <a:t>CUENTAS DE MEMORÁNDUM</a:t>
            </a:r>
          </a:p>
          <a:p>
            <a:pPr marL="571500" lvl="0" indent="-571500">
              <a:lnSpc>
                <a:spcPct val="150000"/>
              </a:lnSpc>
              <a:spcBef>
                <a:spcPts val="800"/>
              </a:spcBef>
            </a:pPr>
            <a:r>
              <a:rPr lang="es-MX" sz="2800" dirty="0"/>
              <a:t>CUENTAS DE REGISTRO</a:t>
            </a:r>
          </a:p>
        </p:txBody>
      </p:sp>
    </p:spTree>
    <p:extLst>
      <p:ext uri="{BB962C8B-B14F-4D97-AF65-F5344CB8AC3E}">
        <p14:creationId xmlns:p14="http://schemas.microsoft.com/office/powerpoint/2010/main" val="403883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DIFERENTES OPERACIONES Y SU AFECTACIÓN EN LAS CUENTAS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93304" y="1711349"/>
            <a:ext cx="735516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Las operaciones que se registran o afectan las cuentas de balance y/o de resultados se conocen como Valores Reales o también Operaciones Financieras.</a:t>
            </a:r>
          </a:p>
          <a:p>
            <a:pPr algn="just"/>
            <a:r>
              <a:rPr lang="es-MX" dirty="0" smtClean="0"/>
              <a:t>Las operaciones que no afectan cuentas de balance o resultados se conocen como Valores Contingentes o también Operaciones Extrafinancieras. </a:t>
            </a:r>
          </a:p>
          <a:p>
            <a:pPr algn="just"/>
            <a:r>
              <a:rPr lang="es-MX" dirty="0" smtClean="0"/>
              <a:t>Entonces las operaciones extrafinancieras o los valores contingentes se registran en Cuentas de Orden.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495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FUNDAMENTO NORMATIVO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Los Estados Financieros deben mostrar la información que ya se suscitó, pero también debe informar de situaciones o condiciones que a futuro puedan tener trascendencia en la situación financiera o resultados de la entidad (Características cualitativas NIF A-4) . </a:t>
            </a:r>
          </a:p>
          <a:p>
            <a:pPr algn="just"/>
            <a:r>
              <a:rPr lang="es-MX" dirty="0" smtClean="0"/>
              <a:t>Los postulados de Entidad Económica y Devengación Contable (NIF A-2)</a:t>
            </a:r>
          </a:p>
          <a:p>
            <a:pPr algn="just"/>
            <a:r>
              <a:rPr lang="es-MX" dirty="0" smtClean="0"/>
              <a:t>Presentación NIF A-7</a:t>
            </a:r>
          </a:p>
          <a:p>
            <a:pPr algn="just"/>
            <a:r>
              <a:rPr lang="es-MX" dirty="0" smtClean="0"/>
              <a:t>La NIF A5 y la NIF C9  definen  Activos y Pasivos Contingentes</a:t>
            </a:r>
          </a:p>
        </p:txBody>
      </p:sp>
    </p:spTree>
    <p:extLst>
      <p:ext uri="{BB962C8B-B14F-4D97-AF65-F5344CB8AC3E}">
        <p14:creationId xmlns:p14="http://schemas.microsoft.com/office/powerpoint/2010/main" val="74602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Qué es Activo y Pasivo Contingente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37320" y="1783357"/>
            <a:ext cx="735516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>Es aquel surgido a raíz de sucesos pasados, </a:t>
            </a:r>
            <a:r>
              <a:rPr lang="es-MX" b="1" dirty="0" smtClean="0"/>
              <a:t>cuya posible existencia a de ser confirmada solo por la ocurrencia o, en su caso, por la falta de ocurrencia de uno o mas eventos inciertos en el futuro que no están enteramente bajo el control de la entidad</a:t>
            </a:r>
            <a:r>
              <a:rPr lang="es-MX" dirty="0" smtClean="0"/>
              <a:t>. Por lo tanto este tipo de activos o pasivos no deben reconocerse dentro de la estructura financiera de la entidad, pues no cumple esencialmente con las características de un activo o pasivo.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49842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100" dirty="0" smtClean="0"/>
              <a:t>CASOS EN QUE SE EMPLEAN CUENTAS DE ORDEN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sz="2400" dirty="0" smtClean="0"/>
              <a:t>1. </a:t>
            </a:r>
            <a:r>
              <a:rPr lang="es-MX" sz="2400" b="1" dirty="0" smtClean="0"/>
              <a:t>Para registrar valores y bienes ajenos que se reciban</a:t>
            </a:r>
            <a:r>
              <a:rPr lang="es-MX" sz="2400" dirty="0" smtClean="0"/>
              <a:t>; por ejemplo las mercancías que nos encomiendan para su venta, percibiendo en cambio una cuota o comisión.</a:t>
            </a:r>
          </a:p>
          <a:p>
            <a:pPr algn="just"/>
            <a:r>
              <a:rPr lang="es-ES" sz="2400" b="1" dirty="0"/>
              <a:t>2. </a:t>
            </a:r>
            <a:r>
              <a:rPr lang="es-MX" sz="2400" b="1" dirty="0"/>
              <a:t>Para registrar derechos y obligaciones contingentes, </a:t>
            </a:r>
            <a:r>
              <a:rPr lang="es-MX" sz="2400" dirty="0"/>
              <a:t>derivados de transacciones en las cuales la empresa adquiere una responsabilidad aleatoria o contingente, que puede convertirse en un pasivo real</a:t>
            </a:r>
            <a:r>
              <a:rPr lang="es-MX" sz="2400" dirty="0" smtClean="0"/>
              <a:t>. </a:t>
            </a:r>
          </a:p>
          <a:p>
            <a:pPr algn="just"/>
            <a:r>
              <a:rPr lang="es-MX" sz="2400" dirty="0" smtClean="0"/>
              <a:t>3. </a:t>
            </a:r>
            <a:r>
              <a:rPr lang="es-MX" sz="2400" b="1" dirty="0" smtClean="0"/>
              <a:t>Para registrar la emisión de valores </a:t>
            </a:r>
            <a:r>
              <a:rPr lang="es-MX" sz="2400" dirty="0" smtClean="0"/>
              <a:t>cuyo pago se tenga que hacer en efectivo o por  servicios </a:t>
            </a:r>
          </a:p>
          <a:p>
            <a:pPr algn="just"/>
            <a:r>
              <a:rPr lang="es-MX" sz="2400" dirty="0" smtClean="0"/>
              <a:t>4. </a:t>
            </a:r>
            <a:r>
              <a:rPr lang="es-MX" sz="2400" b="1" dirty="0" smtClean="0"/>
              <a:t>Para registrar operaciones por duplicado</a:t>
            </a:r>
            <a:r>
              <a:rPr lang="es-MX" sz="2400" dirty="0" smtClean="0"/>
              <a:t>, con objeto de control desde otro punto de vista.</a:t>
            </a:r>
          </a:p>
          <a:p>
            <a:pPr algn="just"/>
            <a:endParaRPr lang="es-MX" sz="2400" dirty="0"/>
          </a:p>
          <a:p>
            <a:endParaRPr lang="es-ES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7152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885</Words>
  <Application>Microsoft Office PowerPoint</Application>
  <PresentationFormat>Presentación en pantalla (4:3)</PresentationFormat>
  <Paragraphs>81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</vt:lpstr>
      <vt:lpstr>CUENTAS DE ORDEN DEFINICIÓN</vt:lpstr>
      <vt:lpstr>OTRAS FORMAS EN QUE SE CONOCEN A LAS CUENTAS DE ORDEN</vt:lpstr>
      <vt:lpstr>DIFERENTES OPERACIONES Y SU AFECTACIÓN EN LAS CUENTAS</vt:lpstr>
      <vt:lpstr>FUNDAMENTO NORMATIVO</vt:lpstr>
      <vt:lpstr>Qué es Activo y Pasivo Contingente</vt:lpstr>
      <vt:lpstr>CASOS EN QUE SE EMPLEAN CUENTAS DE ORDEN.</vt:lpstr>
      <vt:lpstr>Presentación de PowerPoint</vt:lpstr>
      <vt:lpstr>Presentación de PowerPoint</vt:lpstr>
      <vt:lpstr>MANEJO DE LA CUENTA DE ORDEN</vt:lpstr>
      <vt:lpstr>Presentación de PowerPoint</vt:lpstr>
      <vt:lpstr>NOMENCLATURA</vt:lpstr>
      <vt:lpstr>Reglas de Nomenclatura</vt:lpstr>
      <vt:lpstr>PRESENTACIÓN DE LAS CUENTAS DE ORDEN </vt:lpstr>
      <vt:lpstr>Ejemplo de presentación de las cuentas de orden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27</cp:revision>
  <dcterms:created xsi:type="dcterms:W3CDTF">2014-12-12T16:57:31Z</dcterms:created>
  <dcterms:modified xsi:type="dcterms:W3CDTF">2016-05-16T13:53:55Z</dcterms:modified>
</cp:coreProperties>
</file>