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ppt/diagrams/drawing10.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70" r:id="rId5"/>
    <p:sldId id="271" r:id="rId6"/>
    <p:sldId id="267" r:id="rId7"/>
    <p:sldId id="272" r:id="rId8"/>
    <p:sldId id="273" r:id="rId9"/>
    <p:sldId id="274" r:id="rId10"/>
    <p:sldId id="275" r:id="rId11"/>
    <p:sldId id="276" r:id="rId12"/>
    <p:sldId id="279" r:id="rId13"/>
    <p:sldId id="280" r:id="rId14"/>
    <p:sldId id="281" r:id="rId15"/>
    <p:sldId id="282" r:id="rId16"/>
    <p:sldId id="261"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ECFCE"/>
    <a:srgbClr val="9C5910"/>
    <a:srgbClr val="CA7314"/>
    <a:srgbClr val="FCE4CC"/>
    <a:srgbClr val="E7BCBB"/>
    <a:srgbClr val="D78F8D"/>
    <a:srgbClr val="C45D08"/>
    <a:srgbClr val="F9C0B1"/>
    <a:srgbClr val="FFAFAF"/>
    <a:srgbClr val="FF99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4660"/>
  </p:normalViewPr>
  <p:slideViewPr>
    <p:cSldViewPr>
      <p:cViewPr>
        <p:scale>
          <a:sx n="70" d="100"/>
          <a:sy n="70" d="100"/>
        </p:scale>
        <p:origin x="-55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a:solidFill>
          <a:schemeClr val="accent2">
            <a:alpha val="90000"/>
          </a:schemeClr>
        </a:solidFill>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Abre una cuenta de mayor individual para el registro de cada una de las operaciones relacionadas con mercancías. Por ejemplo, la cuenta de “Compras”, “Gastos sobre compra”, etc.</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Registra todas las operaciones relacionadas con mercancías en tres cuentas de mayor, que son:  Almacén, Costo de Ventas y Ventas</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39EAAFB5-11DA-4ACA-864D-41A3E108593D}" type="presOf" srcId="{2520BE4E-BFF5-4174-9DE8-4AF0E5CF718A}" destId="{6BD881EA-AF5F-48F7-8454-9094E72879CE}" srcOrd="0" destOrd="0" presId="urn:microsoft.com/office/officeart/2005/8/layout/vList2"/>
    <dgm:cxn modelId="{0FF8CF69-7B86-4FDB-8942-BEDF694AC881}" type="presOf" srcId="{C1008CB6-CA43-4969-ADFA-9FAAD3777C0F}" destId="{D7563137-2238-4919-85C1-D756680419B6}"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6A82FF71-3BD8-4931-956B-7FBF8C8123C0}" type="presOf" srcId="{EDCAA8FC-04DF-4BC5-9CE0-1B67099592F3}" destId="{F8C745A6-8083-4708-80BE-2C22B4440D9A}"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6C0A853C-BE3C-4250-9BCD-B5E722E113DC}" type="presOf" srcId="{7ECDB5E7-E2B2-47C7-8ACC-B0398F1AC385}" destId="{59E86A4C-BB81-4116-AE5F-48AAAE3EAF02}" srcOrd="0" destOrd="0" presId="urn:microsoft.com/office/officeart/2005/8/layout/vList2"/>
    <dgm:cxn modelId="{39FBF8F0-5FB3-4219-A457-FFD188392E54}" type="presOf" srcId="{3289D762-31B7-4B96-B84C-C33606A56EF0}" destId="{ACA5DA7F-1774-48A6-869D-8A6D46428C3C}" srcOrd="0" destOrd="0" presId="urn:microsoft.com/office/officeart/2005/8/layout/vList2"/>
    <dgm:cxn modelId="{904D7953-2FC3-424D-A255-9F8DBD219464}" type="presParOf" srcId="{ACA5DA7F-1774-48A6-869D-8A6D46428C3C}" destId="{F8C745A6-8083-4708-80BE-2C22B4440D9A}" srcOrd="0" destOrd="0" presId="urn:microsoft.com/office/officeart/2005/8/layout/vList2"/>
    <dgm:cxn modelId="{A86428FD-90B2-4EF5-B1B5-B3FF6242B3B0}" type="presParOf" srcId="{ACA5DA7F-1774-48A6-869D-8A6D46428C3C}" destId="{6BD881EA-AF5F-48F7-8454-9094E72879CE}" srcOrd="1" destOrd="0" presId="urn:microsoft.com/office/officeart/2005/8/layout/vList2"/>
    <dgm:cxn modelId="{47BC5D59-F48E-4D74-A672-E4BF967A846B}" type="presParOf" srcId="{ACA5DA7F-1774-48A6-869D-8A6D46428C3C}" destId="{D7563137-2238-4919-85C1-D756680419B6}" srcOrd="2" destOrd="0" presId="urn:microsoft.com/office/officeart/2005/8/layout/vList2"/>
    <dgm:cxn modelId="{B8923689-9868-4D56-BAB0-AD6A2D1E6FDA}"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r>
            <a:rPr lang="es-MX" sz="2200" dirty="0" smtClean="0"/>
            <a:t>La utilidad o pérdida de un ejercicio es igual a la obtenida con el sistema de Inventarios perpetuos</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r>
            <a:rPr lang="es-MX" sz="2200" dirty="0" smtClean="0"/>
            <a:t>La utilidad o pérdida del ejercicio es igual a la obtenida con el sistema Analítico</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4FC3B2E1-C14D-4F8D-A723-646C07A00254}" type="presOf" srcId="{7ECDB5E7-E2B2-47C7-8ACC-B0398F1AC385}" destId="{59E86A4C-BB81-4116-AE5F-48AAAE3EAF02}" srcOrd="0" destOrd="0" presId="urn:microsoft.com/office/officeart/2005/8/layout/vList2"/>
    <dgm:cxn modelId="{A6766F80-C0CF-4A6E-B6D1-BA4B6C604DB6}" type="presOf" srcId="{2520BE4E-BFF5-4174-9DE8-4AF0E5CF718A}" destId="{6BD881EA-AF5F-48F7-8454-9094E72879CE}"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D3764C27-AC23-4758-89E7-6400E74D02F5}" type="presOf" srcId="{C1008CB6-CA43-4969-ADFA-9FAAD3777C0F}" destId="{D7563137-2238-4919-85C1-D756680419B6}"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12221273-2A36-46C8-B439-8C712FE1929B}" type="presOf" srcId="{3289D762-31B7-4B96-B84C-C33606A56EF0}" destId="{ACA5DA7F-1774-48A6-869D-8A6D46428C3C}" srcOrd="0" destOrd="0" presId="urn:microsoft.com/office/officeart/2005/8/layout/vList2"/>
    <dgm:cxn modelId="{B7CE9196-3A64-4084-9692-AA076DED384D}" type="presOf" srcId="{EDCAA8FC-04DF-4BC5-9CE0-1B67099592F3}" destId="{F8C745A6-8083-4708-80BE-2C22B4440D9A}" srcOrd="0" destOrd="0" presId="urn:microsoft.com/office/officeart/2005/8/layout/vList2"/>
    <dgm:cxn modelId="{F16D0B18-1606-4326-9B9F-83F497E82A8F}" type="presParOf" srcId="{ACA5DA7F-1774-48A6-869D-8A6D46428C3C}" destId="{F8C745A6-8083-4708-80BE-2C22B4440D9A}" srcOrd="0" destOrd="0" presId="urn:microsoft.com/office/officeart/2005/8/layout/vList2"/>
    <dgm:cxn modelId="{6351A34B-AB90-4E17-BD8E-DE494A5B3D09}" type="presParOf" srcId="{ACA5DA7F-1774-48A6-869D-8A6D46428C3C}" destId="{6BD881EA-AF5F-48F7-8454-9094E72879CE}" srcOrd="1" destOrd="0" presId="urn:microsoft.com/office/officeart/2005/8/layout/vList2"/>
    <dgm:cxn modelId="{0EB35A0B-9EE4-417B-BF6F-9126FD40F42F}" type="presParOf" srcId="{ACA5DA7F-1774-48A6-869D-8A6D46428C3C}" destId="{D7563137-2238-4919-85C1-D756680419B6}" srcOrd="2" destOrd="0" presId="urn:microsoft.com/office/officeart/2005/8/layout/vList2"/>
    <dgm:cxn modelId="{7A388D4F-98FC-4A4F-A8E9-93EF5E42A2BC}"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r>
            <a:rPr lang="es-MX" sz="2200" dirty="0" smtClean="0"/>
            <a:t>Se denomina “Inventario” a las existencias de mercancías</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r>
            <a:rPr lang="es-MX" sz="2200" dirty="0" smtClean="0"/>
            <a:t>Se denomina “Almacén” a las existencias de mercancías. </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E2FB9925-B060-4C48-8F53-92EEFC1A70CE}" type="presOf" srcId="{2520BE4E-BFF5-4174-9DE8-4AF0E5CF718A}" destId="{6BD881EA-AF5F-48F7-8454-9094E72879CE}" srcOrd="0" destOrd="0" presId="urn:microsoft.com/office/officeart/2005/8/layout/vList2"/>
    <dgm:cxn modelId="{5D12158E-8A82-4EC4-AD77-271785FF4C6D}" type="presOf" srcId="{3289D762-31B7-4B96-B84C-C33606A56EF0}" destId="{ACA5DA7F-1774-48A6-869D-8A6D46428C3C}"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EE0FBAE9-1A52-4F8F-BE4B-0E432E2D80AF}" srcId="{3289D762-31B7-4B96-B84C-C33606A56EF0}" destId="{C1008CB6-CA43-4969-ADFA-9FAAD3777C0F}" srcOrd="1" destOrd="0" parTransId="{1A18E339-B58B-43D2-B7BB-EE84FDD143B8}" sibTransId="{AA1B173D-82FE-469F-A488-9351040D69BF}"/>
    <dgm:cxn modelId="{63BC2745-EB4E-4F2A-9895-E1EA0483DB4D}" type="presOf" srcId="{7ECDB5E7-E2B2-47C7-8ACC-B0398F1AC385}" destId="{59E86A4C-BB81-4116-AE5F-48AAAE3EAF02}" srcOrd="0" destOrd="0" presId="urn:microsoft.com/office/officeart/2005/8/layout/vList2"/>
    <dgm:cxn modelId="{610535D2-00DB-44DA-B57A-FE9CC555AC28}" type="presOf" srcId="{C1008CB6-CA43-4969-ADFA-9FAAD3777C0F}" destId="{D7563137-2238-4919-85C1-D756680419B6}" srcOrd="0" destOrd="0" presId="urn:microsoft.com/office/officeart/2005/8/layout/vList2"/>
    <dgm:cxn modelId="{20D8DF84-80FC-4205-8B7B-50353A1B276F}" type="presOf" srcId="{EDCAA8FC-04DF-4BC5-9CE0-1B67099592F3}" destId="{F8C745A6-8083-4708-80BE-2C22B4440D9A}" srcOrd="0" destOrd="0" presId="urn:microsoft.com/office/officeart/2005/8/layout/vList2"/>
    <dgm:cxn modelId="{16D076AE-819F-4ED0-AD4D-A36939B7C26F}" type="presParOf" srcId="{ACA5DA7F-1774-48A6-869D-8A6D46428C3C}" destId="{F8C745A6-8083-4708-80BE-2C22B4440D9A}" srcOrd="0" destOrd="0" presId="urn:microsoft.com/office/officeart/2005/8/layout/vList2"/>
    <dgm:cxn modelId="{09414043-68D7-48CE-9A7F-4B6E4C967356}" type="presParOf" srcId="{ACA5DA7F-1774-48A6-869D-8A6D46428C3C}" destId="{6BD881EA-AF5F-48F7-8454-9094E72879CE}" srcOrd="1" destOrd="0" presId="urn:microsoft.com/office/officeart/2005/8/layout/vList2"/>
    <dgm:cxn modelId="{C279CFC9-0ED4-45A8-B7E0-90C6F47143E7}" type="presParOf" srcId="{ACA5DA7F-1774-48A6-869D-8A6D46428C3C}" destId="{D7563137-2238-4919-85C1-D756680419B6}" srcOrd="2" destOrd="0" presId="urn:microsoft.com/office/officeart/2005/8/layout/vList2"/>
    <dgm:cxn modelId="{C0CE4A6F-E0B9-4168-9A31-E231B21AF0D9}"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La cuenta de Inventarios no tiene movimiento (cargos o abonos) durante el periodo contable. Mantiene su saldo inicial durante todo el periodo. Su único movimiento es su cancelación al final del periodo contable.</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La cuenta de Almacén tiene movimiento durante todo el periodo contable, ya que es necesario registrar toda entrada y toda salida de mercancías.</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CCCBC733-05A8-4BC7-B4E7-22B5ADF8D0A9}" type="presOf" srcId="{C1008CB6-CA43-4969-ADFA-9FAAD3777C0F}" destId="{D7563137-2238-4919-85C1-D756680419B6}" srcOrd="0" destOrd="0" presId="urn:microsoft.com/office/officeart/2005/8/layout/vList2"/>
    <dgm:cxn modelId="{2B6986FF-E017-44C8-B52A-161639E82BF9}" type="presOf" srcId="{EDCAA8FC-04DF-4BC5-9CE0-1B67099592F3}" destId="{F8C745A6-8083-4708-80BE-2C22B4440D9A}"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18DC9EDA-6481-4BAC-AA5E-9B0DCCAF37CA}" type="presOf" srcId="{3289D762-31B7-4B96-B84C-C33606A56EF0}" destId="{ACA5DA7F-1774-48A6-869D-8A6D46428C3C}" srcOrd="0" destOrd="0" presId="urn:microsoft.com/office/officeart/2005/8/layout/vList2"/>
    <dgm:cxn modelId="{9F117025-B053-4C3F-9EF1-FA50215F1C28}" type="presOf" srcId="{7ECDB5E7-E2B2-47C7-8ACC-B0398F1AC385}" destId="{59E86A4C-BB81-4116-AE5F-48AAAE3EAF02}"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007CBB2D-0F73-45B9-B745-A3EB497D5598}" type="presOf" srcId="{2520BE4E-BFF5-4174-9DE8-4AF0E5CF718A}" destId="{6BD881EA-AF5F-48F7-8454-9094E72879CE}" srcOrd="0" destOrd="0" presId="urn:microsoft.com/office/officeart/2005/8/layout/vList2"/>
    <dgm:cxn modelId="{BE8CA871-9B71-450E-BA71-E5F56C7DD367}" type="presParOf" srcId="{ACA5DA7F-1774-48A6-869D-8A6D46428C3C}" destId="{F8C745A6-8083-4708-80BE-2C22B4440D9A}" srcOrd="0" destOrd="0" presId="urn:microsoft.com/office/officeart/2005/8/layout/vList2"/>
    <dgm:cxn modelId="{872808F7-F5F8-462D-A394-44ED41E11AD1}" type="presParOf" srcId="{ACA5DA7F-1774-48A6-869D-8A6D46428C3C}" destId="{6BD881EA-AF5F-48F7-8454-9094E72879CE}" srcOrd="1" destOrd="0" presId="urn:microsoft.com/office/officeart/2005/8/layout/vList2"/>
    <dgm:cxn modelId="{0CE08832-BC17-4362-ABBF-C3E6909F8193}" type="presParOf" srcId="{ACA5DA7F-1774-48A6-869D-8A6D46428C3C}" destId="{D7563137-2238-4919-85C1-D756680419B6}" srcOrd="2" destOrd="0" presId="urn:microsoft.com/office/officeart/2005/8/layout/vList2"/>
    <dgm:cxn modelId="{826355AE-35AD-4E84-A8EC-021EEE2FA090}"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No se llevan registros auxiliares para la cuenta de Inventario.</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Se llevan registros auxiliares denominados: tarjetas de almacén.  Se deberá abrir un auxiliar por cada producto diferente que se encuentre dentro del almacén.  En estos registros se controlará toda entrada y salida de cada producto al almacén.</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A734103E-2BAD-4C67-A6F6-C537C05EFBDD}" type="presOf" srcId="{C1008CB6-CA43-4969-ADFA-9FAAD3777C0F}" destId="{D7563137-2238-4919-85C1-D756680419B6}"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11B9C667-CD41-4F83-8FC4-FB9EC9D11C1A}" type="presOf" srcId="{7ECDB5E7-E2B2-47C7-8ACC-B0398F1AC385}" destId="{59E86A4C-BB81-4116-AE5F-48AAAE3EAF02}"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2517174E-F271-441F-9262-842FF5855E17}" type="presOf" srcId="{EDCAA8FC-04DF-4BC5-9CE0-1B67099592F3}" destId="{F8C745A6-8083-4708-80BE-2C22B4440D9A}" srcOrd="0" destOrd="0" presId="urn:microsoft.com/office/officeart/2005/8/layout/vList2"/>
    <dgm:cxn modelId="{53B70E73-D8AE-4F51-85A6-80E807B810DE}" type="presOf" srcId="{3289D762-31B7-4B96-B84C-C33606A56EF0}" destId="{ACA5DA7F-1774-48A6-869D-8A6D46428C3C}" srcOrd="0" destOrd="0" presId="urn:microsoft.com/office/officeart/2005/8/layout/vList2"/>
    <dgm:cxn modelId="{6F768DA3-B72D-483E-98E3-89F236355F42}" type="presOf" srcId="{2520BE4E-BFF5-4174-9DE8-4AF0E5CF718A}" destId="{6BD881EA-AF5F-48F7-8454-9094E72879CE}" srcOrd="0" destOrd="0" presId="urn:microsoft.com/office/officeart/2005/8/layout/vList2"/>
    <dgm:cxn modelId="{7AE715E7-6F0B-4D9F-BC1C-1985DD255F21}" type="presParOf" srcId="{ACA5DA7F-1774-48A6-869D-8A6D46428C3C}" destId="{F8C745A6-8083-4708-80BE-2C22B4440D9A}" srcOrd="0" destOrd="0" presId="urn:microsoft.com/office/officeart/2005/8/layout/vList2"/>
    <dgm:cxn modelId="{4044044A-BDC1-45DA-A544-92594CFDBFCF}" type="presParOf" srcId="{ACA5DA7F-1774-48A6-869D-8A6D46428C3C}" destId="{6BD881EA-AF5F-48F7-8454-9094E72879CE}" srcOrd="1" destOrd="0" presId="urn:microsoft.com/office/officeart/2005/8/layout/vList2"/>
    <dgm:cxn modelId="{C6C6C054-CB6C-4E96-90B8-8FE95457A4BB}" type="presParOf" srcId="{ACA5DA7F-1774-48A6-869D-8A6D46428C3C}" destId="{D7563137-2238-4919-85C1-D756680419B6}" srcOrd="2" destOrd="0" presId="urn:microsoft.com/office/officeart/2005/8/layout/vList2"/>
    <dgm:cxn modelId="{68BEFC76-204F-400B-8CFF-E9B29DF1EE1B}"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No es posible conocer montos de mercancías robadas o extraviadas, ya que no hay controles actualizados de las entradas y salidas de cada producto.</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Si es posible determinar montos de mercancías robadas o extraviadas, ya que contablemente se sabe en cualquier momento, cuánto “debe haber” en el almacén y se puede comparar contra lo que “realmente hay” a través de recuento físico.  A esta diferencia se le denominaría: faltante o sobrante de almacén.</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2D32F868-44ED-4D7B-BA69-E0FE7558DC1B}" type="presOf" srcId="{7ECDB5E7-E2B2-47C7-8ACC-B0398F1AC385}" destId="{59E86A4C-BB81-4116-AE5F-48AAAE3EAF02}"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3FAA6203-1A69-4F38-944B-B0A673CF02D1}" type="presOf" srcId="{3289D762-31B7-4B96-B84C-C33606A56EF0}" destId="{ACA5DA7F-1774-48A6-869D-8A6D46428C3C}" srcOrd="0" destOrd="0" presId="urn:microsoft.com/office/officeart/2005/8/layout/vList2"/>
    <dgm:cxn modelId="{18D3DE6C-55F6-49E4-8C29-E724F9363DD2}" type="presOf" srcId="{2520BE4E-BFF5-4174-9DE8-4AF0E5CF718A}" destId="{6BD881EA-AF5F-48F7-8454-9094E72879CE}" srcOrd="0" destOrd="0" presId="urn:microsoft.com/office/officeart/2005/8/layout/vList2"/>
    <dgm:cxn modelId="{0CD42EF1-1435-4628-B052-35BF68B1A07C}" type="presOf" srcId="{EDCAA8FC-04DF-4BC5-9CE0-1B67099592F3}" destId="{F8C745A6-8083-4708-80BE-2C22B4440D9A}" srcOrd="0" destOrd="0" presId="urn:microsoft.com/office/officeart/2005/8/layout/vList2"/>
    <dgm:cxn modelId="{19B48BDE-0436-4D84-9473-A5DDBB0360BF}" type="presOf" srcId="{C1008CB6-CA43-4969-ADFA-9FAAD3777C0F}" destId="{D7563137-2238-4919-85C1-D756680419B6}"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4D884E67-A1C7-4C60-BDE1-8F167B1324BF}" type="presParOf" srcId="{ACA5DA7F-1774-48A6-869D-8A6D46428C3C}" destId="{F8C745A6-8083-4708-80BE-2C22B4440D9A}" srcOrd="0" destOrd="0" presId="urn:microsoft.com/office/officeart/2005/8/layout/vList2"/>
    <dgm:cxn modelId="{EC85FE01-697F-41CE-90B3-B8C04A0EBDEB}" type="presParOf" srcId="{ACA5DA7F-1774-48A6-869D-8A6D46428C3C}" destId="{6BD881EA-AF5F-48F7-8454-9094E72879CE}" srcOrd="1" destOrd="0" presId="urn:microsoft.com/office/officeart/2005/8/layout/vList2"/>
    <dgm:cxn modelId="{764209BE-EBEF-4682-86A6-B2B486EA268E}" type="presParOf" srcId="{ACA5DA7F-1774-48A6-869D-8A6D46428C3C}" destId="{D7563137-2238-4919-85C1-D756680419B6}" srcOrd="2" destOrd="0" presId="urn:microsoft.com/office/officeart/2005/8/layout/vList2"/>
    <dgm:cxn modelId="{7E6A8711-CE72-441E-B3CE-A0F1383232D7}"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Cuando la empresa maneje una gran cantidad de artículos diferentes o no tenga recursos financieros suficientes para llevar un control individual de los artículos o para adquirir un sistema electrónico para este fin. </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Cuando se requiera un estricto control de los artículos, cuando se maneje un bajo número de productos que permita el control individual de cada uno de ellos.  También cuando los artículos manejados tengan un alto costo.</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0B0E6258-D832-465E-9BC7-3359F1E3FBAC}" type="presOf" srcId="{3289D762-31B7-4B96-B84C-C33606A56EF0}" destId="{ACA5DA7F-1774-48A6-869D-8A6D46428C3C}" srcOrd="0" destOrd="0" presId="urn:microsoft.com/office/officeart/2005/8/layout/vList2"/>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2435B2CF-3452-4362-A305-E0ABE6606BBF}" type="presOf" srcId="{C1008CB6-CA43-4969-ADFA-9FAAD3777C0F}" destId="{D7563137-2238-4919-85C1-D756680419B6}"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42FCD98A-34D9-4ACE-AF6F-78391CFB45F1}" type="presOf" srcId="{EDCAA8FC-04DF-4BC5-9CE0-1B67099592F3}" destId="{F8C745A6-8083-4708-80BE-2C22B4440D9A}"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B9363BF6-93B3-4FA5-A7E0-424AD7184D11}" type="presOf" srcId="{7ECDB5E7-E2B2-47C7-8ACC-B0398F1AC385}" destId="{59E86A4C-BB81-4116-AE5F-48AAAE3EAF02}" srcOrd="0" destOrd="0" presId="urn:microsoft.com/office/officeart/2005/8/layout/vList2"/>
    <dgm:cxn modelId="{13C34E8B-D09A-4BC9-8970-6346F93B5D95}" type="presOf" srcId="{2520BE4E-BFF5-4174-9DE8-4AF0E5CF718A}" destId="{6BD881EA-AF5F-48F7-8454-9094E72879CE}" srcOrd="0" destOrd="0" presId="urn:microsoft.com/office/officeart/2005/8/layout/vList2"/>
    <dgm:cxn modelId="{642BEA2E-5115-49C3-955F-D1A10F9938DE}" type="presParOf" srcId="{ACA5DA7F-1774-48A6-869D-8A6D46428C3C}" destId="{F8C745A6-8083-4708-80BE-2C22B4440D9A}" srcOrd="0" destOrd="0" presId="urn:microsoft.com/office/officeart/2005/8/layout/vList2"/>
    <dgm:cxn modelId="{5AAC02DD-315D-4658-85F3-3541A0F8B6BD}" type="presParOf" srcId="{ACA5DA7F-1774-48A6-869D-8A6D46428C3C}" destId="{6BD881EA-AF5F-48F7-8454-9094E72879CE}" srcOrd="1" destOrd="0" presId="urn:microsoft.com/office/officeart/2005/8/layout/vList2"/>
    <dgm:cxn modelId="{2C29AF82-5B12-4D3D-8D89-E84FCE3BF010}" type="presParOf" srcId="{ACA5DA7F-1774-48A6-869D-8A6D46428C3C}" destId="{D7563137-2238-4919-85C1-D756680419B6}" srcOrd="2" destOrd="0" presId="urn:microsoft.com/office/officeart/2005/8/layout/vList2"/>
    <dgm:cxn modelId="{8111F59E-7DDA-4B8A-8FA9-F8C367B812E0}"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Las ventas y las devoluciones sobre venta sólo son registradas a precio de venta.</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Las ventas y las devoluciones sobre venta se registran con partida doble a precio de venta y con partida doble al valor de costo de las mercancías que salen.</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81387C54-00DC-4637-AECE-81EEC63F0519}" type="presOf" srcId="{2520BE4E-BFF5-4174-9DE8-4AF0E5CF718A}" destId="{6BD881EA-AF5F-48F7-8454-9094E72879CE}" srcOrd="0" destOrd="0" presId="urn:microsoft.com/office/officeart/2005/8/layout/vList2"/>
    <dgm:cxn modelId="{2667A261-CA76-4F9E-9201-8D62BCBA1DDA}" type="presOf" srcId="{C1008CB6-CA43-4969-ADFA-9FAAD3777C0F}" destId="{D7563137-2238-4919-85C1-D756680419B6}"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EE0FBAE9-1A52-4F8F-BE4B-0E432E2D80AF}" srcId="{3289D762-31B7-4B96-B84C-C33606A56EF0}" destId="{C1008CB6-CA43-4969-ADFA-9FAAD3777C0F}" srcOrd="1" destOrd="0" parTransId="{1A18E339-B58B-43D2-B7BB-EE84FDD143B8}" sibTransId="{AA1B173D-82FE-469F-A488-9351040D69BF}"/>
    <dgm:cxn modelId="{3A352C03-8E33-4E0E-BAD8-B6E7A4E463E3}" type="presOf" srcId="{7ECDB5E7-E2B2-47C7-8ACC-B0398F1AC385}" destId="{59E86A4C-BB81-4116-AE5F-48AAAE3EAF02}" srcOrd="0" destOrd="0" presId="urn:microsoft.com/office/officeart/2005/8/layout/vList2"/>
    <dgm:cxn modelId="{623EF1CF-4D78-4BF2-A006-59940AB4BD49}" type="presOf" srcId="{EDCAA8FC-04DF-4BC5-9CE0-1B67099592F3}" destId="{F8C745A6-8083-4708-80BE-2C22B4440D9A}" srcOrd="0" destOrd="0" presId="urn:microsoft.com/office/officeart/2005/8/layout/vList2"/>
    <dgm:cxn modelId="{481E048B-6FB5-41E6-8AB6-C113CC13E803}" type="presOf" srcId="{3289D762-31B7-4B96-B84C-C33606A56EF0}" destId="{ACA5DA7F-1774-48A6-869D-8A6D46428C3C}" srcOrd="0" destOrd="0" presId="urn:microsoft.com/office/officeart/2005/8/layout/vList2"/>
    <dgm:cxn modelId="{4C01234B-BB42-42BB-A0DF-9D60F7A0EDA7}" type="presParOf" srcId="{ACA5DA7F-1774-48A6-869D-8A6D46428C3C}" destId="{F8C745A6-8083-4708-80BE-2C22B4440D9A}" srcOrd="0" destOrd="0" presId="urn:microsoft.com/office/officeart/2005/8/layout/vList2"/>
    <dgm:cxn modelId="{3F250D3D-9667-4207-BA2F-3338897B573C}" type="presParOf" srcId="{ACA5DA7F-1774-48A6-869D-8A6D46428C3C}" destId="{6BD881EA-AF5F-48F7-8454-9094E72879CE}" srcOrd="1" destOrd="0" presId="urn:microsoft.com/office/officeart/2005/8/layout/vList2"/>
    <dgm:cxn modelId="{04724A57-BDD3-410C-B4C1-B51A899CD745}" type="presParOf" srcId="{ACA5DA7F-1774-48A6-869D-8A6D46428C3C}" destId="{D7563137-2238-4919-85C1-D756680419B6}" srcOrd="2" destOrd="0" presId="urn:microsoft.com/office/officeart/2005/8/layout/vList2"/>
    <dgm:cxn modelId="{A57C0394-0660-484A-8677-E55AE12E6ED3}"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Al final del periodo contable es necesario levantar recuento físico para conocer el monto del Inventario final.</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Al final del periodo contable es necesario levantar recuento físico pero no con el objetivo de conocer el valor del Inventario final sino para comprobar que el saldo que muestra la cuenta de Almacén coincide con las existencias físicas.</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19517248-B064-4DDF-9F29-26FFC187C567}" type="presOf" srcId="{2520BE4E-BFF5-4174-9DE8-4AF0E5CF718A}" destId="{6BD881EA-AF5F-48F7-8454-9094E72879CE}"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F01C1866-BFE8-4548-A865-1AAC2720785D}" type="presOf" srcId="{3289D762-31B7-4B96-B84C-C33606A56EF0}" destId="{ACA5DA7F-1774-48A6-869D-8A6D46428C3C}" srcOrd="0" destOrd="0" presId="urn:microsoft.com/office/officeart/2005/8/layout/vList2"/>
    <dgm:cxn modelId="{030CE942-7E75-4458-9753-6C68EA106E1F}" type="presOf" srcId="{C1008CB6-CA43-4969-ADFA-9FAAD3777C0F}" destId="{D7563137-2238-4919-85C1-D756680419B6}"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B56C1941-31BA-4CB7-8C96-D93A47F770E1}" type="presOf" srcId="{EDCAA8FC-04DF-4BC5-9CE0-1B67099592F3}" destId="{F8C745A6-8083-4708-80BE-2C22B4440D9A}" srcOrd="0" destOrd="0" presId="urn:microsoft.com/office/officeart/2005/8/layout/vList2"/>
    <dgm:cxn modelId="{0BBCEA71-A75A-4054-8BF2-D012F96DB243}" type="presOf" srcId="{7ECDB5E7-E2B2-47C7-8ACC-B0398F1AC385}" destId="{59E86A4C-BB81-4116-AE5F-48AAAE3EAF02}" srcOrd="0" destOrd="0" presId="urn:microsoft.com/office/officeart/2005/8/layout/vList2"/>
    <dgm:cxn modelId="{AF18D7AF-51AD-4DB1-ABA0-F09BCB1DC1CD}" type="presParOf" srcId="{ACA5DA7F-1774-48A6-869D-8A6D46428C3C}" destId="{F8C745A6-8083-4708-80BE-2C22B4440D9A}" srcOrd="0" destOrd="0" presId="urn:microsoft.com/office/officeart/2005/8/layout/vList2"/>
    <dgm:cxn modelId="{CA99D690-1D07-4923-9938-3C71D5491DDA}" type="presParOf" srcId="{ACA5DA7F-1774-48A6-869D-8A6D46428C3C}" destId="{6BD881EA-AF5F-48F7-8454-9094E72879CE}" srcOrd="1" destOrd="0" presId="urn:microsoft.com/office/officeart/2005/8/layout/vList2"/>
    <dgm:cxn modelId="{8CA2205E-2E32-42FA-BE35-602CCC4219A9}" type="presParOf" srcId="{ACA5DA7F-1774-48A6-869D-8A6D46428C3C}" destId="{D7563137-2238-4919-85C1-D756680419B6}" srcOrd="2" destOrd="0" presId="urn:microsoft.com/office/officeart/2005/8/layout/vList2"/>
    <dgm:cxn modelId="{9FFF2B54-B231-4E7B-82F5-8451F2431997}"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89D762-31B7-4B96-B84C-C33606A56EF0}" type="doc">
      <dgm:prSet loTypeId="urn:microsoft.com/office/officeart/2005/8/layout/vList2" loCatId="list" qsTypeId="urn:microsoft.com/office/officeart/2005/8/quickstyle/simple1" qsCatId="simple" csTypeId="urn:microsoft.com/office/officeart/2005/8/colors/accent2_5" csCatId="accent2" phldr="1"/>
      <dgm:spPr/>
      <dgm:t>
        <a:bodyPr/>
        <a:lstStyle/>
        <a:p>
          <a:endParaRPr lang="es-MX"/>
        </a:p>
      </dgm:t>
    </dgm:pt>
    <dgm:pt modelId="{EDCAA8FC-04DF-4BC5-9CE0-1B67099592F3}">
      <dgm:prSet phldrT="[Texto]" custT="1"/>
      <dgm:spPr/>
      <dgm:t>
        <a:bodyPr/>
        <a:lstStyle/>
        <a:p>
          <a:r>
            <a:rPr lang="es-MX" sz="2800" dirty="0" smtClean="0"/>
            <a:t>Analítico o periódico</a:t>
          </a:r>
          <a:endParaRPr lang="es-MX" sz="2800" dirty="0"/>
        </a:p>
      </dgm:t>
    </dgm:pt>
    <dgm:pt modelId="{B406601B-194C-41FB-A03A-907D5C3F93EC}" type="parTrans" cxnId="{7DE89729-DFAC-403D-8B51-910558045F58}">
      <dgm:prSet/>
      <dgm:spPr/>
      <dgm:t>
        <a:bodyPr/>
        <a:lstStyle/>
        <a:p>
          <a:endParaRPr lang="es-MX"/>
        </a:p>
      </dgm:t>
    </dgm:pt>
    <dgm:pt modelId="{71D7D937-726F-4453-A55F-FD81359BFADD}" type="sibTrans" cxnId="{7DE89729-DFAC-403D-8B51-910558045F58}">
      <dgm:prSet/>
      <dgm:spPr/>
      <dgm:t>
        <a:bodyPr/>
        <a:lstStyle/>
        <a:p>
          <a:endParaRPr lang="es-MX"/>
        </a:p>
      </dgm:t>
    </dgm:pt>
    <dgm:pt modelId="{2520BE4E-BFF5-4174-9DE8-4AF0E5CF718A}">
      <dgm:prSet phldrT="[Texto]" custT="1"/>
      <dgm:spPr/>
      <dgm:t>
        <a:bodyPr/>
        <a:lstStyle/>
        <a:p>
          <a:pPr algn="just"/>
          <a:r>
            <a:rPr lang="es-MX" sz="2200" dirty="0" smtClean="0"/>
            <a:t>Para conocer el monto del costo de venta es necesario realizar asientos de ajustes al final del periodo.  Ya que como se señaló, no se registra el costo cada vez que se realiza una operación de venta.</a:t>
          </a:r>
          <a:endParaRPr lang="es-MX" sz="2200" dirty="0"/>
        </a:p>
      </dgm:t>
    </dgm:pt>
    <dgm:pt modelId="{7CC92399-BD05-43A5-9BBB-6FED7C97570A}" type="parTrans" cxnId="{F80C5BD7-8B1D-4C88-8937-165EA9AF00C7}">
      <dgm:prSet/>
      <dgm:spPr/>
      <dgm:t>
        <a:bodyPr/>
        <a:lstStyle/>
        <a:p>
          <a:endParaRPr lang="es-MX"/>
        </a:p>
      </dgm:t>
    </dgm:pt>
    <dgm:pt modelId="{3CF70241-BBA7-49BE-92E6-A238AC6B0D7E}" type="sibTrans" cxnId="{F80C5BD7-8B1D-4C88-8937-165EA9AF00C7}">
      <dgm:prSet/>
      <dgm:spPr/>
      <dgm:t>
        <a:bodyPr/>
        <a:lstStyle/>
        <a:p>
          <a:endParaRPr lang="es-MX"/>
        </a:p>
      </dgm:t>
    </dgm:pt>
    <dgm:pt modelId="{C1008CB6-CA43-4969-ADFA-9FAAD3777C0F}">
      <dgm:prSet phldrT="[Texto]" custT="1"/>
      <dgm:spPr/>
      <dgm:t>
        <a:bodyPr/>
        <a:lstStyle/>
        <a:p>
          <a:r>
            <a:rPr lang="es-MX" sz="2800" dirty="0" smtClean="0"/>
            <a:t>Perpetuos</a:t>
          </a:r>
          <a:endParaRPr lang="es-MX" sz="2800" dirty="0"/>
        </a:p>
      </dgm:t>
    </dgm:pt>
    <dgm:pt modelId="{1A18E339-B58B-43D2-B7BB-EE84FDD143B8}" type="parTrans" cxnId="{EE0FBAE9-1A52-4F8F-BE4B-0E432E2D80AF}">
      <dgm:prSet/>
      <dgm:spPr/>
      <dgm:t>
        <a:bodyPr/>
        <a:lstStyle/>
        <a:p>
          <a:endParaRPr lang="es-MX"/>
        </a:p>
      </dgm:t>
    </dgm:pt>
    <dgm:pt modelId="{AA1B173D-82FE-469F-A488-9351040D69BF}" type="sibTrans" cxnId="{EE0FBAE9-1A52-4F8F-BE4B-0E432E2D80AF}">
      <dgm:prSet/>
      <dgm:spPr/>
      <dgm:t>
        <a:bodyPr/>
        <a:lstStyle/>
        <a:p>
          <a:endParaRPr lang="es-MX"/>
        </a:p>
      </dgm:t>
    </dgm:pt>
    <dgm:pt modelId="{7ECDB5E7-E2B2-47C7-8ACC-B0398F1AC385}">
      <dgm:prSet phldrT="[Texto]" custT="1"/>
      <dgm:spPr/>
      <dgm:t>
        <a:bodyPr/>
        <a:lstStyle/>
        <a:p>
          <a:pPr algn="just"/>
          <a:r>
            <a:rPr lang="es-MX" sz="2200" dirty="0" smtClean="0"/>
            <a:t>El costo de ventas se conoce en cualquier momento con sólo obtener el saldo de la cuenta de ese nombre.</a:t>
          </a:r>
          <a:endParaRPr lang="es-MX" sz="2200" dirty="0"/>
        </a:p>
      </dgm:t>
    </dgm:pt>
    <dgm:pt modelId="{F86E85B0-44E9-425C-B9C0-6D46C7E0A316}" type="parTrans" cxnId="{DF4F10C3-7DCD-4AD3-93DB-3F4985D93072}">
      <dgm:prSet/>
      <dgm:spPr/>
      <dgm:t>
        <a:bodyPr/>
        <a:lstStyle/>
        <a:p>
          <a:endParaRPr lang="es-MX"/>
        </a:p>
      </dgm:t>
    </dgm:pt>
    <dgm:pt modelId="{D0B145FD-AE12-4F8D-AF4B-F67190EC37F7}" type="sibTrans" cxnId="{DF4F10C3-7DCD-4AD3-93DB-3F4985D93072}">
      <dgm:prSet/>
      <dgm:spPr/>
      <dgm:t>
        <a:bodyPr/>
        <a:lstStyle/>
        <a:p>
          <a:endParaRPr lang="es-MX"/>
        </a:p>
      </dgm:t>
    </dgm:pt>
    <dgm:pt modelId="{ACA5DA7F-1774-48A6-869D-8A6D46428C3C}" type="pres">
      <dgm:prSet presAssocID="{3289D762-31B7-4B96-B84C-C33606A56EF0}" presName="linear" presStyleCnt="0">
        <dgm:presLayoutVars>
          <dgm:animLvl val="lvl"/>
          <dgm:resizeHandles val="exact"/>
        </dgm:presLayoutVars>
      </dgm:prSet>
      <dgm:spPr/>
      <dgm:t>
        <a:bodyPr/>
        <a:lstStyle/>
        <a:p>
          <a:endParaRPr lang="es-MX"/>
        </a:p>
      </dgm:t>
    </dgm:pt>
    <dgm:pt modelId="{F8C745A6-8083-4708-80BE-2C22B4440D9A}" type="pres">
      <dgm:prSet presAssocID="{EDCAA8FC-04DF-4BC5-9CE0-1B67099592F3}" presName="parentText" presStyleLbl="node1" presStyleIdx="0" presStyleCnt="2" custScaleY="58044" custLinFactNeighborX="-1051" custLinFactNeighborY="3898">
        <dgm:presLayoutVars>
          <dgm:chMax val="0"/>
          <dgm:bulletEnabled val="1"/>
        </dgm:presLayoutVars>
      </dgm:prSet>
      <dgm:spPr/>
      <dgm:t>
        <a:bodyPr/>
        <a:lstStyle/>
        <a:p>
          <a:endParaRPr lang="es-MX"/>
        </a:p>
      </dgm:t>
    </dgm:pt>
    <dgm:pt modelId="{6BD881EA-AF5F-48F7-8454-9094E72879CE}" type="pres">
      <dgm:prSet presAssocID="{EDCAA8FC-04DF-4BC5-9CE0-1B67099592F3}" presName="childText" presStyleLbl="revTx" presStyleIdx="0" presStyleCnt="2">
        <dgm:presLayoutVars>
          <dgm:bulletEnabled val="1"/>
        </dgm:presLayoutVars>
      </dgm:prSet>
      <dgm:spPr/>
      <dgm:t>
        <a:bodyPr/>
        <a:lstStyle/>
        <a:p>
          <a:endParaRPr lang="es-MX"/>
        </a:p>
      </dgm:t>
    </dgm:pt>
    <dgm:pt modelId="{D7563137-2238-4919-85C1-D756680419B6}" type="pres">
      <dgm:prSet presAssocID="{C1008CB6-CA43-4969-ADFA-9FAAD3777C0F}" presName="parentText" presStyleLbl="node1" presStyleIdx="1" presStyleCnt="2" custScaleY="56661">
        <dgm:presLayoutVars>
          <dgm:chMax val="0"/>
          <dgm:bulletEnabled val="1"/>
        </dgm:presLayoutVars>
      </dgm:prSet>
      <dgm:spPr/>
      <dgm:t>
        <a:bodyPr/>
        <a:lstStyle/>
        <a:p>
          <a:endParaRPr lang="es-MX"/>
        </a:p>
      </dgm:t>
    </dgm:pt>
    <dgm:pt modelId="{59E86A4C-BB81-4116-AE5F-48AAAE3EAF02}" type="pres">
      <dgm:prSet presAssocID="{C1008CB6-CA43-4969-ADFA-9FAAD3777C0F}" presName="childText" presStyleLbl="revTx" presStyleIdx="1" presStyleCnt="2">
        <dgm:presLayoutVars>
          <dgm:bulletEnabled val="1"/>
        </dgm:presLayoutVars>
      </dgm:prSet>
      <dgm:spPr/>
      <dgm:t>
        <a:bodyPr/>
        <a:lstStyle/>
        <a:p>
          <a:endParaRPr lang="es-MX"/>
        </a:p>
      </dgm:t>
    </dgm:pt>
  </dgm:ptLst>
  <dgm:cxnLst>
    <dgm:cxn modelId="{7DE89729-DFAC-403D-8B51-910558045F58}" srcId="{3289D762-31B7-4B96-B84C-C33606A56EF0}" destId="{EDCAA8FC-04DF-4BC5-9CE0-1B67099592F3}" srcOrd="0" destOrd="0" parTransId="{B406601B-194C-41FB-A03A-907D5C3F93EC}" sibTransId="{71D7D937-726F-4453-A55F-FD81359BFADD}"/>
    <dgm:cxn modelId="{F80C5BD7-8B1D-4C88-8937-165EA9AF00C7}" srcId="{EDCAA8FC-04DF-4BC5-9CE0-1B67099592F3}" destId="{2520BE4E-BFF5-4174-9DE8-4AF0E5CF718A}" srcOrd="0" destOrd="0" parTransId="{7CC92399-BD05-43A5-9BBB-6FED7C97570A}" sibTransId="{3CF70241-BBA7-49BE-92E6-A238AC6B0D7E}"/>
    <dgm:cxn modelId="{591A0FC4-3ECE-4547-B9C6-12D23B82020A}" type="presOf" srcId="{EDCAA8FC-04DF-4BC5-9CE0-1B67099592F3}" destId="{F8C745A6-8083-4708-80BE-2C22B4440D9A}" srcOrd="0" destOrd="0" presId="urn:microsoft.com/office/officeart/2005/8/layout/vList2"/>
    <dgm:cxn modelId="{DF4F10C3-7DCD-4AD3-93DB-3F4985D93072}" srcId="{C1008CB6-CA43-4969-ADFA-9FAAD3777C0F}" destId="{7ECDB5E7-E2B2-47C7-8ACC-B0398F1AC385}" srcOrd="0" destOrd="0" parTransId="{F86E85B0-44E9-425C-B9C0-6D46C7E0A316}" sibTransId="{D0B145FD-AE12-4F8D-AF4B-F67190EC37F7}"/>
    <dgm:cxn modelId="{D2FD725A-0367-416A-9B73-9CC4EB4ECEF4}" type="presOf" srcId="{2520BE4E-BFF5-4174-9DE8-4AF0E5CF718A}" destId="{6BD881EA-AF5F-48F7-8454-9094E72879CE}" srcOrd="0" destOrd="0" presId="urn:microsoft.com/office/officeart/2005/8/layout/vList2"/>
    <dgm:cxn modelId="{62D3C956-468C-408F-8DBB-A79FC39BC004}" type="presOf" srcId="{C1008CB6-CA43-4969-ADFA-9FAAD3777C0F}" destId="{D7563137-2238-4919-85C1-D756680419B6}" srcOrd="0" destOrd="0" presId="urn:microsoft.com/office/officeart/2005/8/layout/vList2"/>
    <dgm:cxn modelId="{EE0FBAE9-1A52-4F8F-BE4B-0E432E2D80AF}" srcId="{3289D762-31B7-4B96-B84C-C33606A56EF0}" destId="{C1008CB6-CA43-4969-ADFA-9FAAD3777C0F}" srcOrd="1" destOrd="0" parTransId="{1A18E339-B58B-43D2-B7BB-EE84FDD143B8}" sibTransId="{AA1B173D-82FE-469F-A488-9351040D69BF}"/>
    <dgm:cxn modelId="{5FD092FC-FFB6-4E92-8D5A-4AFABF178F0D}" type="presOf" srcId="{3289D762-31B7-4B96-B84C-C33606A56EF0}" destId="{ACA5DA7F-1774-48A6-869D-8A6D46428C3C}" srcOrd="0" destOrd="0" presId="urn:microsoft.com/office/officeart/2005/8/layout/vList2"/>
    <dgm:cxn modelId="{5BBC7113-C615-4C9A-92A9-D8DB808FB5D3}" type="presOf" srcId="{7ECDB5E7-E2B2-47C7-8ACC-B0398F1AC385}" destId="{59E86A4C-BB81-4116-AE5F-48AAAE3EAF02}" srcOrd="0" destOrd="0" presId="urn:microsoft.com/office/officeart/2005/8/layout/vList2"/>
    <dgm:cxn modelId="{981010DD-CBEB-49B3-9EAA-6555DAB9CD90}" type="presParOf" srcId="{ACA5DA7F-1774-48A6-869D-8A6D46428C3C}" destId="{F8C745A6-8083-4708-80BE-2C22B4440D9A}" srcOrd="0" destOrd="0" presId="urn:microsoft.com/office/officeart/2005/8/layout/vList2"/>
    <dgm:cxn modelId="{EDEE64CA-C421-4BD4-B427-6F764502F6AD}" type="presParOf" srcId="{ACA5DA7F-1774-48A6-869D-8A6D46428C3C}" destId="{6BD881EA-AF5F-48F7-8454-9094E72879CE}" srcOrd="1" destOrd="0" presId="urn:microsoft.com/office/officeart/2005/8/layout/vList2"/>
    <dgm:cxn modelId="{A4BA0081-689E-4572-91C8-F25DD4F4AF31}" type="presParOf" srcId="{ACA5DA7F-1774-48A6-869D-8A6D46428C3C}" destId="{D7563137-2238-4919-85C1-D756680419B6}" srcOrd="2" destOrd="0" presId="urn:microsoft.com/office/officeart/2005/8/layout/vList2"/>
    <dgm:cxn modelId="{543B4AB9-EDFB-45A0-BAC4-AE3F556A7D86}" type="presParOf" srcId="{ACA5DA7F-1774-48A6-869D-8A6D46428C3C}" destId="{59E86A4C-BB81-4116-AE5F-48AAAE3EAF02}"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422121"/>
          <a:ext cx="7354887" cy="706279"/>
        </a:xfrm>
        <a:prstGeom prst="roundRect">
          <a:avLst/>
        </a:prstGeom>
        <a:solidFill>
          <a:schemeClr val="accent2">
            <a:alpha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422121"/>
        <a:ext cx="7354887" cy="706279"/>
      </dsp:txXfrm>
    </dsp:sp>
    <dsp:sp modelId="{6BD881EA-AF5F-48F7-8454-9094E72879CE}">
      <dsp:nvSpPr>
        <dsp:cNvPr id="0" name=""/>
        <dsp:cNvSpPr/>
      </dsp:nvSpPr>
      <dsp:spPr>
        <a:xfrm>
          <a:off x="0" y="1077264"/>
          <a:ext cx="7354887" cy="131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Abre una cuenta de mayor individual para el registro de cada una de las operaciones relacionadas con mercancías. Por ejemplo, la cuenta de “Compras”, “Gastos sobre compra”, etc.</a:t>
          </a:r>
          <a:endParaRPr lang="es-MX" sz="2200" kern="1200" dirty="0"/>
        </a:p>
      </dsp:txBody>
      <dsp:txXfrm>
        <a:off x="0" y="1077264"/>
        <a:ext cx="7354887" cy="1311862"/>
      </dsp:txXfrm>
    </dsp:sp>
    <dsp:sp modelId="{D7563137-2238-4919-85C1-D756680419B6}">
      <dsp:nvSpPr>
        <dsp:cNvPr id="0" name=""/>
        <dsp:cNvSpPr/>
      </dsp:nvSpPr>
      <dsp:spPr>
        <a:xfrm>
          <a:off x="0" y="2389126"/>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389126"/>
        <a:ext cx="7354887" cy="689451"/>
      </dsp:txXfrm>
    </dsp:sp>
    <dsp:sp modelId="{59E86A4C-BB81-4116-AE5F-48AAAE3EAF02}">
      <dsp:nvSpPr>
        <dsp:cNvPr id="0" name=""/>
        <dsp:cNvSpPr/>
      </dsp:nvSpPr>
      <dsp:spPr>
        <a:xfrm>
          <a:off x="0" y="3078577"/>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Registra todas las operaciones relacionadas con mercancías en tres cuentas de mayor, que son:  Almacén, Costo de Ventas y Ventas</a:t>
          </a:r>
          <a:endParaRPr lang="es-MX" sz="2200" kern="1200" dirty="0"/>
        </a:p>
      </dsp:txBody>
      <dsp:txXfrm>
        <a:off x="0" y="3078577"/>
        <a:ext cx="7354887" cy="10764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530674"/>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530674"/>
        <a:ext cx="7354887" cy="706279"/>
      </dsp:txXfrm>
    </dsp:sp>
    <dsp:sp modelId="{6BD881EA-AF5F-48F7-8454-9094E72879CE}">
      <dsp:nvSpPr>
        <dsp:cNvPr id="0" name=""/>
        <dsp:cNvSpPr/>
      </dsp:nvSpPr>
      <dsp:spPr>
        <a:xfrm>
          <a:off x="0" y="1194995"/>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s-MX" sz="2200" kern="1200" dirty="0" smtClean="0"/>
            <a:t>Se denomina “Inventario” a las existencias de mercancías</a:t>
          </a:r>
          <a:endParaRPr lang="es-MX" sz="2200" kern="1200" dirty="0"/>
        </a:p>
      </dsp:txBody>
      <dsp:txXfrm>
        <a:off x="0" y="1194995"/>
        <a:ext cx="7354887" cy="1076400"/>
      </dsp:txXfrm>
    </dsp:sp>
    <dsp:sp modelId="{D7563137-2238-4919-85C1-D756680419B6}">
      <dsp:nvSpPr>
        <dsp:cNvPr id="0" name=""/>
        <dsp:cNvSpPr/>
      </dsp:nvSpPr>
      <dsp:spPr>
        <a:xfrm>
          <a:off x="0" y="2271395"/>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271395"/>
        <a:ext cx="7354887" cy="689451"/>
      </dsp:txXfrm>
    </dsp:sp>
    <dsp:sp modelId="{59E86A4C-BB81-4116-AE5F-48AAAE3EAF02}">
      <dsp:nvSpPr>
        <dsp:cNvPr id="0" name=""/>
        <dsp:cNvSpPr/>
      </dsp:nvSpPr>
      <dsp:spPr>
        <a:xfrm>
          <a:off x="0" y="2960846"/>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s-MX" sz="2200" kern="1200" dirty="0" smtClean="0"/>
            <a:t>Se denomina “Almacén” a las existencias de mercancías. </a:t>
          </a:r>
          <a:endParaRPr lang="es-MX" sz="2200" kern="1200" dirty="0"/>
        </a:p>
      </dsp:txBody>
      <dsp:txXfrm>
        <a:off x="0" y="2960846"/>
        <a:ext cx="7354887" cy="10764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422121"/>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a:t>
          </a:r>
          <a:endParaRPr lang="es-MX" sz="2800" kern="1200" dirty="0"/>
        </a:p>
      </dsp:txBody>
      <dsp:txXfrm>
        <a:off x="0" y="422121"/>
        <a:ext cx="7354887" cy="706279"/>
      </dsp:txXfrm>
    </dsp:sp>
    <dsp:sp modelId="{6BD881EA-AF5F-48F7-8454-9094E72879CE}">
      <dsp:nvSpPr>
        <dsp:cNvPr id="0" name=""/>
        <dsp:cNvSpPr/>
      </dsp:nvSpPr>
      <dsp:spPr>
        <a:xfrm>
          <a:off x="0" y="1077264"/>
          <a:ext cx="7354887" cy="131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La cuenta de Inventarios no tiene movimiento (cargos o abonos) durante el periodo contable. Mantiene su saldo inicial durante todo el periodo. Su único movimiento es su cancelación al final del periodo contable.</a:t>
          </a:r>
          <a:endParaRPr lang="es-MX" sz="2200" kern="1200" dirty="0"/>
        </a:p>
      </dsp:txBody>
      <dsp:txXfrm>
        <a:off x="0" y="1077264"/>
        <a:ext cx="7354887" cy="1311862"/>
      </dsp:txXfrm>
    </dsp:sp>
    <dsp:sp modelId="{D7563137-2238-4919-85C1-D756680419B6}">
      <dsp:nvSpPr>
        <dsp:cNvPr id="0" name=""/>
        <dsp:cNvSpPr/>
      </dsp:nvSpPr>
      <dsp:spPr>
        <a:xfrm>
          <a:off x="0" y="2389126"/>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389126"/>
        <a:ext cx="7354887" cy="689451"/>
      </dsp:txXfrm>
    </dsp:sp>
    <dsp:sp modelId="{59E86A4C-BB81-4116-AE5F-48AAAE3EAF02}">
      <dsp:nvSpPr>
        <dsp:cNvPr id="0" name=""/>
        <dsp:cNvSpPr/>
      </dsp:nvSpPr>
      <dsp:spPr>
        <a:xfrm>
          <a:off x="0" y="3078577"/>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La cuenta de Almacén tiene movimiento durante todo el periodo contable, ya que es necesario registrar toda entrada y toda salida de mercancías.</a:t>
          </a:r>
          <a:endParaRPr lang="es-MX" sz="2200" kern="1200" dirty="0"/>
        </a:p>
      </dsp:txBody>
      <dsp:txXfrm>
        <a:off x="0" y="3078577"/>
        <a:ext cx="7354887" cy="10764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261574"/>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261574"/>
        <a:ext cx="7354887" cy="706279"/>
      </dsp:txXfrm>
    </dsp:sp>
    <dsp:sp modelId="{6BD881EA-AF5F-48F7-8454-9094E72879CE}">
      <dsp:nvSpPr>
        <dsp:cNvPr id="0" name=""/>
        <dsp:cNvSpPr/>
      </dsp:nvSpPr>
      <dsp:spPr>
        <a:xfrm>
          <a:off x="0" y="925895"/>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No se llevan registros auxiliares para la cuenta de Inventario.</a:t>
          </a:r>
          <a:endParaRPr lang="es-MX" sz="2200" kern="1200" dirty="0"/>
        </a:p>
      </dsp:txBody>
      <dsp:txXfrm>
        <a:off x="0" y="925895"/>
        <a:ext cx="7354887" cy="1076400"/>
      </dsp:txXfrm>
    </dsp:sp>
    <dsp:sp modelId="{D7563137-2238-4919-85C1-D756680419B6}">
      <dsp:nvSpPr>
        <dsp:cNvPr id="0" name=""/>
        <dsp:cNvSpPr/>
      </dsp:nvSpPr>
      <dsp:spPr>
        <a:xfrm>
          <a:off x="0" y="2002295"/>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002295"/>
        <a:ext cx="7354887" cy="689451"/>
      </dsp:txXfrm>
    </dsp:sp>
    <dsp:sp modelId="{59E86A4C-BB81-4116-AE5F-48AAAE3EAF02}">
      <dsp:nvSpPr>
        <dsp:cNvPr id="0" name=""/>
        <dsp:cNvSpPr/>
      </dsp:nvSpPr>
      <dsp:spPr>
        <a:xfrm>
          <a:off x="0" y="2691746"/>
          <a:ext cx="7354887" cy="1614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Se llevan registros auxiliares denominados: tarjetas de almacén.  Se deberá abrir un auxiliar por cada producto diferente que se encuentre dentro del almacén.  En estos registros se controlará toda entrada y salida de cada producto al almacén.</a:t>
          </a:r>
          <a:endParaRPr lang="es-MX" sz="2200" kern="1200" dirty="0"/>
        </a:p>
      </dsp:txBody>
      <dsp:txXfrm>
        <a:off x="0" y="2691746"/>
        <a:ext cx="7354887" cy="16146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110205"/>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110205"/>
        <a:ext cx="7354887" cy="706279"/>
      </dsp:txXfrm>
    </dsp:sp>
    <dsp:sp modelId="{6BD881EA-AF5F-48F7-8454-9094E72879CE}">
      <dsp:nvSpPr>
        <dsp:cNvPr id="0" name=""/>
        <dsp:cNvSpPr/>
      </dsp:nvSpPr>
      <dsp:spPr>
        <a:xfrm>
          <a:off x="0" y="774526"/>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No es posible conocer montos de mercancías robadas o extraviadas, ya que no hay controles actualizados de las entradas y salidas de cada producto.</a:t>
          </a:r>
          <a:endParaRPr lang="es-MX" sz="2200" kern="1200" dirty="0"/>
        </a:p>
      </dsp:txBody>
      <dsp:txXfrm>
        <a:off x="0" y="774526"/>
        <a:ext cx="7354887" cy="1076400"/>
      </dsp:txXfrm>
    </dsp:sp>
    <dsp:sp modelId="{D7563137-2238-4919-85C1-D756680419B6}">
      <dsp:nvSpPr>
        <dsp:cNvPr id="0" name=""/>
        <dsp:cNvSpPr/>
      </dsp:nvSpPr>
      <dsp:spPr>
        <a:xfrm>
          <a:off x="0" y="1850926"/>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1850926"/>
        <a:ext cx="7354887" cy="689451"/>
      </dsp:txXfrm>
    </dsp:sp>
    <dsp:sp modelId="{59E86A4C-BB81-4116-AE5F-48AAAE3EAF02}">
      <dsp:nvSpPr>
        <dsp:cNvPr id="0" name=""/>
        <dsp:cNvSpPr/>
      </dsp:nvSpPr>
      <dsp:spPr>
        <a:xfrm>
          <a:off x="0" y="2540377"/>
          <a:ext cx="7354887" cy="1917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Si es posible determinar montos de mercancías robadas o extraviadas, ya que contablemente se sabe en cualquier momento, cuánto “debe haber” en el almacén y se puede comparar contra lo que “realmente hay” a través de recuento físico.  A esta diferencia se le denominaría: faltante o sobrante de almacén.</a:t>
          </a:r>
          <a:endParaRPr lang="es-MX" sz="2200" kern="1200" dirty="0"/>
        </a:p>
      </dsp:txBody>
      <dsp:txXfrm>
        <a:off x="0" y="2540377"/>
        <a:ext cx="7354887" cy="191733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153021"/>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153021"/>
        <a:ext cx="7354887" cy="706279"/>
      </dsp:txXfrm>
    </dsp:sp>
    <dsp:sp modelId="{6BD881EA-AF5F-48F7-8454-9094E72879CE}">
      <dsp:nvSpPr>
        <dsp:cNvPr id="0" name=""/>
        <dsp:cNvSpPr/>
      </dsp:nvSpPr>
      <dsp:spPr>
        <a:xfrm>
          <a:off x="0" y="808164"/>
          <a:ext cx="7354887" cy="131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Cuando la empresa maneje una gran cantidad de artículos diferentes o no tenga recursos financieros suficientes para llevar un control individual de los artículos o para adquirir un sistema electrónico para este fin. </a:t>
          </a:r>
          <a:endParaRPr lang="es-MX" sz="2200" kern="1200" dirty="0"/>
        </a:p>
      </dsp:txBody>
      <dsp:txXfrm>
        <a:off x="0" y="808164"/>
        <a:ext cx="7354887" cy="1311862"/>
      </dsp:txXfrm>
    </dsp:sp>
    <dsp:sp modelId="{D7563137-2238-4919-85C1-D756680419B6}">
      <dsp:nvSpPr>
        <dsp:cNvPr id="0" name=""/>
        <dsp:cNvSpPr/>
      </dsp:nvSpPr>
      <dsp:spPr>
        <a:xfrm>
          <a:off x="0" y="2120026"/>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120026"/>
        <a:ext cx="7354887" cy="689451"/>
      </dsp:txXfrm>
    </dsp:sp>
    <dsp:sp modelId="{59E86A4C-BB81-4116-AE5F-48AAAE3EAF02}">
      <dsp:nvSpPr>
        <dsp:cNvPr id="0" name=""/>
        <dsp:cNvSpPr/>
      </dsp:nvSpPr>
      <dsp:spPr>
        <a:xfrm>
          <a:off x="0" y="2809477"/>
          <a:ext cx="7354887" cy="1614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Cuando se requiera un estricto control de los artículos, cuando se maneje un bajo número de productos que permita el control individual de cada uno de ellos.  También cuando los artículos manejados tengan un alto costo.</a:t>
          </a:r>
          <a:endParaRPr lang="es-MX" sz="2200" kern="1200" dirty="0"/>
        </a:p>
      </dsp:txBody>
      <dsp:txXfrm>
        <a:off x="0" y="2809477"/>
        <a:ext cx="7354887" cy="161460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745A6-8083-4708-80BE-2C22B4440D9A}">
      <dsp:nvSpPr>
        <dsp:cNvPr id="0" name=""/>
        <dsp:cNvSpPr/>
      </dsp:nvSpPr>
      <dsp:spPr>
        <a:xfrm>
          <a:off x="0" y="530674"/>
          <a:ext cx="7354887" cy="706279"/>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Analítico o periódico</a:t>
          </a:r>
          <a:endParaRPr lang="es-MX" sz="2800" kern="1200" dirty="0"/>
        </a:p>
      </dsp:txBody>
      <dsp:txXfrm>
        <a:off x="0" y="530674"/>
        <a:ext cx="7354887" cy="706279"/>
      </dsp:txXfrm>
    </dsp:sp>
    <dsp:sp modelId="{6BD881EA-AF5F-48F7-8454-9094E72879CE}">
      <dsp:nvSpPr>
        <dsp:cNvPr id="0" name=""/>
        <dsp:cNvSpPr/>
      </dsp:nvSpPr>
      <dsp:spPr>
        <a:xfrm>
          <a:off x="0" y="1194995"/>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Las ventas y las devoluciones sobre venta sólo son registradas a precio de venta.</a:t>
          </a:r>
          <a:endParaRPr lang="es-MX" sz="2200" kern="1200" dirty="0"/>
        </a:p>
      </dsp:txBody>
      <dsp:txXfrm>
        <a:off x="0" y="1194995"/>
        <a:ext cx="7354887" cy="1076400"/>
      </dsp:txXfrm>
    </dsp:sp>
    <dsp:sp modelId="{D7563137-2238-4919-85C1-D756680419B6}">
      <dsp:nvSpPr>
        <dsp:cNvPr id="0" name=""/>
        <dsp:cNvSpPr/>
      </dsp:nvSpPr>
      <dsp:spPr>
        <a:xfrm>
          <a:off x="0" y="2271395"/>
          <a:ext cx="7354887" cy="689451"/>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kern="1200" dirty="0" smtClean="0"/>
            <a:t>Perpetuos</a:t>
          </a:r>
          <a:endParaRPr lang="es-MX" sz="2800" kern="1200" dirty="0"/>
        </a:p>
      </dsp:txBody>
      <dsp:txXfrm>
        <a:off x="0" y="2271395"/>
        <a:ext cx="7354887" cy="689451"/>
      </dsp:txXfrm>
    </dsp:sp>
    <dsp:sp modelId="{59E86A4C-BB81-4116-AE5F-48AAAE3EAF02}">
      <dsp:nvSpPr>
        <dsp:cNvPr id="0" name=""/>
        <dsp:cNvSpPr/>
      </dsp:nvSpPr>
      <dsp:spPr>
        <a:xfrm>
          <a:off x="0" y="2960846"/>
          <a:ext cx="735488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3518"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es-MX" sz="2200" kern="1200" dirty="0" smtClean="0"/>
            <a:t>Las ventas y las devoluciones sobre venta se registran con partida doble a precio de venta y con partida doble al valor de costo de las mercancías que salen.</a:t>
          </a:r>
          <a:endParaRPr lang="es-MX" sz="2200" kern="1200" dirty="0"/>
        </a:p>
      </dsp:txBody>
      <dsp:txXfrm>
        <a:off x="0" y="2960846"/>
        <a:ext cx="7354887" cy="107640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21/06/2017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349166612"/>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830997"/>
          </a:xfrm>
          <a:prstGeom prst="rect">
            <a:avLst/>
          </a:prstGeom>
          <a:solidFill>
            <a:srgbClr val="F9C0B1"/>
          </a:solidFill>
        </p:spPr>
        <p:txBody>
          <a:bodyPr wrap="square" rtlCol="0">
            <a:spAutoFit/>
          </a:bodyPr>
          <a:lstStyle/>
          <a:p>
            <a:pPr algn="ctr"/>
            <a:r>
              <a:rPr lang="es-MX" sz="2400" b="1" dirty="0" smtClean="0"/>
              <a:t>Detección de mercancías robadas o extraviadas </a:t>
            </a:r>
            <a:endParaRPr lang="es-MX" sz="2400" b="1" dirty="0"/>
          </a:p>
        </p:txBody>
      </p:sp>
    </p:spTree>
    <p:extLst>
      <p:ext uri="{BB962C8B-B14F-4D97-AF65-F5344CB8AC3E}">
        <p14:creationId xmlns:p14="http://schemas.microsoft.com/office/powerpoint/2010/main" xmlns="" val="984085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763071180"/>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smtClean="0"/>
              <a:t>¿ Cuándo es recomendable cada sistema ?</a:t>
            </a:r>
            <a:endParaRPr lang="es-MX" sz="2400" b="1" dirty="0"/>
          </a:p>
        </p:txBody>
      </p:sp>
    </p:spTree>
    <p:extLst>
      <p:ext uri="{BB962C8B-B14F-4D97-AF65-F5344CB8AC3E}">
        <p14:creationId xmlns:p14="http://schemas.microsoft.com/office/powerpoint/2010/main" xmlns="" val="3295036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3301560033"/>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830997"/>
          </a:xfrm>
          <a:prstGeom prst="rect">
            <a:avLst/>
          </a:prstGeom>
          <a:solidFill>
            <a:srgbClr val="F9C0B1"/>
          </a:solidFill>
        </p:spPr>
        <p:txBody>
          <a:bodyPr wrap="square" rtlCol="0">
            <a:spAutoFit/>
          </a:bodyPr>
          <a:lstStyle/>
          <a:p>
            <a:pPr algn="ctr"/>
            <a:r>
              <a:rPr lang="es-MX" sz="2400" b="1" dirty="0" smtClean="0"/>
              <a:t>Registro de las ventas y las devoluciones sobre venta</a:t>
            </a:r>
            <a:endParaRPr lang="es-MX" sz="2400" b="1" dirty="0"/>
          </a:p>
        </p:txBody>
      </p:sp>
    </p:spTree>
    <p:extLst>
      <p:ext uri="{BB962C8B-B14F-4D97-AF65-F5344CB8AC3E}">
        <p14:creationId xmlns:p14="http://schemas.microsoft.com/office/powerpoint/2010/main" xmlns="" val="2595804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152518118"/>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smtClean="0"/>
              <a:t>Recuento físico</a:t>
            </a:r>
            <a:endParaRPr lang="es-MX" sz="2400" b="1" dirty="0"/>
          </a:p>
        </p:txBody>
      </p:sp>
    </p:spTree>
    <p:extLst>
      <p:ext uri="{BB962C8B-B14F-4D97-AF65-F5344CB8AC3E}">
        <p14:creationId xmlns:p14="http://schemas.microsoft.com/office/powerpoint/2010/main" xmlns="" val="3687429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209187346"/>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a:t>C</a:t>
            </a:r>
            <a:r>
              <a:rPr lang="es-MX" sz="2400" b="1" dirty="0" smtClean="0"/>
              <a:t>osto de ventas</a:t>
            </a:r>
            <a:endParaRPr lang="es-MX" sz="2400" b="1" dirty="0"/>
          </a:p>
        </p:txBody>
      </p:sp>
    </p:spTree>
    <p:extLst>
      <p:ext uri="{BB962C8B-B14F-4D97-AF65-F5344CB8AC3E}">
        <p14:creationId xmlns:p14="http://schemas.microsoft.com/office/powerpoint/2010/main" xmlns="" val="47879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611460486"/>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smtClean="0"/>
              <a:t>Resultado del ejercicio contable</a:t>
            </a:r>
            <a:endParaRPr lang="es-MX" sz="2400" b="1" dirty="0"/>
          </a:p>
        </p:txBody>
      </p:sp>
    </p:spTree>
    <p:extLst>
      <p:ext uri="{BB962C8B-B14F-4D97-AF65-F5344CB8AC3E}">
        <p14:creationId xmlns:p14="http://schemas.microsoft.com/office/powerpoint/2010/main" xmlns="" val="4045832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1907704" y="188640"/>
            <a:ext cx="6995120" cy="1143000"/>
          </a:xfrm>
        </p:spPr>
        <p:txBody>
          <a:bodyPr/>
          <a:lstStyle/>
          <a:p>
            <a:pPr algn="l"/>
            <a:r>
              <a:rPr lang="es-ES" sz="2400" dirty="0" smtClean="0">
                <a:latin typeface="Arial" pitchFamily="34" charset="0"/>
                <a:cs typeface="Arial" pitchFamily="34" charset="0"/>
              </a:rPr>
              <a:t>Referencias Bibliográficas</a:t>
            </a:r>
            <a:endParaRPr lang="es-MX" sz="2400"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fontScale="77500" lnSpcReduction="20000"/>
          </a:bodyPr>
          <a:lstStyle/>
          <a:p>
            <a:pPr>
              <a:spcBef>
                <a:spcPts val="1800"/>
              </a:spcBef>
            </a:pPr>
            <a:r>
              <a:rPr lang="es-MX" sz="2300" dirty="0" smtClean="0"/>
              <a:t>Romero, J. (2014). </a:t>
            </a:r>
            <a:r>
              <a:rPr lang="es-MX" sz="2300" i="1" dirty="0" smtClean="0"/>
              <a:t>Principios de Contabilidad</a:t>
            </a:r>
            <a:r>
              <a:rPr lang="es-MX" sz="2300" dirty="0"/>
              <a:t> </a:t>
            </a:r>
            <a:r>
              <a:rPr lang="es-MX" sz="2300" dirty="0" smtClean="0"/>
              <a:t> (5ª </a:t>
            </a:r>
            <a:r>
              <a:rPr lang="es-MX" sz="2300" dirty="0" err="1" smtClean="0"/>
              <a:t>ed</a:t>
            </a:r>
            <a:r>
              <a:rPr lang="es-MX" sz="2300" dirty="0" smtClean="0"/>
              <a:t>). México: McGraw-Hill  </a:t>
            </a:r>
          </a:p>
          <a:p>
            <a:pPr>
              <a:spcBef>
                <a:spcPts val="1800"/>
              </a:spcBef>
            </a:pPr>
            <a:r>
              <a:rPr lang="es-MX" sz="2300" dirty="0" smtClean="0"/>
              <a:t>Guajardo, G. Andrade, N. (2014).  </a:t>
            </a:r>
            <a:r>
              <a:rPr lang="es-MX" sz="2300" i="1" dirty="0" smtClean="0"/>
              <a:t>Contabilidad Financiera</a:t>
            </a:r>
            <a:r>
              <a:rPr lang="es-MX" sz="2300" dirty="0" smtClean="0"/>
              <a:t>  (6ª </a:t>
            </a:r>
            <a:r>
              <a:rPr lang="es-MX" sz="2300" dirty="0" err="1" smtClean="0"/>
              <a:t>ed</a:t>
            </a:r>
            <a:r>
              <a:rPr lang="es-MX" sz="2300" dirty="0" smtClean="0"/>
              <a:t>). México: McGraw-Hill</a:t>
            </a:r>
          </a:p>
          <a:p>
            <a:pPr marL="0" indent="0">
              <a:spcBef>
                <a:spcPts val="1800"/>
              </a:spcBef>
              <a:buNone/>
            </a:pPr>
            <a:r>
              <a:rPr lang="es-MX" sz="2400" dirty="0" smtClean="0">
                <a:cs typeface="Arial" pitchFamily="34" charset="0"/>
              </a:rPr>
              <a:t>________________________________________________</a:t>
            </a:r>
          </a:p>
          <a:p>
            <a:pPr marL="0" indent="0" algn="just">
              <a:spcBef>
                <a:spcPts val="1800"/>
              </a:spcBef>
              <a:buNone/>
            </a:pPr>
            <a:r>
              <a:rPr lang="es-MX" sz="2300" dirty="0" smtClean="0">
                <a:cs typeface="Arial" pitchFamily="34" charset="0"/>
              </a:rPr>
              <a:t>Nota:   Se recomienda a los alumnos visitar las siguientes páginas electrónicas para complementar el tema. </a:t>
            </a:r>
          </a:p>
          <a:p>
            <a:pPr marL="0" indent="0">
              <a:spcBef>
                <a:spcPts val="1800"/>
              </a:spcBef>
              <a:buNone/>
            </a:pPr>
            <a:r>
              <a:rPr lang="es-MX" sz="2100" dirty="0">
                <a:solidFill>
                  <a:srgbClr val="9C5910"/>
                </a:solidFill>
                <a:cs typeface="Arial" pitchFamily="34" charset="0"/>
              </a:rPr>
              <a:t>https://</a:t>
            </a:r>
            <a:r>
              <a:rPr lang="es-MX" sz="2100" dirty="0" smtClean="0">
                <a:solidFill>
                  <a:srgbClr val="9C5910"/>
                </a:solidFill>
                <a:cs typeface="Arial" pitchFamily="34" charset="0"/>
              </a:rPr>
              <a:t>www.gerencie.com/comparativo-sistema-de-inventarios.html</a:t>
            </a:r>
          </a:p>
          <a:p>
            <a:pPr marL="0" indent="0">
              <a:spcBef>
                <a:spcPts val="1800"/>
              </a:spcBef>
              <a:buNone/>
            </a:pPr>
            <a:r>
              <a:rPr lang="es-MX" sz="2100" dirty="0">
                <a:solidFill>
                  <a:srgbClr val="9C5910"/>
                </a:solidFill>
                <a:cs typeface="Arial" pitchFamily="34" charset="0"/>
              </a:rPr>
              <a:t>https://prezi.com/e7cz7bmkb_dq/diferencia-en-inventario-periodico-e-inventario-permanente</a:t>
            </a:r>
            <a:r>
              <a:rPr lang="es-MX" sz="2100" dirty="0" smtClean="0">
                <a:solidFill>
                  <a:srgbClr val="9C5910"/>
                </a:solidFill>
                <a:cs typeface="Arial" pitchFamily="34" charset="0"/>
              </a:rPr>
              <a:t>/</a:t>
            </a:r>
          </a:p>
          <a:p>
            <a:pPr marL="0" indent="0">
              <a:spcBef>
                <a:spcPts val="1800"/>
              </a:spcBef>
              <a:buNone/>
            </a:pPr>
            <a:r>
              <a:rPr lang="es-MX" sz="2100" dirty="0">
                <a:solidFill>
                  <a:srgbClr val="9C5910"/>
                </a:solidFill>
                <a:cs typeface="Arial" pitchFamily="34" charset="0"/>
              </a:rPr>
              <a:t>http://</a:t>
            </a:r>
            <a:r>
              <a:rPr lang="es-MX" sz="2100" dirty="0" smtClean="0">
                <a:solidFill>
                  <a:srgbClr val="9C5910"/>
                </a:solidFill>
                <a:cs typeface="Arial" pitchFamily="34" charset="0"/>
              </a:rPr>
              <a:t>accountinginfo.com/study/inventory/inventory-110.htm</a:t>
            </a:r>
          </a:p>
          <a:p>
            <a:pPr marL="0" indent="0">
              <a:spcBef>
                <a:spcPts val="1800"/>
              </a:spcBef>
              <a:buNone/>
            </a:pPr>
            <a:r>
              <a:rPr lang="es-MX" sz="2100" dirty="0">
                <a:solidFill>
                  <a:srgbClr val="9C5910"/>
                </a:solidFill>
                <a:cs typeface="Arial" pitchFamily="34" charset="0"/>
              </a:rPr>
              <a:t>http://contabilidadparatodos.com/libro-principios-contabilidad-alvaro-romero</a:t>
            </a:r>
            <a:r>
              <a:rPr lang="es-MX" sz="2000" dirty="0">
                <a:solidFill>
                  <a:srgbClr val="9C5910"/>
                </a:solidFill>
                <a:cs typeface="Arial" pitchFamily="34" charset="0"/>
              </a:rPr>
              <a:t>/</a:t>
            </a:r>
            <a:endParaRPr lang="es-MX" sz="2000" dirty="0" smtClean="0">
              <a:solidFill>
                <a:srgbClr val="9C5910"/>
              </a:solidFill>
              <a:cs typeface="Arial" pitchFamily="34" charset="0"/>
            </a:endParaRPr>
          </a:p>
          <a:p>
            <a:pPr marL="0" indent="0">
              <a:spcBef>
                <a:spcPts val="1800"/>
              </a:spcBef>
              <a:buNone/>
            </a:pPr>
            <a:endParaRPr lang="es-MX" sz="2000" dirty="0" smtClean="0">
              <a:cs typeface="Arial" pitchFamily="34" charset="0"/>
            </a:endParaRPr>
          </a:p>
          <a:p>
            <a:pPr marL="0" indent="0">
              <a:spcBef>
                <a:spcPts val="1800"/>
              </a:spcBef>
              <a:buNone/>
            </a:pPr>
            <a:endParaRPr lang="es-MX" sz="2000" dirty="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511152" y="1484784"/>
            <a:ext cx="7165304" cy="4493095"/>
          </a:xfrm>
          <a:solidFill>
            <a:srgbClr val="EECFCE"/>
          </a:solidFill>
          <a:ln cmpd="dbl">
            <a:solidFill>
              <a:schemeClr val="accent6">
                <a:lumMod val="75000"/>
              </a:schemeClr>
            </a:solidFill>
          </a:ln>
        </p:spPr>
        <p:txBody>
          <a:bodyPr>
            <a:normAutofit fontScale="92500" lnSpcReduction="20000"/>
          </a:bodyPr>
          <a:lstStyle/>
          <a:p>
            <a:pPr marL="457200" lvl="1" indent="0">
              <a:buNone/>
            </a:pPr>
            <a:endParaRPr lang="es-MX" sz="2400" dirty="0" smtClean="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sz="2400" dirty="0" smtClean="0">
                <a:effectLst>
                  <a:outerShdw blurRad="38100" dist="38100" dir="2700000" algn="tl">
                    <a:srgbClr val="000000">
                      <a:alpha val="43137"/>
                    </a:srgbClr>
                  </a:outerShdw>
                </a:effectLst>
                <a:latin typeface="Arial" pitchFamily="34" charset="0"/>
                <a:cs typeface="Arial" pitchFamily="34" charset="0"/>
              </a:rPr>
              <a:t>Área Académica:</a:t>
            </a:r>
            <a:r>
              <a:rPr lang="es-MX" sz="2400" dirty="0" smtClean="0">
                <a:latin typeface="Arial" pitchFamily="34" charset="0"/>
                <a:cs typeface="Arial" pitchFamily="34" charset="0"/>
              </a:rPr>
              <a:t>  </a:t>
            </a:r>
            <a:r>
              <a:rPr lang="es-MX" sz="2000" dirty="0" smtClean="0">
                <a:latin typeface="Arial" pitchFamily="34" charset="0"/>
                <a:cs typeface="Arial" pitchFamily="34" charset="0"/>
              </a:rPr>
              <a:t>Contaduría</a:t>
            </a:r>
          </a:p>
          <a:p>
            <a:pPr marL="457200" lvl="1" indent="0">
              <a:buNone/>
            </a:pPr>
            <a:endParaRPr lang="es-MX" sz="2000" b="1" dirty="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sz="2400" dirty="0" smtClean="0">
                <a:effectLst>
                  <a:outerShdw blurRad="38100" dist="38100" dir="2700000" algn="tl">
                    <a:srgbClr val="000000">
                      <a:alpha val="43137"/>
                    </a:srgbClr>
                  </a:outerShdw>
                </a:effectLst>
                <a:latin typeface="Arial" pitchFamily="34" charset="0"/>
                <a:cs typeface="Arial" pitchFamily="34" charset="0"/>
              </a:rPr>
              <a:t>Tema:</a:t>
            </a:r>
            <a:r>
              <a:rPr lang="es-MX" sz="2400" dirty="0" smtClean="0">
                <a:latin typeface="Arial" pitchFamily="34" charset="0"/>
                <a:cs typeface="Arial" pitchFamily="34" charset="0"/>
              </a:rPr>
              <a:t> </a:t>
            </a:r>
          </a:p>
          <a:p>
            <a:pPr marL="457200" lvl="1" indent="0">
              <a:buNone/>
            </a:pPr>
            <a:r>
              <a:rPr lang="es-MX" sz="2400" b="1" dirty="0" smtClean="0">
                <a:solidFill>
                  <a:srgbClr val="581D18"/>
                </a:solidFill>
                <a:latin typeface="Arial" pitchFamily="34" charset="0"/>
                <a:cs typeface="Arial" pitchFamily="34" charset="0"/>
              </a:rPr>
              <a:t>Sistemas de Inventarios Periódicos y Perpetuos.</a:t>
            </a:r>
          </a:p>
          <a:p>
            <a:pPr marL="457200" lvl="1" indent="0">
              <a:buNone/>
            </a:pPr>
            <a:r>
              <a:rPr lang="es-MX" sz="2400" b="1" dirty="0" smtClean="0">
                <a:solidFill>
                  <a:srgbClr val="581D18"/>
                </a:solidFill>
                <a:latin typeface="Arial" pitchFamily="34" charset="0"/>
                <a:cs typeface="Arial" pitchFamily="34" charset="0"/>
              </a:rPr>
              <a:t>(Empresas comerciales). </a:t>
            </a:r>
            <a:endParaRPr lang="es-MX" sz="2400" b="1" dirty="0">
              <a:solidFill>
                <a:srgbClr val="581D18"/>
              </a:solidFill>
              <a:effectLst>
                <a:outerShdw blurRad="38100" dist="38100" dir="2700000" algn="tl">
                  <a:srgbClr val="000000">
                    <a:alpha val="43137"/>
                  </a:srgbClr>
                </a:outerShdw>
              </a:effectLst>
              <a:latin typeface="Arial" pitchFamily="34" charset="0"/>
              <a:cs typeface="Arial" pitchFamily="34" charset="0"/>
            </a:endParaRPr>
          </a:p>
          <a:p>
            <a:pPr marL="457200" lvl="1" indent="0">
              <a:buNone/>
            </a:pPr>
            <a:endParaRPr lang="es-MX" sz="2400" dirty="0" smtClean="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sz="2400" dirty="0" smtClean="0">
                <a:effectLst>
                  <a:outerShdw blurRad="38100" dist="38100" dir="2700000" algn="tl">
                    <a:srgbClr val="000000">
                      <a:alpha val="43137"/>
                    </a:srgbClr>
                  </a:outerShdw>
                </a:effectLst>
                <a:latin typeface="Arial" pitchFamily="34" charset="0"/>
                <a:cs typeface="Arial" pitchFamily="34" charset="0"/>
              </a:rPr>
              <a:t>Profesor(a):</a:t>
            </a:r>
            <a:r>
              <a:rPr lang="es-MX" sz="2400" dirty="0" smtClean="0">
                <a:latin typeface="Arial" pitchFamily="34" charset="0"/>
                <a:cs typeface="Arial" pitchFamily="34" charset="0"/>
              </a:rPr>
              <a:t>   </a:t>
            </a:r>
            <a:r>
              <a:rPr lang="es-MX" sz="2200" dirty="0" err="1" smtClean="0">
                <a:latin typeface="Arial" pitchFamily="34" charset="0"/>
                <a:cs typeface="Arial" pitchFamily="34" charset="0"/>
              </a:rPr>
              <a:t>M.C.A</a:t>
            </a:r>
            <a:r>
              <a:rPr lang="es-MX" sz="2200" dirty="0" smtClean="0">
                <a:latin typeface="Arial" pitchFamily="34" charset="0"/>
                <a:cs typeface="Arial" pitchFamily="34" charset="0"/>
              </a:rPr>
              <a:t> Martha Jiménez Alvarado </a:t>
            </a:r>
          </a:p>
          <a:p>
            <a:pPr marL="457200" lvl="1" indent="0">
              <a:buNone/>
            </a:pPr>
            <a:r>
              <a:rPr lang="es-MX" sz="2200" dirty="0" smtClean="0">
                <a:latin typeface="Arial" pitchFamily="34" charset="0"/>
                <a:cs typeface="Arial" pitchFamily="34" charset="0"/>
              </a:rPr>
              <a:t>                        Dr. Eleazar Villegas González.</a:t>
            </a:r>
          </a:p>
          <a:p>
            <a:pPr marL="457200" lvl="1" indent="0">
              <a:buNone/>
            </a:pPr>
            <a:r>
              <a:rPr lang="es-MX" sz="2200" dirty="0" smtClean="0">
                <a:latin typeface="Arial" pitchFamily="34" charset="0"/>
                <a:cs typeface="Arial" pitchFamily="34" charset="0"/>
              </a:rPr>
              <a:t>                        Mtra. Graciela Muñoz Arteaga</a:t>
            </a:r>
          </a:p>
          <a:p>
            <a:pPr marL="457200" lvl="1" indent="0">
              <a:buNone/>
            </a:pPr>
            <a:endParaRPr lang="es-MX" sz="2000" dirty="0" smtClean="0">
              <a:latin typeface="Arial" pitchFamily="34" charset="0"/>
              <a:cs typeface="Arial" pitchFamily="34" charset="0"/>
            </a:endParaRPr>
          </a:p>
          <a:p>
            <a:pPr marL="457200" lvl="1" indent="0">
              <a:buNone/>
            </a:pPr>
            <a:r>
              <a:rPr lang="es-MX" sz="2000" dirty="0" smtClean="0">
                <a:latin typeface="Arial" pitchFamily="34" charset="0"/>
                <a:cs typeface="Arial" pitchFamily="34" charset="0"/>
              </a:rPr>
              <a:t>		     </a:t>
            </a:r>
          </a:p>
          <a:p>
            <a:pPr marL="457200" lvl="1" indent="0">
              <a:buNone/>
            </a:pPr>
            <a:r>
              <a:rPr lang="es-MX" sz="2000" dirty="0" smtClean="0">
                <a:latin typeface="Arial" pitchFamily="34" charset="0"/>
                <a:cs typeface="Arial" pitchFamily="34" charset="0"/>
              </a:rPr>
              <a:t>                               </a:t>
            </a: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sz="2400" dirty="0" smtClean="0">
                <a:effectLst>
                  <a:outerShdw blurRad="38100" dist="38100" dir="2700000" algn="tl">
                    <a:srgbClr val="000000">
                      <a:alpha val="43137"/>
                    </a:srgbClr>
                  </a:outerShdw>
                </a:effectLst>
                <a:latin typeface="Arial" pitchFamily="34" charset="0"/>
                <a:cs typeface="Arial" pitchFamily="34" charset="0"/>
              </a:rPr>
              <a:t>Periodo:</a:t>
            </a:r>
            <a:r>
              <a:rPr lang="es-MX" sz="2400" dirty="0" smtClean="0">
                <a:latin typeface="Arial" pitchFamily="34" charset="0"/>
                <a:cs typeface="Arial" pitchFamily="34" charset="0"/>
              </a:rPr>
              <a:t>    </a:t>
            </a:r>
            <a:r>
              <a:rPr lang="es-MX" sz="2000" dirty="0" smtClean="0">
                <a:latin typeface="Arial" pitchFamily="34" charset="0"/>
                <a:cs typeface="Arial" pitchFamily="34" charset="0"/>
              </a:rPr>
              <a:t>Enero – Junio del 2017</a:t>
            </a:r>
          </a:p>
          <a:p>
            <a:endParaRPr lang="es-MX" dirty="0"/>
          </a:p>
        </p:txBody>
      </p:sp>
    </p:spTree>
    <p:extLst>
      <p:ext uri="{BB962C8B-B14F-4D97-AF65-F5344CB8AC3E}">
        <p14:creationId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57200" lvl="1" indent="0"/>
            <a:r>
              <a:rPr lang="fr-FR" sz="2400" b="1" u="sng" dirty="0">
                <a:latin typeface="Arial" pitchFamily="34" charset="0"/>
                <a:cs typeface="Arial" pitchFamily="34" charset="0"/>
              </a:rPr>
              <a:t>Tema</a:t>
            </a:r>
            <a:r>
              <a:rPr lang="fr-FR" sz="2400" b="1" u="sng" dirty="0" smtClean="0">
                <a:latin typeface="Arial" pitchFamily="34" charset="0"/>
                <a:cs typeface="Arial" pitchFamily="34" charset="0"/>
              </a:rPr>
              <a:t>:   </a:t>
            </a:r>
            <a:r>
              <a:rPr lang="es-MX" sz="2400" b="1" u="sng" dirty="0" smtClean="0">
                <a:solidFill>
                  <a:srgbClr val="581D18"/>
                </a:solidFill>
                <a:latin typeface="Arial" pitchFamily="34" charset="0"/>
                <a:cs typeface="Arial" pitchFamily="34" charset="0"/>
              </a:rPr>
              <a:t>Sistemas de Inventarios Periódicos y Perpetuos.  (Empresas comerciales). </a:t>
            </a:r>
            <a:endParaRPr lang="es-MX" sz="2400" u="sng" dirty="0">
              <a:latin typeface="Arial" pitchFamily="34" charset="0"/>
              <a:cs typeface="Arial" pitchFamily="34" charset="0"/>
            </a:endParaRPr>
          </a:p>
        </p:txBody>
      </p:sp>
      <p:sp>
        <p:nvSpPr>
          <p:cNvPr id="3" name="2 Marcador de contenido"/>
          <p:cNvSpPr>
            <a:spLocks noGrp="1"/>
          </p:cNvSpPr>
          <p:nvPr>
            <p:ph idx="1"/>
          </p:nvPr>
        </p:nvSpPr>
        <p:spPr>
          <a:xfrm>
            <a:off x="1331640" y="1600200"/>
            <a:ext cx="6984776" cy="4525963"/>
          </a:xfrm>
        </p:spPr>
        <p:txBody>
          <a:bodyPr>
            <a:normAutofit/>
          </a:bodyPr>
          <a:lstStyle/>
          <a:p>
            <a:pPr algn="ctr">
              <a:lnSpc>
                <a:spcPct val="90000"/>
              </a:lnSpc>
              <a:buNone/>
            </a:pPr>
            <a:r>
              <a:rPr lang="fr-FR" sz="2800" b="1" u="sng" dirty="0">
                <a:effectLst>
                  <a:outerShdw blurRad="38100" dist="38100" dir="2700000" algn="tl">
                    <a:srgbClr val="000000">
                      <a:alpha val="43137"/>
                    </a:srgbClr>
                  </a:outerShdw>
                </a:effectLst>
                <a:latin typeface="Arial" pitchFamily="34" charset="0"/>
                <a:cs typeface="Arial" pitchFamily="34" charset="0"/>
              </a:rPr>
              <a:t> </a:t>
            </a:r>
            <a:r>
              <a:rPr lang="fr-FR" sz="2800" b="1" u="sng" dirty="0" smtClean="0">
                <a:effectLst>
                  <a:outerShdw blurRad="38100" dist="38100" dir="2700000" algn="tl">
                    <a:srgbClr val="000000">
                      <a:alpha val="43137"/>
                    </a:srgbClr>
                  </a:outerShdw>
                </a:effectLst>
                <a:latin typeface="Arial" pitchFamily="34" charset="0"/>
                <a:cs typeface="Arial" pitchFamily="34" charset="0"/>
              </a:rPr>
              <a:t>Abstract</a:t>
            </a:r>
            <a:endParaRPr lang="fr-FR" sz="2800"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gn="ctr">
              <a:lnSpc>
                <a:spcPct val="120000"/>
              </a:lnSpc>
              <a:spcBef>
                <a:spcPts val="0"/>
              </a:spcBef>
              <a:buNone/>
            </a:pPr>
            <a:r>
              <a:rPr lang="en-US" sz="2500" dirty="0"/>
              <a:t>In this presentation we show the </a:t>
            </a:r>
            <a:r>
              <a:rPr lang="en-US" sz="2500" dirty="0" smtClean="0"/>
              <a:t>basic</a:t>
            </a:r>
            <a:endParaRPr lang="en-US" sz="2500" dirty="0">
              <a:latin typeface="Arial" pitchFamily="34" charset="0"/>
              <a:cs typeface="Arial" pitchFamily="34" charset="0"/>
            </a:endParaRPr>
          </a:p>
          <a:p>
            <a:pPr algn="ctr">
              <a:lnSpc>
                <a:spcPct val="120000"/>
              </a:lnSpc>
              <a:spcBef>
                <a:spcPts val="0"/>
              </a:spcBef>
              <a:buNone/>
            </a:pPr>
            <a:r>
              <a:rPr lang="en-US" sz="2500" dirty="0"/>
              <a:t>difference between periodic and perpetual inventory </a:t>
            </a:r>
            <a:r>
              <a:rPr lang="en-US" sz="2500" dirty="0" smtClean="0"/>
              <a:t>systems in commercial companies</a:t>
            </a:r>
            <a:endParaRPr lang="en-US" sz="2500" dirty="0"/>
          </a:p>
          <a:p>
            <a:pPr algn="just">
              <a:lnSpc>
                <a:spcPct val="120000"/>
              </a:lnSpc>
              <a:spcBef>
                <a:spcPts val="0"/>
              </a:spcBef>
              <a:buNone/>
            </a:pPr>
            <a:endParaRPr lang="fr-FR" dirty="0" smtClean="0">
              <a:latin typeface="Arial" pitchFamily="34" charset="0"/>
              <a:cs typeface="Arial" pitchFamily="34" charset="0"/>
            </a:endParaRPr>
          </a:p>
          <a:p>
            <a:pPr algn="ctr">
              <a:lnSpc>
                <a:spcPct val="90000"/>
              </a:lnSpc>
              <a:buNone/>
            </a:pPr>
            <a:r>
              <a:rPr lang="fr-FR" sz="28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2800" b="1" dirty="0" smtClean="0">
                <a:effectLst>
                  <a:outerShdw blurRad="38100" dist="38100" dir="2700000" algn="tl">
                    <a:srgbClr val="000000">
                      <a:alpha val="43137"/>
                    </a:srgbClr>
                  </a:outerShdw>
                </a:effectLst>
                <a:latin typeface="Arial" pitchFamily="34" charset="0"/>
                <a:cs typeface="Arial" pitchFamily="34" charset="0"/>
              </a:rPr>
              <a:t>:</a:t>
            </a:r>
            <a:r>
              <a:rPr lang="fr-FR" sz="2600" dirty="0" smtClean="0">
                <a:latin typeface="Arial" pitchFamily="34" charset="0"/>
                <a:cs typeface="Arial" pitchFamily="34" charset="0"/>
              </a:rPr>
              <a:t>  </a:t>
            </a:r>
          </a:p>
          <a:p>
            <a:pPr>
              <a:lnSpc>
                <a:spcPct val="90000"/>
              </a:lnSpc>
              <a:buNone/>
            </a:pPr>
            <a:r>
              <a:rPr lang="fr-FR" sz="2600" dirty="0">
                <a:latin typeface="Arial" pitchFamily="34" charset="0"/>
                <a:cs typeface="Arial" pitchFamily="34" charset="0"/>
              </a:rPr>
              <a:t> </a:t>
            </a:r>
            <a:r>
              <a:rPr lang="fr-FR" sz="2600" dirty="0" smtClean="0">
                <a:latin typeface="Arial" pitchFamily="34" charset="0"/>
                <a:cs typeface="Arial" pitchFamily="34" charset="0"/>
              </a:rPr>
              <a:t>          </a:t>
            </a:r>
            <a:r>
              <a:rPr lang="fr-FR" sz="2600" dirty="0" smtClean="0">
                <a:cs typeface="Arial" pitchFamily="34" charset="0"/>
              </a:rPr>
              <a:t>( Inventory, commercial </a:t>
            </a:r>
            <a:r>
              <a:rPr lang="fr-FR" sz="2600" dirty="0" err="1" smtClean="0">
                <a:cs typeface="Arial" pitchFamily="34" charset="0"/>
              </a:rPr>
              <a:t>companies</a:t>
            </a:r>
            <a:r>
              <a:rPr lang="fr-FR" sz="2600" dirty="0" smtClean="0">
                <a:cs typeface="Arial" pitchFamily="34" charset="0"/>
              </a:rPr>
              <a:t>)</a:t>
            </a:r>
            <a:endParaRPr lang="es-MX" sz="2600" dirty="0">
              <a:cs typeface="Arial" pitchFamily="34" charset="0"/>
            </a:endParaRPr>
          </a:p>
        </p:txBody>
      </p:sp>
    </p:spTree>
    <p:extLst>
      <p:ext uri="{BB962C8B-B14F-4D97-AF65-F5344CB8AC3E}">
        <p14:creationId xmlns:p14="http://schemas.microsoft.com/office/powerpoint/2010/main" xmlns=""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47664" y="274638"/>
            <a:ext cx="7139136" cy="1143000"/>
          </a:xfrm>
        </p:spPr>
        <p:txBody>
          <a:bodyPr/>
          <a:lstStyle/>
          <a:p>
            <a:r>
              <a:rPr lang="es-MX" sz="2400" dirty="0" smtClean="0"/>
              <a:t>Sistemas de Inventarios:  Analítico o Periódico y Perpetuo</a:t>
            </a:r>
            <a:endParaRPr lang="es-MX" sz="2400" dirty="0"/>
          </a:p>
        </p:txBody>
      </p:sp>
      <p:sp>
        <p:nvSpPr>
          <p:cNvPr id="3" name="2 Marcador de contenido"/>
          <p:cNvSpPr>
            <a:spLocks noGrp="1"/>
          </p:cNvSpPr>
          <p:nvPr>
            <p:ph idx="1"/>
          </p:nvPr>
        </p:nvSpPr>
        <p:spPr>
          <a:solidFill>
            <a:srgbClr val="FCE4CC"/>
          </a:solidFill>
        </p:spPr>
        <p:txBody>
          <a:bodyPr>
            <a:normAutofit/>
          </a:bodyPr>
          <a:lstStyle/>
          <a:p>
            <a:pPr algn="just"/>
            <a:r>
              <a:rPr lang="es-MX" sz="2100" dirty="0"/>
              <a:t>L</a:t>
            </a:r>
            <a:r>
              <a:rPr lang="es-MX" sz="2100" dirty="0" smtClean="0"/>
              <a:t>as empresas comerciales tienen dos opciones igualmente válidas para registrar sus operaciones relacionadas con mercancías.  Estas son:  El Sistema Analítico o de </a:t>
            </a:r>
            <a:r>
              <a:rPr lang="es-MX" sz="2100" dirty="0"/>
              <a:t>I</a:t>
            </a:r>
            <a:r>
              <a:rPr lang="es-MX" sz="2100" dirty="0" smtClean="0"/>
              <a:t>nventarios periódicos y el Sistema de Inventarios perpetuos</a:t>
            </a:r>
          </a:p>
          <a:p>
            <a:r>
              <a:rPr lang="es-MX" sz="2100" dirty="0" smtClean="0"/>
              <a:t>Las operaciones relacionadas con mercancías son:</a:t>
            </a:r>
          </a:p>
          <a:p>
            <a:pPr marL="800100" lvl="2" indent="0" algn="just">
              <a:buNone/>
            </a:pPr>
            <a:r>
              <a:rPr lang="es-MX" sz="2100" dirty="0" smtClean="0">
                <a:solidFill>
                  <a:schemeClr val="accent2"/>
                </a:solidFill>
              </a:rPr>
              <a:t>Las compras de mercancía, los gastos sobre compra, las devoluciones y rebajas sobre compras, las ventas, las devoluciones y rebajas sobre venta, los inventarios y el costo de ventas.</a:t>
            </a:r>
          </a:p>
          <a:p>
            <a:pPr marL="800100" lvl="2" indent="0" algn="just">
              <a:buNone/>
            </a:pPr>
            <a:r>
              <a:rPr lang="es-MX" sz="2100" dirty="0" smtClean="0"/>
              <a:t>Es decir, si se registra una de las operaciones anteriores se puede registrar de diferente forma si se sigue un sistema o el otro.</a:t>
            </a:r>
          </a:p>
          <a:p>
            <a:pPr marL="800100" lvl="2" indent="0">
              <a:buNone/>
            </a:pPr>
            <a:endParaRPr lang="es-MX" sz="2000" dirty="0"/>
          </a:p>
          <a:p>
            <a:pPr marL="800100" lvl="2" indent="0">
              <a:buNone/>
            </a:pPr>
            <a:endParaRPr lang="es-MX" sz="2000" dirty="0" smtClean="0"/>
          </a:p>
        </p:txBody>
      </p:sp>
    </p:spTree>
    <p:extLst>
      <p:ext uri="{BB962C8B-B14F-4D97-AF65-F5344CB8AC3E}">
        <p14:creationId xmlns:p14="http://schemas.microsoft.com/office/powerpoint/2010/main" xmlns="" val="766979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2400" dirty="0"/>
              <a:t>Sistemas de Inventarios:  Analítico o Periódico y Perpetuo</a:t>
            </a:r>
          </a:p>
        </p:txBody>
      </p:sp>
      <p:sp>
        <p:nvSpPr>
          <p:cNvPr id="3" name="2 Marcador de contenido"/>
          <p:cNvSpPr>
            <a:spLocks noGrp="1"/>
          </p:cNvSpPr>
          <p:nvPr>
            <p:ph idx="1"/>
          </p:nvPr>
        </p:nvSpPr>
        <p:spPr>
          <a:xfrm>
            <a:off x="1331640" y="1916832"/>
            <a:ext cx="7355160" cy="4209331"/>
          </a:xfrm>
          <a:solidFill>
            <a:srgbClr val="FCE4CC"/>
          </a:solidFill>
        </p:spPr>
        <p:txBody>
          <a:bodyPr>
            <a:normAutofit/>
          </a:bodyPr>
          <a:lstStyle/>
          <a:p>
            <a:pPr algn="just"/>
            <a:r>
              <a:rPr lang="es-MX" sz="2100" dirty="0" smtClean="0"/>
              <a:t>El registro de las operaciones que no están relacionadas con mercancía son exactamente igual cualquiera que sea el sistema que la empresa comercial utilice.</a:t>
            </a:r>
          </a:p>
          <a:p>
            <a:pPr algn="just"/>
            <a:endParaRPr lang="es-MX" sz="2100" dirty="0" smtClean="0"/>
          </a:p>
          <a:p>
            <a:pPr algn="just"/>
            <a:r>
              <a:rPr lang="es-MX" sz="2100" dirty="0" smtClean="0"/>
              <a:t>En esta presentación mostraremos las diferencias básicas entre ambos sistemas, considerando que hablamos de una empresa comercial, es decir, aquella que compra mercancías a sus proveedores y en esas mismas condiciones las vende a sus clientes.  </a:t>
            </a:r>
          </a:p>
          <a:p>
            <a:pPr marL="800100" lvl="2" indent="0">
              <a:buNone/>
            </a:pPr>
            <a:endParaRPr lang="es-MX" sz="2000" dirty="0"/>
          </a:p>
          <a:p>
            <a:pPr marL="800100" lvl="2" indent="0">
              <a:buNone/>
            </a:pPr>
            <a:endParaRPr lang="es-MX" sz="2000" dirty="0" smtClean="0"/>
          </a:p>
        </p:txBody>
      </p:sp>
    </p:spTree>
    <p:extLst>
      <p:ext uri="{BB962C8B-B14F-4D97-AF65-F5344CB8AC3E}">
        <p14:creationId xmlns:p14="http://schemas.microsoft.com/office/powerpoint/2010/main" xmlns="" val="68391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474022305"/>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smtClean="0"/>
              <a:t>Característica principal del sistema</a:t>
            </a:r>
            <a:endParaRPr lang="es-MX" sz="2400" b="1" dirty="0"/>
          </a:p>
        </p:txBody>
      </p:sp>
    </p:spTree>
    <p:extLst>
      <p:ext uri="{BB962C8B-B14F-4D97-AF65-F5344CB8AC3E}">
        <p14:creationId xmlns:p14="http://schemas.microsoft.com/office/powerpoint/2010/main" xmlns="" val="244624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891927295"/>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461665"/>
          </a:xfrm>
          <a:prstGeom prst="rect">
            <a:avLst/>
          </a:prstGeom>
          <a:solidFill>
            <a:srgbClr val="F9C0B1"/>
          </a:solidFill>
        </p:spPr>
        <p:txBody>
          <a:bodyPr wrap="square" rtlCol="0">
            <a:spAutoFit/>
          </a:bodyPr>
          <a:lstStyle/>
          <a:p>
            <a:pPr algn="ctr"/>
            <a:r>
              <a:rPr lang="es-MX" sz="2400" b="1" dirty="0" smtClean="0"/>
              <a:t>Existencias de mercancías</a:t>
            </a:r>
            <a:endParaRPr lang="es-MX" sz="2400" b="1" dirty="0"/>
          </a:p>
        </p:txBody>
      </p:sp>
    </p:spTree>
    <p:extLst>
      <p:ext uri="{BB962C8B-B14F-4D97-AF65-F5344CB8AC3E}">
        <p14:creationId xmlns:p14="http://schemas.microsoft.com/office/powerpoint/2010/main" xmlns="" val="4105381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2136986136"/>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830997"/>
          </a:xfrm>
          <a:prstGeom prst="rect">
            <a:avLst/>
          </a:prstGeom>
          <a:solidFill>
            <a:srgbClr val="F9C0B1"/>
          </a:solidFill>
        </p:spPr>
        <p:txBody>
          <a:bodyPr wrap="square" rtlCol="0">
            <a:spAutoFit/>
          </a:bodyPr>
          <a:lstStyle/>
          <a:p>
            <a:pPr algn="ctr"/>
            <a:r>
              <a:rPr lang="es-MX" sz="2400" b="1" dirty="0" smtClean="0">
                <a:latin typeface="+mj-lt"/>
                <a:cs typeface="Arial" pitchFamily="34" charset="0"/>
              </a:rPr>
              <a:t>Movimiento de las cuentas de inventario o almacén</a:t>
            </a:r>
            <a:endParaRPr lang="es-MX" sz="2400" b="1" dirty="0">
              <a:latin typeface="+mj-lt"/>
            </a:endParaRPr>
          </a:p>
        </p:txBody>
      </p:sp>
    </p:spTree>
    <p:extLst>
      <p:ext uri="{BB962C8B-B14F-4D97-AF65-F5344CB8AC3E}">
        <p14:creationId xmlns:p14="http://schemas.microsoft.com/office/powerpoint/2010/main" xmlns="" val="60331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xmlns="" val="331222929"/>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CuadroTexto"/>
          <p:cNvSpPr txBox="1"/>
          <p:nvPr/>
        </p:nvSpPr>
        <p:spPr>
          <a:xfrm>
            <a:off x="2123728" y="548680"/>
            <a:ext cx="5616624" cy="830997"/>
          </a:xfrm>
          <a:prstGeom prst="rect">
            <a:avLst/>
          </a:prstGeom>
          <a:solidFill>
            <a:srgbClr val="F9C0B1"/>
          </a:solidFill>
        </p:spPr>
        <p:txBody>
          <a:bodyPr wrap="square" rtlCol="0">
            <a:spAutoFit/>
          </a:bodyPr>
          <a:lstStyle/>
          <a:p>
            <a:pPr algn="ctr"/>
            <a:r>
              <a:rPr lang="es-MX" sz="2400" b="1" dirty="0" smtClean="0"/>
              <a:t>Registros auxiliares para el control de las mercancías</a:t>
            </a:r>
            <a:endParaRPr lang="es-MX" sz="2400" b="1" dirty="0"/>
          </a:p>
        </p:txBody>
      </p:sp>
    </p:spTree>
    <p:extLst>
      <p:ext uri="{BB962C8B-B14F-4D97-AF65-F5344CB8AC3E}">
        <p14:creationId xmlns:p14="http://schemas.microsoft.com/office/powerpoint/2010/main" xmlns="" val="10399520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1969</TotalTime>
  <Words>982</Words>
  <Application>Microsoft Office PowerPoint</Application>
  <PresentationFormat>Presentación en pantalla (4:3)</PresentationFormat>
  <Paragraphs>92</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UNIVERSIDAD AUTÓNOMA DEL ESTADO DE HIDALGO</vt:lpstr>
      <vt:lpstr>Diapositiva 2</vt:lpstr>
      <vt:lpstr>Tema:   Sistemas de Inventarios Periódicos y Perpetuos.  (Empresas comerciales). </vt:lpstr>
      <vt:lpstr>Sistemas de Inventarios:  Analítico o Periódico y Perpetuo</vt:lpstr>
      <vt:lpstr>Sistemas de Inventarios:  Analítico o Periódico y Perpetuo</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109</cp:revision>
  <dcterms:created xsi:type="dcterms:W3CDTF">2014-12-12T16:57:31Z</dcterms:created>
  <dcterms:modified xsi:type="dcterms:W3CDTF">2017-06-21T20:12:05Z</dcterms:modified>
</cp:coreProperties>
</file>