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0" r:id="rId5"/>
    <p:sldId id="258" r:id="rId6"/>
    <p:sldId id="262" r:id="rId7"/>
    <p:sldId id="268" r:id="rId8"/>
    <p:sldId id="269" r:id="rId9"/>
    <p:sldId id="270" r:id="rId10"/>
    <p:sldId id="271" r:id="rId11"/>
    <p:sldId id="272" r:id="rId12"/>
    <p:sldId id="263" r:id="rId13"/>
    <p:sldId id="265" r:id="rId14"/>
    <p:sldId id="266" r:id="rId15"/>
    <p:sldId id="267"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B0EA6E-48F2-436F-956A-7EA37BAB907D}"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MX"/>
        </a:p>
      </dgm:t>
    </dgm:pt>
    <dgm:pt modelId="{956775D6-87F3-451A-BAA4-AA7AEF15B325}">
      <dgm:prSet phldrT="[Texto]" custT="1"/>
      <dgm:spPr/>
      <dgm:t>
        <a:bodyPr/>
        <a:lstStyle/>
        <a:p>
          <a:r>
            <a:rPr lang="es-MX" sz="2400" dirty="0" smtClean="0">
              <a:latin typeface="Arial" panose="020B0604020202020204" pitchFamily="34" charset="0"/>
              <a:cs typeface="Arial" panose="020B0604020202020204" pitchFamily="34" charset="0"/>
            </a:rPr>
            <a:t>La entrega de mercancía</a:t>
          </a:r>
          <a:endParaRPr lang="es-MX" sz="2400" dirty="0">
            <a:latin typeface="Arial" panose="020B0604020202020204" pitchFamily="34" charset="0"/>
            <a:cs typeface="Arial" panose="020B0604020202020204" pitchFamily="34" charset="0"/>
          </a:endParaRPr>
        </a:p>
      </dgm:t>
    </dgm:pt>
    <dgm:pt modelId="{5DAE4E1B-7845-4C8F-A944-42630A0BFD47}" type="parTrans" cxnId="{3FB276DD-A449-463C-80CA-34A6C011CD38}">
      <dgm:prSet/>
      <dgm:spPr/>
      <dgm:t>
        <a:bodyPr/>
        <a:lstStyle/>
        <a:p>
          <a:endParaRPr lang="es-MX" sz="2400">
            <a:latin typeface="Arial" panose="020B0604020202020204" pitchFamily="34" charset="0"/>
            <a:cs typeface="Arial" panose="020B0604020202020204" pitchFamily="34" charset="0"/>
          </a:endParaRPr>
        </a:p>
      </dgm:t>
    </dgm:pt>
    <dgm:pt modelId="{F43F290F-700E-4737-8033-A50F7F27F62D}" type="sibTrans" cxnId="{3FB276DD-A449-463C-80CA-34A6C011CD38}">
      <dgm:prSet/>
      <dgm:spPr/>
      <dgm:t>
        <a:bodyPr/>
        <a:lstStyle/>
        <a:p>
          <a:endParaRPr lang="es-MX" sz="2400">
            <a:latin typeface="Arial" panose="020B0604020202020204" pitchFamily="34" charset="0"/>
            <a:cs typeface="Arial" panose="020B0604020202020204" pitchFamily="34" charset="0"/>
          </a:endParaRPr>
        </a:p>
      </dgm:t>
    </dgm:pt>
    <dgm:pt modelId="{43B18595-9A6E-4747-ADAD-2CAFCEDBA263}">
      <dgm:prSet phldrT="[Texto]" custT="1"/>
      <dgm:spPr/>
      <dgm:t>
        <a:bodyPr/>
        <a:lstStyle/>
        <a:p>
          <a:r>
            <a:rPr lang="es-MX" sz="2400" dirty="0" smtClean="0">
              <a:latin typeface="Arial" panose="020B0604020202020204" pitchFamily="34" charset="0"/>
              <a:cs typeface="Arial" panose="020B0604020202020204" pitchFamily="34" charset="0"/>
            </a:rPr>
            <a:t>Transferencia de riesgos</a:t>
          </a:r>
          <a:endParaRPr lang="es-MX" sz="2400" dirty="0">
            <a:latin typeface="Arial" panose="020B0604020202020204" pitchFamily="34" charset="0"/>
            <a:cs typeface="Arial" panose="020B0604020202020204" pitchFamily="34" charset="0"/>
          </a:endParaRPr>
        </a:p>
      </dgm:t>
    </dgm:pt>
    <dgm:pt modelId="{14305F81-BA79-4BE8-8820-0809D59999C1}" type="parTrans" cxnId="{3F77481A-24CE-47A1-BB6D-26432A4EF276}">
      <dgm:prSet/>
      <dgm:spPr/>
      <dgm:t>
        <a:bodyPr/>
        <a:lstStyle/>
        <a:p>
          <a:endParaRPr lang="es-MX" sz="2400">
            <a:latin typeface="Arial" panose="020B0604020202020204" pitchFamily="34" charset="0"/>
            <a:cs typeface="Arial" panose="020B0604020202020204" pitchFamily="34" charset="0"/>
          </a:endParaRPr>
        </a:p>
      </dgm:t>
    </dgm:pt>
    <dgm:pt modelId="{1469CD07-95C1-40DC-A907-E006AAC42DCA}" type="sibTrans" cxnId="{3F77481A-24CE-47A1-BB6D-26432A4EF276}">
      <dgm:prSet/>
      <dgm:spPr/>
      <dgm:t>
        <a:bodyPr/>
        <a:lstStyle/>
        <a:p>
          <a:endParaRPr lang="es-MX" sz="2400">
            <a:latin typeface="Arial" panose="020B0604020202020204" pitchFamily="34" charset="0"/>
            <a:cs typeface="Arial" panose="020B0604020202020204" pitchFamily="34" charset="0"/>
          </a:endParaRPr>
        </a:p>
      </dgm:t>
    </dgm:pt>
    <dgm:pt modelId="{CA825B96-4B44-4C51-BE45-D6B360DE9A14}">
      <dgm:prSet phldrT="[Texto]" custT="1"/>
      <dgm:spPr/>
      <dgm:t>
        <a:bodyPr/>
        <a:lstStyle/>
        <a:p>
          <a:r>
            <a:rPr lang="es-MX" sz="2400" dirty="0" smtClean="0">
              <a:latin typeface="Arial" panose="020B0604020202020204" pitchFamily="34" charset="0"/>
              <a:cs typeface="Arial" panose="020B0604020202020204" pitchFamily="34" charset="0"/>
            </a:rPr>
            <a:t>Distribución de gastos</a:t>
          </a:r>
          <a:endParaRPr lang="es-MX" sz="2400" dirty="0">
            <a:latin typeface="Arial" panose="020B0604020202020204" pitchFamily="34" charset="0"/>
            <a:cs typeface="Arial" panose="020B0604020202020204" pitchFamily="34" charset="0"/>
          </a:endParaRPr>
        </a:p>
      </dgm:t>
    </dgm:pt>
    <dgm:pt modelId="{DE686F1E-A1D0-43F6-A790-84A00218D926}" type="parTrans" cxnId="{DA614A1A-5C8F-4A21-B405-856166322C51}">
      <dgm:prSet/>
      <dgm:spPr/>
      <dgm:t>
        <a:bodyPr/>
        <a:lstStyle/>
        <a:p>
          <a:endParaRPr lang="es-MX" sz="2400">
            <a:latin typeface="Arial" panose="020B0604020202020204" pitchFamily="34" charset="0"/>
            <a:cs typeface="Arial" panose="020B0604020202020204" pitchFamily="34" charset="0"/>
          </a:endParaRPr>
        </a:p>
      </dgm:t>
    </dgm:pt>
    <dgm:pt modelId="{BECCEB83-E21E-4F20-8119-89E53D494922}" type="sibTrans" cxnId="{DA614A1A-5C8F-4A21-B405-856166322C51}">
      <dgm:prSet/>
      <dgm:spPr/>
      <dgm:t>
        <a:bodyPr/>
        <a:lstStyle/>
        <a:p>
          <a:endParaRPr lang="es-MX" sz="2400">
            <a:latin typeface="Arial" panose="020B0604020202020204" pitchFamily="34" charset="0"/>
            <a:cs typeface="Arial" panose="020B0604020202020204" pitchFamily="34" charset="0"/>
          </a:endParaRPr>
        </a:p>
      </dgm:t>
    </dgm:pt>
    <dgm:pt modelId="{BE0ACF2D-0FF4-4F8B-B9C2-535206E00729}">
      <dgm:prSet phldrT="[Texto]" custT="1"/>
      <dgm:spPr/>
      <dgm:t>
        <a:bodyPr/>
        <a:lstStyle/>
        <a:p>
          <a:r>
            <a:rPr lang="es-MX" sz="2400" dirty="0" smtClean="0">
              <a:latin typeface="Arial" panose="020B0604020202020204" pitchFamily="34" charset="0"/>
              <a:cs typeface="Arial" panose="020B0604020202020204" pitchFamily="34" charset="0"/>
            </a:rPr>
            <a:t>Trámites documentales</a:t>
          </a:r>
          <a:endParaRPr lang="es-MX" sz="2400" dirty="0">
            <a:latin typeface="Arial" panose="020B0604020202020204" pitchFamily="34" charset="0"/>
            <a:cs typeface="Arial" panose="020B0604020202020204" pitchFamily="34" charset="0"/>
          </a:endParaRPr>
        </a:p>
      </dgm:t>
    </dgm:pt>
    <dgm:pt modelId="{B1985279-0A8D-474A-9631-CF753E045274}" type="parTrans" cxnId="{E4E9832E-9EFB-488A-B352-DC64E9B8D3F4}">
      <dgm:prSet/>
      <dgm:spPr/>
      <dgm:t>
        <a:bodyPr/>
        <a:lstStyle/>
        <a:p>
          <a:endParaRPr lang="es-MX" sz="2400">
            <a:latin typeface="Arial" panose="020B0604020202020204" pitchFamily="34" charset="0"/>
            <a:cs typeface="Arial" panose="020B0604020202020204" pitchFamily="34" charset="0"/>
          </a:endParaRPr>
        </a:p>
      </dgm:t>
    </dgm:pt>
    <dgm:pt modelId="{1F11A973-1EDE-43E9-A2A1-43E87A283027}" type="sibTrans" cxnId="{E4E9832E-9EFB-488A-B352-DC64E9B8D3F4}">
      <dgm:prSet/>
      <dgm:spPr/>
      <dgm:t>
        <a:bodyPr/>
        <a:lstStyle/>
        <a:p>
          <a:endParaRPr lang="es-MX" sz="2400">
            <a:latin typeface="Arial" panose="020B0604020202020204" pitchFamily="34" charset="0"/>
            <a:cs typeface="Arial" panose="020B0604020202020204" pitchFamily="34" charset="0"/>
          </a:endParaRPr>
        </a:p>
      </dgm:t>
    </dgm:pt>
    <dgm:pt modelId="{D3D9BD9C-F10E-40BC-A50A-6D28BED2CA15}" type="pres">
      <dgm:prSet presAssocID="{F5B0EA6E-48F2-436F-956A-7EA37BAB907D}" presName="linear" presStyleCnt="0">
        <dgm:presLayoutVars>
          <dgm:animLvl val="lvl"/>
          <dgm:resizeHandles val="exact"/>
        </dgm:presLayoutVars>
      </dgm:prSet>
      <dgm:spPr/>
      <dgm:t>
        <a:bodyPr/>
        <a:lstStyle/>
        <a:p>
          <a:endParaRPr lang="es-MX"/>
        </a:p>
      </dgm:t>
    </dgm:pt>
    <dgm:pt modelId="{3AE071C6-B3CE-4A26-949C-D900E8C20F6E}" type="pres">
      <dgm:prSet presAssocID="{956775D6-87F3-451A-BAA4-AA7AEF15B325}" presName="parentText" presStyleLbl="node1" presStyleIdx="0" presStyleCnt="2">
        <dgm:presLayoutVars>
          <dgm:chMax val="0"/>
          <dgm:bulletEnabled val="1"/>
        </dgm:presLayoutVars>
      </dgm:prSet>
      <dgm:spPr/>
      <dgm:t>
        <a:bodyPr/>
        <a:lstStyle/>
        <a:p>
          <a:endParaRPr lang="es-MX"/>
        </a:p>
      </dgm:t>
    </dgm:pt>
    <dgm:pt modelId="{AA97A686-5C66-43F4-8ED6-757190D46634}" type="pres">
      <dgm:prSet presAssocID="{956775D6-87F3-451A-BAA4-AA7AEF15B325}" presName="childText" presStyleLbl="revTx" presStyleIdx="0" presStyleCnt="2">
        <dgm:presLayoutVars>
          <dgm:bulletEnabled val="1"/>
        </dgm:presLayoutVars>
      </dgm:prSet>
      <dgm:spPr/>
      <dgm:t>
        <a:bodyPr/>
        <a:lstStyle/>
        <a:p>
          <a:endParaRPr lang="es-MX"/>
        </a:p>
      </dgm:t>
    </dgm:pt>
    <dgm:pt modelId="{AC99EED8-506A-46E7-A1C2-101C60FB6FEB}" type="pres">
      <dgm:prSet presAssocID="{CA825B96-4B44-4C51-BE45-D6B360DE9A14}" presName="parentText" presStyleLbl="node1" presStyleIdx="1" presStyleCnt="2">
        <dgm:presLayoutVars>
          <dgm:chMax val="0"/>
          <dgm:bulletEnabled val="1"/>
        </dgm:presLayoutVars>
      </dgm:prSet>
      <dgm:spPr/>
      <dgm:t>
        <a:bodyPr/>
        <a:lstStyle/>
        <a:p>
          <a:endParaRPr lang="es-MX"/>
        </a:p>
      </dgm:t>
    </dgm:pt>
    <dgm:pt modelId="{97703AFC-9C01-4059-8C5E-408BBF3F5127}" type="pres">
      <dgm:prSet presAssocID="{CA825B96-4B44-4C51-BE45-D6B360DE9A14}" presName="childText" presStyleLbl="revTx" presStyleIdx="1" presStyleCnt="2">
        <dgm:presLayoutVars>
          <dgm:bulletEnabled val="1"/>
        </dgm:presLayoutVars>
      </dgm:prSet>
      <dgm:spPr/>
      <dgm:t>
        <a:bodyPr/>
        <a:lstStyle/>
        <a:p>
          <a:endParaRPr lang="es-MX"/>
        </a:p>
      </dgm:t>
    </dgm:pt>
  </dgm:ptLst>
  <dgm:cxnLst>
    <dgm:cxn modelId="{3B48A655-CD9F-42F0-B041-E83233104072}" type="presOf" srcId="{F5B0EA6E-48F2-436F-956A-7EA37BAB907D}" destId="{D3D9BD9C-F10E-40BC-A50A-6D28BED2CA15}" srcOrd="0" destOrd="0" presId="urn:microsoft.com/office/officeart/2005/8/layout/vList2"/>
    <dgm:cxn modelId="{59687C47-0C7B-485A-B610-6C0A30EC4CB7}" type="presOf" srcId="{43B18595-9A6E-4747-ADAD-2CAFCEDBA263}" destId="{AA97A686-5C66-43F4-8ED6-757190D46634}" srcOrd="0" destOrd="0" presId="urn:microsoft.com/office/officeart/2005/8/layout/vList2"/>
    <dgm:cxn modelId="{DA614A1A-5C8F-4A21-B405-856166322C51}" srcId="{F5B0EA6E-48F2-436F-956A-7EA37BAB907D}" destId="{CA825B96-4B44-4C51-BE45-D6B360DE9A14}" srcOrd="1" destOrd="0" parTransId="{DE686F1E-A1D0-43F6-A790-84A00218D926}" sibTransId="{BECCEB83-E21E-4F20-8119-89E53D494922}"/>
    <dgm:cxn modelId="{E4E9832E-9EFB-488A-B352-DC64E9B8D3F4}" srcId="{CA825B96-4B44-4C51-BE45-D6B360DE9A14}" destId="{BE0ACF2D-0FF4-4F8B-B9C2-535206E00729}" srcOrd="0" destOrd="0" parTransId="{B1985279-0A8D-474A-9631-CF753E045274}" sibTransId="{1F11A973-1EDE-43E9-A2A1-43E87A283027}"/>
    <dgm:cxn modelId="{3FB276DD-A449-463C-80CA-34A6C011CD38}" srcId="{F5B0EA6E-48F2-436F-956A-7EA37BAB907D}" destId="{956775D6-87F3-451A-BAA4-AA7AEF15B325}" srcOrd="0" destOrd="0" parTransId="{5DAE4E1B-7845-4C8F-A944-42630A0BFD47}" sibTransId="{F43F290F-700E-4737-8033-A50F7F27F62D}"/>
    <dgm:cxn modelId="{259C9001-EA5A-4E65-9871-26BD77051B64}" type="presOf" srcId="{BE0ACF2D-0FF4-4F8B-B9C2-535206E00729}" destId="{97703AFC-9C01-4059-8C5E-408BBF3F5127}" srcOrd="0" destOrd="0" presId="urn:microsoft.com/office/officeart/2005/8/layout/vList2"/>
    <dgm:cxn modelId="{3F77481A-24CE-47A1-BB6D-26432A4EF276}" srcId="{956775D6-87F3-451A-BAA4-AA7AEF15B325}" destId="{43B18595-9A6E-4747-ADAD-2CAFCEDBA263}" srcOrd="0" destOrd="0" parTransId="{14305F81-BA79-4BE8-8820-0809D59999C1}" sibTransId="{1469CD07-95C1-40DC-A907-E006AAC42DCA}"/>
    <dgm:cxn modelId="{BA23206A-4DBF-432E-986B-4D8F3FD4691B}" type="presOf" srcId="{956775D6-87F3-451A-BAA4-AA7AEF15B325}" destId="{3AE071C6-B3CE-4A26-949C-D900E8C20F6E}" srcOrd="0" destOrd="0" presId="urn:microsoft.com/office/officeart/2005/8/layout/vList2"/>
    <dgm:cxn modelId="{1ED5946E-F542-4D1F-8DC6-34F8685A69F3}" type="presOf" srcId="{CA825B96-4B44-4C51-BE45-D6B360DE9A14}" destId="{AC99EED8-506A-46E7-A1C2-101C60FB6FEB}" srcOrd="0" destOrd="0" presId="urn:microsoft.com/office/officeart/2005/8/layout/vList2"/>
    <dgm:cxn modelId="{DECE6D84-765E-46EC-ACA9-34684CFE1241}" type="presParOf" srcId="{D3D9BD9C-F10E-40BC-A50A-6D28BED2CA15}" destId="{3AE071C6-B3CE-4A26-949C-D900E8C20F6E}" srcOrd="0" destOrd="0" presId="urn:microsoft.com/office/officeart/2005/8/layout/vList2"/>
    <dgm:cxn modelId="{A55502D5-1ED6-463E-9E00-322F810E5A47}" type="presParOf" srcId="{D3D9BD9C-F10E-40BC-A50A-6D28BED2CA15}" destId="{AA97A686-5C66-43F4-8ED6-757190D46634}" srcOrd="1" destOrd="0" presId="urn:microsoft.com/office/officeart/2005/8/layout/vList2"/>
    <dgm:cxn modelId="{98F48851-D19D-43DC-9D6E-CB9802C2FD45}" type="presParOf" srcId="{D3D9BD9C-F10E-40BC-A50A-6D28BED2CA15}" destId="{AC99EED8-506A-46E7-A1C2-101C60FB6FEB}" srcOrd="2" destOrd="0" presId="urn:microsoft.com/office/officeart/2005/8/layout/vList2"/>
    <dgm:cxn modelId="{02F7427D-CDFE-4AB7-9B5C-79EE2B7E8B23}" type="presParOf" srcId="{D3D9BD9C-F10E-40BC-A50A-6D28BED2CA15}" destId="{97703AFC-9C01-4059-8C5E-408BBF3F512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6357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derecho.org/redi/numero2/ribas2.shtml" TargetMode="External"/><Relationship Id="rId2" Type="http://schemas.openxmlformats.org/officeDocument/2006/relationships/hyperlink" Target="http://www.libroblanco.aecem.org/" TargetMode="External"/><Relationship Id="rId1" Type="http://schemas.openxmlformats.org/officeDocument/2006/relationships/slideLayout" Target="../slideLayouts/slideLayout6.xml"/><Relationship Id="rId5" Type="http://schemas.openxmlformats.org/officeDocument/2006/relationships/hyperlink" Target="http://www.ecured.cu/index.php/Comercio_electr%C3%B3nico" TargetMode="External"/><Relationship Id="rId4" Type="http://schemas.openxmlformats.org/officeDocument/2006/relationships/hyperlink" Target="http://www.oecd.org/subject/e_commerce/summary.ht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exito-motivacion-y-superacionpersonal.com/images/negocio-internet.jpg" TargetMode="External"/><Relationship Id="rId3" Type="http://schemas.openxmlformats.org/officeDocument/2006/relationships/hyperlink" Target="http://www.tecnocosas.es/images/comercio-electronico-carrito.jpg" TargetMode="External"/><Relationship Id="rId7" Type="http://schemas.openxmlformats.org/officeDocument/2006/relationships/hyperlink" Target="http://files.comercio-electronico6.webnode.mx/200000008-a0eefa1e83/6350610729_989a60972c_z.jpg" TargetMode="External"/><Relationship Id="rId2" Type="http://schemas.openxmlformats.org/officeDocument/2006/relationships/hyperlink" Target="http://unimooc.com/wp-content/uploads/2014/05/comercio-electronico-ecommerce.jpg" TargetMode="External"/><Relationship Id="rId1" Type="http://schemas.openxmlformats.org/officeDocument/2006/relationships/slideLayout" Target="../slideLayouts/slideLayout6.xml"/><Relationship Id="rId6" Type="http://schemas.openxmlformats.org/officeDocument/2006/relationships/hyperlink" Target="http://www.recursosynegocios.com/wp-content/uploads/2013/06/comercio-electronico.jpg" TargetMode="External"/><Relationship Id="rId11" Type="http://schemas.openxmlformats.org/officeDocument/2006/relationships/hyperlink" Target="http://practifinanzas.com/wp-content/uploads/2011/10/ComercioElectronico.jpg" TargetMode="External"/><Relationship Id="rId5" Type="http://schemas.openxmlformats.org/officeDocument/2006/relationships/hyperlink" Target="http://www.redempresariosvisa.com/Content/images/ideas/notas/T20720130123largeNote1.jpg" TargetMode="External"/><Relationship Id="rId10" Type="http://schemas.openxmlformats.org/officeDocument/2006/relationships/hyperlink" Target="https://business.americanexpress.com/mx/~/media/Files/GCP/mx2/negocios/Crece-comercio-electronico.jpg" TargetMode="External"/><Relationship Id="rId4" Type="http://schemas.openxmlformats.org/officeDocument/2006/relationships/hyperlink" Target="http://www.crearcrear.com/archivo/2013/10/Comercio-electr%C3%B3nico1.jpg" TargetMode="External"/><Relationship Id="rId9" Type="http://schemas.openxmlformats.org/officeDocument/2006/relationships/hyperlink" Target="http://www.solucionesim.net/blog/wp-content/uploads/2012/11/ecomercio.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60648"/>
            <a:ext cx="6995120" cy="734734"/>
          </a:xfrm>
        </p:spPr>
        <p:txBody>
          <a:bodyPr/>
          <a:lstStyle/>
          <a:p>
            <a:pPr lvl="0"/>
            <a:r>
              <a:rPr lang="es-ES" sz="3000" b="1" dirty="0" smtClean="0">
                <a:latin typeface="Arial" pitchFamily="34" charset="0"/>
                <a:cs typeface="Arial" pitchFamily="34" charset="0"/>
              </a:rPr>
              <a:t>SU INDICACIÓN EVITA….</a:t>
            </a:r>
            <a:endParaRPr lang="es-ES" sz="3000" dirty="0"/>
          </a:p>
        </p:txBody>
      </p:sp>
      <p:sp>
        <p:nvSpPr>
          <p:cNvPr id="10" name="Marcador de contenido 2"/>
          <p:cNvSpPr txBox="1">
            <a:spLocks/>
          </p:cNvSpPr>
          <p:nvPr/>
        </p:nvSpPr>
        <p:spPr>
          <a:xfrm>
            <a:off x="1458885" y="980728"/>
            <a:ext cx="4553276" cy="20032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es-MX" altLang="es-MX" sz="1800" dirty="0" smtClean="0">
                <a:latin typeface="Arial" panose="020B0604020202020204" pitchFamily="34" charset="0"/>
                <a:cs typeface="Arial" panose="020B0604020202020204" pitchFamily="34" charset="0"/>
              </a:rPr>
              <a:t>La enumeración de las obligaciones de las partes y establece claramente el momento en que se verifica la transmisión de los gastos y riesgos del vendedor al comprador. (</a:t>
            </a:r>
            <a:r>
              <a:rPr lang="es-MX" altLang="es-MX" sz="1800" dirty="0" smtClean="0">
                <a:latin typeface="Arial" panose="020B0604020202020204" pitchFamily="34" charset="0"/>
                <a:cs typeface="Arial" panose="020B0604020202020204" pitchFamily="34" charset="0"/>
              </a:rPr>
              <a:t>Ramberg</a:t>
            </a:r>
            <a:r>
              <a:rPr lang="es-MX" altLang="es-MX" sz="1800" dirty="0" smtClean="0">
                <a:latin typeface="Arial" panose="020B0604020202020204" pitchFamily="34" charset="0"/>
                <a:cs typeface="Arial" panose="020B0604020202020204" pitchFamily="34" charset="0"/>
              </a:rPr>
              <a:t>, 2010).</a:t>
            </a:r>
          </a:p>
          <a:p>
            <a:pPr>
              <a:lnSpc>
                <a:spcPct val="150000"/>
              </a:lnSpc>
            </a:pPr>
            <a:endParaRPr lang="es-MX" altLang="es-MX" sz="1800" dirty="0" smtClean="0">
              <a:latin typeface="Arial" panose="020B0604020202020204" pitchFamily="34" charset="0"/>
              <a:cs typeface="Arial" panose="020B0604020202020204" pitchFamily="34" charset="0"/>
            </a:endParaRPr>
          </a:p>
        </p:txBody>
      </p:sp>
      <p:pic>
        <p:nvPicPr>
          <p:cNvPr id="14" name="Picture 10" descr="http://covenantgloballogistics.com/images/sea_freight_air_freight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465344"/>
            <a:ext cx="2555042"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5 Rectángulo"/>
          <p:cNvSpPr/>
          <p:nvPr/>
        </p:nvSpPr>
        <p:spPr>
          <a:xfrm>
            <a:off x="7399619" y="2998620"/>
            <a:ext cx="356188" cy="276999"/>
          </a:xfrm>
          <a:prstGeom prst="rect">
            <a:avLst/>
          </a:prstGeom>
        </p:spPr>
        <p:txBody>
          <a:bodyPr wrap="none">
            <a:spAutoFit/>
          </a:bodyPr>
          <a:lstStyle/>
          <a:p>
            <a:r>
              <a:rPr lang="es-MX" sz="1200" dirty="0" smtClean="0">
                <a:latin typeface="Arial" pitchFamily="34" charset="0"/>
                <a:cs typeface="Arial" pitchFamily="34" charset="0"/>
              </a:rPr>
              <a:t>[7]</a:t>
            </a:r>
            <a:endParaRPr lang="es-ES" sz="1600" dirty="0"/>
          </a:p>
        </p:txBody>
      </p:sp>
      <p:pic>
        <p:nvPicPr>
          <p:cNvPr id="16" name="Picture 2" descr="https://laislarebelde.files.wordpress.com/2013/02/tr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433" y="3685194"/>
            <a:ext cx="3319807" cy="25874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5 Rectángulo"/>
          <p:cNvSpPr/>
          <p:nvPr/>
        </p:nvSpPr>
        <p:spPr>
          <a:xfrm>
            <a:off x="3995936" y="6248345"/>
            <a:ext cx="356188" cy="276999"/>
          </a:xfrm>
          <a:prstGeom prst="rect">
            <a:avLst/>
          </a:prstGeom>
        </p:spPr>
        <p:txBody>
          <a:bodyPr wrap="none">
            <a:spAutoFit/>
          </a:bodyPr>
          <a:lstStyle/>
          <a:p>
            <a:r>
              <a:rPr lang="es-MX" sz="1200" dirty="0" smtClean="0">
                <a:latin typeface="Arial" pitchFamily="34" charset="0"/>
                <a:cs typeface="Arial" pitchFamily="34" charset="0"/>
              </a:rPr>
              <a:t>[8]</a:t>
            </a:r>
            <a:endParaRPr lang="es-ES" sz="1600" dirty="0"/>
          </a:p>
        </p:txBody>
      </p:sp>
      <p:sp>
        <p:nvSpPr>
          <p:cNvPr id="18" name="Marcador de contenido 2"/>
          <p:cNvSpPr txBox="1">
            <a:spLocks/>
          </p:cNvSpPr>
          <p:nvPr/>
        </p:nvSpPr>
        <p:spPr>
          <a:xfrm>
            <a:off x="5148064" y="3700190"/>
            <a:ext cx="3596406" cy="20330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es-MX" altLang="es-MX" sz="1800" dirty="0" smtClean="0">
                <a:latin typeface="Arial" panose="020B0604020202020204" pitchFamily="34" charset="0"/>
                <a:cs typeface="Arial" panose="020B0604020202020204" pitchFamily="34" charset="0"/>
              </a:rPr>
              <a:t>Es decir, que varía con cada condición de venta en la negociación de los servicios (manipuleo, transporte, transportista, seguro, etc.). (</a:t>
            </a:r>
            <a:r>
              <a:rPr lang="es-MX" altLang="es-MX" sz="1800" dirty="0" smtClean="0">
                <a:latin typeface="Arial" panose="020B0604020202020204" pitchFamily="34" charset="0"/>
                <a:cs typeface="Arial" panose="020B0604020202020204" pitchFamily="34" charset="0"/>
              </a:rPr>
              <a:t>Ramberg</a:t>
            </a:r>
            <a:r>
              <a:rPr lang="es-MX" altLang="es-MX" sz="1800" dirty="0" smtClean="0">
                <a:latin typeface="Arial" panose="020B0604020202020204" pitchFamily="34" charset="0"/>
                <a:cs typeface="Arial" panose="020B0604020202020204" pitchFamily="34" charset="0"/>
              </a:rPr>
              <a:t>, 2010).</a:t>
            </a:r>
          </a:p>
          <a:p>
            <a:pPr algn="just">
              <a:lnSpc>
                <a:spcPct val="150000"/>
              </a:lnSpc>
            </a:pPr>
            <a:endParaRPr lang="es-MX" altLang="es-MX" sz="18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a:spLocks noGrp="1"/>
          </p:cNvSpPr>
          <p:nvPr>
            <p:ph type="title"/>
          </p:nvPr>
        </p:nvSpPr>
        <p:spPr>
          <a:xfrm>
            <a:off x="1547664" y="836712"/>
            <a:ext cx="6995120" cy="734734"/>
          </a:xfrm>
        </p:spPr>
        <p:txBody>
          <a:bodyPr/>
          <a:lstStyle/>
          <a:p>
            <a:pPr lvl="0"/>
            <a:r>
              <a:rPr lang="es-ES" sz="3000" b="1" dirty="0" smtClean="0">
                <a:latin typeface="Arial" pitchFamily="34" charset="0"/>
                <a:cs typeface="Arial" pitchFamily="34" charset="0"/>
              </a:rPr>
              <a:t>LOS INCOTERMS</a:t>
            </a:r>
            <a:br>
              <a:rPr lang="es-ES" sz="3000" b="1" dirty="0" smtClean="0">
                <a:latin typeface="Arial" pitchFamily="34" charset="0"/>
                <a:cs typeface="Arial" pitchFamily="34" charset="0"/>
              </a:rPr>
            </a:br>
            <a:r>
              <a:rPr lang="es-ES" sz="2000" dirty="0" smtClean="0">
                <a:effectLst/>
                <a:latin typeface="Arial" pitchFamily="34" charset="0"/>
                <a:cs typeface="Arial" pitchFamily="34" charset="0"/>
              </a:rPr>
              <a:t>Tienen 4 grandes problemas que soporta toda transacción comercial.</a:t>
            </a:r>
            <a:endParaRPr lang="es-ES" sz="2000" dirty="0">
              <a:effectLst/>
            </a:endParaRPr>
          </a:p>
        </p:txBody>
      </p:sp>
      <p:graphicFrame>
        <p:nvGraphicFramePr>
          <p:cNvPr id="9" name="Diagrama 8"/>
          <p:cNvGraphicFramePr/>
          <p:nvPr>
            <p:extLst>
              <p:ext uri="{D42A27DB-BD31-4B8C-83A1-F6EECF244321}">
                <p14:modId xmlns:p14="http://schemas.microsoft.com/office/powerpoint/2010/main" val="336008154"/>
              </p:ext>
            </p:extLst>
          </p:nvPr>
        </p:nvGraphicFramePr>
        <p:xfrm>
          <a:off x="1547664" y="2060848"/>
          <a:ext cx="4248472"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2348880"/>
            <a:ext cx="2914700" cy="257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5 Rectángulo"/>
          <p:cNvSpPr/>
          <p:nvPr/>
        </p:nvSpPr>
        <p:spPr>
          <a:xfrm>
            <a:off x="7397502" y="4919244"/>
            <a:ext cx="356188" cy="276999"/>
          </a:xfrm>
          <a:prstGeom prst="rect">
            <a:avLst/>
          </a:prstGeom>
        </p:spPr>
        <p:txBody>
          <a:bodyPr wrap="none">
            <a:spAutoFit/>
          </a:bodyPr>
          <a:lstStyle/>
          <a:p>
            <a:r>
              <a:rPr lang="es-MX" sz="1200" dirty="0" smtClean="0">
                <a:latin typeface="Arial" pitchFamily="34" charset="0"/>
                <a:cs typeface="Arial" pitchFamily="34" charset="0"/>
              </a:rPr>
              <a:t>[9]</a:t>
            </a:r>
            <a:endParaRPr lang="es-E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barbiero.it/assets/Uploads/File-Info-Utili/Barbiero-tabella-incoterms-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75656" y="620688"/>
            <a:ext cx="7128792" cy="54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5 Rectángulo"/>
          <p:cNvSpPr/>
          <p:nvPr/>
        </p:nvSpPr>
        <p:spPr>
          <a:xfrm>
            <a:off x="7397502" y="6104329"/>
            <a:ext cx="441146" cy="276999"/>
          </a:xfrm>
          <a:prstGeom prst="rect">
            <a:avLst/>
          </a:prstGeom>
        </p:spPr>
        <p:txBody>
          <a:bodyPr wrap="none">
            <a:spAutoFit/>
          </a:bodyPr>
          <a:lstStyle/>
          <a:p>
            <a:r>
              <a:rPr lang="es-MX" sz="1200" dirty="0" smtClean="0">
                <a:latin typeface="Arial" pitchFamily="34" charset="0"/>
                <a:cs typeface="Arial" pitchFamily="34" charset="0"/>
              </a:rPr>
              <a:t>[10]</a:t>
            </a:r>
            <a:endParaRPr lang="es-E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192688" cy="634082"/>
          </a:xfrm>
        </p:spPr>
        <p:txBody>
          <a:bodyPr/>
          <a:lstStyle/>
          <a:p>
            <a:r>
              <a:rPr lang="es-ES" dirty="0" smtClean="0"/>
              <a:t>CFR</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2999778716"/>
              </p:ext>
            </p:extLst>
          </p:nvPr>
        </p:nvGraphicFramePr>
        <p:xfrm>
          <a:off x="1723107" y="926440"/>
          <a:ext cx="6768752" cy="3388360"/>
        </p:xfrm>
        <a:graphic>
          <a:graphicData uri="http://schemas.openxmlformats.org/drawingml/2006/table">
            <a:tbl>
              <a:tblPr firstRow="1" bandRow="1">
                <a:tableStyleId>{93296810-A885-4BE3-A3E7-6D5BEEA58F35}</a:tableStyleId>
              </a:tblPr>
              <a:tblGrid>
                <a:gridCol w="3384376"/>
                <a:gridCol w="3384376"/>
              </a:tblGrid>
              <a:tr h="370840">
                <a:tc>
                  <a:txBody>
                    <a:bodyPr/>
                    <a:lstStyle/>
                    <a:p>
                      <a:pPr marL="0" indent="0" algn="ctr">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Vendedor</a:t>
                      </a:r>
                      <a:endParaRPr lang="es-MX" sz="1600" dirty="0">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Comprador</a:t>
                      </a:r>
                      <a:endParaRPr lang="es-MX" sz="1600" dirty="0">
                        <a:latin typeface="Arial" panose="020B0604020202020204" pitchFamily="34" charset="0"/>
                        <a:cs typeface="Arial" panose="020B0604020202020204" pitchFamily="34" charset="0"/>
                      </a:endParaRPr>
                    </a:p>
                  </a:txBody>
                  <a:tcPr/>
                </a:tc>
              </a:tr>
              <a:tr h="370840">
                <a:tc>
                  <a:txBody>
                    <a:bodyPr/>
                    <a:lstStyle/>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Entregar la mercadería y documentos necesarios</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Empaque Y Embalaje</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(de fábrica al lugar de exportación)</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exportación (maniobras, almacenaje, agentes)</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(de lugar de exportación al lugar de importación)</a:t>
                      </a:r>
                    </a:p>
                  </a:txBody>
                  <a:tcPr/>
                </a:tc>
                <a:tc>
                  <a:txBody>
                    <a:bodyPr/>
                    <a:lstStyle/>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Pago de la Mercadería</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importación (maniobras, almacenaje, agentes)</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y seguro (lugar de importación a planta)</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Demoras </a:t>
                      </a:r>
                      <a:endParaRPr lang="es-MX" sz="1600" dirty="0">
                        <a:latin typeface="Arial" panose="020B0604020202020204" pitchFamily="34" charset="0"/>
                        <a:cs typeface="Arial" panose="020B0604020202020204" pitchFamily="34" charset="0"/>
                      </a:endParaRPr>
                    </a:p>
                  </a:txBody>
                  <a:tcPr/>
                </a:tc>
              </a:tr>
            </a:tbl>
          </a:graphicData>
        </a:graphic>
      </p:graphicFrame>
      <p:pic>
        <p:nvPicPr>
          <p:cNvPr id="5"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861048"/>
            <a:ext cx="2564607"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8050713" y="6083716"/>
            <a:ext cx="429733" cy="276999"/>
          </a:xfrm>
          <a:prstGeom prst="rect">
            <a:avLst/>
          </a:prstGeom>
        </p:spPr>
        <p:txBody>
          <a:bodyPr wrap="none">
            <a:spAutoFit/>
          </a:bodyPr>
          <a:lstStyle/>
          <a:p>
            <a:r>
              <a:rPr lang="es-MX" sz="1200" dirty="0" smtClean="0">
                <a:latin typeface="Arial" pitchFamily="34" charset="0"/>
                <a:cs typeface="Arial" pitchFamily="34" charset="0"/>
              </a:rPr>
              <a:t>[11]</a:t>
            </a:r>
            <a:endParaRPr lang="es-E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Referencias Bibliográficas y/o Electrónicas </a:t>
            </a:r>
            <a:endParaRPr lang="es-ES" dirty="0"/>
          </a:p>
        </p:txBody>
      </p:sp>
      <p:sp>
        <p:nvSpPr>
          <p:cNvPr id="3" name="2 Rectángulo"/>
          <p:cNvSpPr/>
          <p:nvPr/>
        </p:nvSpPr>
        <p:spPr>
          <a:xfrm>
            <a:off x="1763688" y="1628800"/>
            <a:ext cx="6768752" cy="5262979"/>
          </a:xfrm>
          <a:prstGeom prst="rect">
            <a:avLst/>
          </a:prstGeom>
        </p:spPr>
        <p:txBody>
          <a:bodyPr wrap="square">
            <a:spAutoFit/>
          </a:bodyPr>
          <a:lstStyle/>
          <a:p>
            <a:pPr algn="just">
              <a:buFont typeface="Arial" pitchFamily="34" charset="0"/>
              <a:buChar char="•"/>
            </a:pPr>
            <a:r>
              <a:rPr lang="es-ES" sz="1400" dirty="0" smtClean="0">
                <a:solidFill>
                  <a:schemeClr val="accent6">
                    <a:lumMod val="50000"/>
                  </a:schemeClr>
                </a:solidFill>
                <a:latin typeface="Arial" pitchFamily="34" charset="0"/>
                <a:cs typeface="Arial" pitchFamily="34" charset="0"/>
              </a:rPr>
              <a:t> AECEM (2009). Libro blanco del comercio electrónico.  Consultado y recuperado el 16 de mayo de 2016.</a:t>
            </a:r>
            <a:r>
              <a:rPr lang="es-ES" sz="1400" u="sng" dirty="0" smtClean="0">
                <a:solidFill>
                  <a:schemeClr val="accent6">
                    <a:lumMod val="50000"/>
                  </a:schemeClr>
                </a:solidFill>
                <a:latin typeface="Arial" pitchFamily="34" charset="0"/>
                <a:cs typeface="Arial" pitchFamily="34" charset="0"/>
                <a:hlinkClick r:id="rId2"/>
              </a:rPr>
              <a:t>http://www.libroblanco.aecem.org/</a:t>
            </a:r>
            <a:r>
              <a:rPr lang="es-ES" sz="1400" dirty="0" smtClean="0">
                <a:solidFill>
                  <a:schemeClr val="accent6">
                    <a:lumMod val="50000"/>
                  </a:schemeClr>
                </a:solidFill>
                <a:latin typeface="Arial" pitchFamily="34" charset="0"/>
                <a:cs typeface="Arial" pitchFamily="34" charset="0"/>
              </a:rPr>
              <a:t> </a:t>
            </a: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r>
              <a:rPr lang="es-ES" sz="1400" dirty="0" smtClean="0">
                <a:solidFill>
                  <a:schemeClr val="accent6">
                    <a:lumMod val="50000"/>
                  </a:schemeClr>
                </a:solidFill>
                <a:latin typeface="Arial" pitchFamily="34" charset="0"/>
                <a:cs typeface="Arial" pitchFamily="34" charset="0"/>
              </a:rPr>
              <a:t> Comercio electrónico en Internet. Aspectos jurídicos. Xavier Ribas. (Extracto de la obra del mismo autor: Manual práctico sobre comercio electrónico en Internet.) Revista Electrónica de Derecho Informático R.E.D.I. Número 2. Septiembre de 2008. Recuperado y Consultado el 13 de mayo de 2016 de:</a:t>
            </a:r>
            <a:br>
              <a:rPr lang="es-ES" sz="1400" dirty="0" smtClean="0">
                <a:solidFill>
                  <a:schemeClr val="accent6">
                    <a:lumMod val="50000"/>
                  </a:schemeClr>
                </a:solidFill>
                <a:latin typeface="Arial" pitchFamily="34" charset="0"/>
                <a:cs typeface="Arial" pitchFamily="34" charset="0"/>
              </a:rPr>
            </a:br>
            <a:r>
              <a:rPr lang="es-ES" sz="1400" dirty="0" smtClean="0">
                <a:solidFill>
                  <a:schemeClr val="accent6">
                    <a:lumMod val="50000"/>
                  </a:schemeClr>
                </a:solidFill>
                <a:latin typeface="Arial" pitchFamily="34" charset="0"/>
                <a:cs typeface="Arial" pitchFamily="34" charset="0"/>
                <a:hlinkClick r:id="rId3"/>
              </a:rPr>
              <a:t>http://www.derecho.org/redi/numero2/ribas2.shtml</a:t>
            </a:r>
            <a:endParaRPr lang="es-ES" sz="1400" dirty="0" smtClean="0">
              <a:solidFill>
                <a:schemeClr val="accent6">
                  <a:lumMod val="50000"/>
                </a:schemeClr>
              </a:solidFill>
              <a:latin typeface="Arial" pitchFamily="34" charset="0"/>
              <a:cs typeface="Arial" pitchFamily="34" charset="0"/>
            </a:endParaRPr>
          </a:p>
          <a:p>
            <a:pPr algn="just"/>
            <a:r>
              <a:rPr lang="es-ES" sz="1400" dirty="0" smtClean="0">
                <a:solidFill>
                  <a:schemeClr val="accent6">
                    <a:lumMod val="50000"/>
                  </a:schemeClr>
                </a:solidFill>
                <a:latin typeface="Arial" pitchFamily="34" charset="0"/>
                <a:cs typeface="Arial" pitchFamily="34" charset="0"/>
              </a:rPr>
              <a:t/>
            </a:r>
            <a:br>
              <a:rPr lang="es-ES" sz="1400" dirty="0" smtClean="0">
                <a:solidFill>
                  <a:schemeClr val="accent6">
                    <a:lumMod val="50000"/>
                  </a:schemeClr>
                </a:solidFill>
                <a:latin typeface="Arial" pitchFamily="34" charset="0"/>
                <a:cs typeface="Arial" pitchFamily="34" charset="0"/>
              </a:rPr>
            </a:br>
            <a:r>
              <a:rPr lang="en-US" sz="1400" dirty="0" smtClean="0">
                <a:solidFill>
                  <a:schemeClr val="accent6">
                    <a:lumMod val="50000"/>
                  </a:schemeClr>
                </a:solidFill>
                <a:latin typeface="Arial" pitchFamily="34" charset="0"/>
                <a:cs typeface="Arial" pitchFamily="34" charset="0"/>
              </a:rPr>
              <a:t> The Economic and Social Impacts of Electronic Commerce: Preliminary Findings and Research </a:t>
            </a:r>
            <a:r>
              <a:rPr lang="en-US" sz="1400" dirty="0" smtClean="0">
                <a:solidFill>
                  <a:schemeClr val="accent6">
                    <a:lumMod val="50000"/>
                  </a:schemeClr>
                </a:solidFill>
                <a:latin typeface="Arial" pitchFamily="34" charset="0"/>
                <a:cs typeface="Arial" pitchFamily="34" charset="0"/>
              </a:rPr>
              <a:t>Agenda.OCDE</a:t>
            </a:r>
            <a:r>
              <a:rPr lang="en-US" sz="1400" dirty="0" smtClean="0">
                <a:solidFill>
                  <a:schemeClr val="accent6">
                    <a:lumMod val="50000"/>
                  </a:schemeClr>
                </a:solidFill>
                <a:latin typeface="Arial" pitchFamily="34" charset="0"/>
                <a:cs typeface="Arial" pitchFamily="34" charset="0"/>
              </a:rPr>
              <a:t>. </a:t>
            </a:r>
            <a:r>
              <a:rPr lang="en-US" sz="1400" dirty="0" err="1" smtClean="0">
                <a:solidFill>
                  <a:schemeClr val="accent6">
                    <a:lumMod val="50000"/>
                  </a:schemeClr>
                </a:solidFill>
                <a:latin typeface="Arial" pitchFamily="34" charset="0"/>
                <a:cs typeface="Arial" pitchFamily="34" charset="0"/>
              </a:rPr>
              <a:t>Octubre</a:t>
            </a:r>
            <a:r>
              <a:rPr lang="en-US" sz="1400" dirty="0" smtClean="0">
                <a:solidFill>
                  <a:schemeClr val="accent6">
                    <a:lumMod val="50000"/>
                  </a:schemeClr>
                </a:solidFill>
                <a:latin typeface="Arial" pitchFamily="34" charset="0"/>
                <a:cs typeface="Arial" pitchFamily="34" charset="0"/>
              </a:rPr>
              <a:t>  2008, </a:t>
            </a:r>
            <a:r>
              <a:rPr lang="en-US" sz="1400" dirty="0" err="1" smtClean="0">
                <a:solidFill>
                  <a:schemeClr val="accent6">
                    <a:lumMod val="50000"/>
                  </a:schemeClr>
                </a:solidFill>
                <a:latin typeface="Arial" pitchFamily="34" charset="0"/>
                <a:cs typeface="Arial" pitchFamily="34" charset="0"/>
              </a:rPr>
              <a:t>recuperado</a:t>
            </a:r>
            <a:r>
              <a:rPr lang="en-US" sz="1400" dirty="0" smtClean="0">
                <a:solidFill>
                  <a:schemeClr val="accent6">
                    <a:lumMod val="50000"/>
                  </a:schemeClr>
                </a:solidFill>
                <a:latin typeface="Arial" pitchFamily="34" charset="0"/>
                <a:cs typeface="Arial" pitchFamily="34" charset="0"/>
              </a:rPr>
              <a:t> y </a:t>
            </a:r>
            <a:r>
              <a:rPr lang="en-US" sz="1400" dirty="0" err="1" smtClean="0">
                <a:solidFill>
                  <a:schemeClr val="accent6">
                    <a:lumMod val="50000"/>
                  </a:schemeClr>
                </a:solidFill>
                <a:latin typeface="Arial" pitchFamily="34" charset="0"/>
                <a:cs typeface="Arial" pitchFamily="34" charset="0"/>
              </a:rPr>
              <a:t>consutado</a:t>
            </a:r>
            <a:r>
              <a:rPr lang="en-US" sz="1400" dirty="0" smtClean="0">
                <a:solidFill>
                  <a:schemeClr val="accent6">
                    <a:lumMod val="50000"/>
                  </a:schemeClr>
                </a:solidFill>
                <a:latin typeface="Arial" pitchFamily="34" charset="0"/>
                <a:cs typeface="Arial" pitchFamily="34" charset="0"/>
              </a:rPr>
              <a:t> el 19 de mayo de 2016  </a:t>
            </a:r>
            <a:r>
              <a:rPr lang="en-US" sz="1400" dirty="0" smtClean="0">
                <a:solidFill>
                  <a:schemeClr val="accent6">
                    <a:lumMod val="50000"/>
                  </a:schemeClr>
                </a:solidFill>
                <a:latin typeface="Arial" pitchFamily="34" charset="0"/>
                <a:cs typeface="Arial" pitchFamily="34" charset="0"/>
                <a:hlinkClick r:id="rId4"/>
              </a:rPr>
              <a:t>http://www.oecd.org/subject/e_commerce/summary.htm</a:t>
            </a:r>
            <a:endParaRPr lang="en-US" sz="1400" dirty="0" smtClean="0">
              <a:solidFill>
                <a:schemeClr val="accent6">
                  <a:lumMod val="50000"/>
                </a:schemeClr>
              </a:solidFill>
              <a:latin typeface="Arial" pitchFamily="34" charset="0"/>
              <a:cs typeface="Arial" pitchFamily="34" charset="0"/>
            </a:endParaRP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r>
              <a:rPr lang="es-ES" sz="1400" dirty="0" smtClean="0">
                <a:solidFill>
                  <a:schemeClr val="accent6">
                    <a:lumMod val="50000"/>
                  </a:schemeClr>
                </a:solidFill>
                <a:latin typeface="Arial" pitchFamily="34" charset="0"/>
                <a:cs typeface="Arial" pitchFamily="34" charset="0"/>
              </a:rPr>
              <a:t> Martínez Nadal, Apolonia. Comercio Electrónico, firma digital y autoridades de certificación. Madrid: </a:t>
            </a:r>
            <a:r>
              <a:rPr lang="es-ES" sz="1400" dirty="0" err="1" smtClean="0">
                <a:solidFill>
                  <a:schemeClr val="accent6">
                    <a:lumMod val="50000"/>
                  </a:schemeClr>
                </a:solidFill>
                <a:latin typeface="Arial" pitchFamily="34" charset="0"/>
                <a:cs typeface="Arial" pitchFamily="34" charset="0"/>
              </a:rPr>
              <a:t>Civitas</a:t>
            </a:r>
            <a:r>
              <a:rPr lang="es-ES" sz="1400" dirty="0" smtClean="0">
                <a:solidFill>
                  <a:schemeClr val="accent6">
                    <a:lumMod val="50000"/>
                  </a:schemeClr>
                </a:solidFill>
                <a:latin typeface="Arial" pitchFamily="34" charset="0"/>
                <a:cs typeface="Arial" pitchFamily="34" charset="0"/>
              </a:rPr>
              <a:t>, 2000. 305 p.</a:t>
            </a: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r>
              <a:rPr lang="es-ES" sz="1400" dirty="0" smtClean="0">
                <a:solidFill>
                  <a:schemeClr val="accent6">
                    <a:lumMod val="50000"/>
                  </a:schemeClr>
                </a:solidFill>
                <a:latin typeface="Arial" pitchFamily="34" charset="0"/>
                <a:cs typeface="Arial" pitchFamily="34" charset="0"/>
              </a:rPr>
              <a:t> P. Schneider, Gary (2003). Comercio Electrónico, 3º edición, Editorial </a:t>
            </a:r>
            <a:r>
              <a:rPr lang="es-ES" sz="1400" dirty="0" err="1" smtClean="0">
                <a:solidFill>
                  <a:schemeClr val="accent6">
                    <a:lumMod val="50000"/>
                  </a:schemeClr>
                </a:solidFill>
                <a:latin typeface="Arial" pitchFamily="34" charset="0"/>
                <a:cs typeface="Arial" pitchFamily="34" charset="0"/>
              </a:rPr>
              <a:t>Thomson</a:t>
            </a:r>
            <a:r>
              <a:rPr lang="es-ES" sz="1400" dirty="0" smtClean="0">
                <a:solidFill>
                  <a:schemeClr val="accent6">
                    <a:lumMod val="50000"/>
                  </a:schemeClr>
                </a:solidFill>
                <a:latin typeface="Arial" pitchFamily="34" charset="0"/>
                <a:cs typeface="Arial" pitchFamily="34" charset="0"/>
              </a:rPr>
              <a:t>. México.</a:t>
            </a: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r>
              <a:rPr lang="es-ES" sz="1400" dirty="0" smtClean="0">
                <a:solidFill>
                  <a:schemeClr val="accent6">
                    <a:lumMod val="50000"/>
                  </a:schemeClr>
                </a:solidFill>
                <a:latin typeface="Arial" pitchFamily="34" charset="0"/>
                <a:cs typeface="Arial" pitchFamily="34" charset="0"/>
                <a:hlinkClick r:id="rId5"/>
              </a:rPr>
              <a:t> http://www.ecured.cu/index.php/Comercio_electr%C3%B3nico</a:t>
            </a: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endParaRPr lang="es-ES" sz="1400"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995120" cy="850106"/>
          </a:xfrm>
        </p:spPr>
        <p:txBody>
          <a:bodyPr/>
          <a:lstStyle/>
          <a:p>
            <a:r>
              <a:rPr lang="es-ES" dirty="0" smtClean="0"/>
              <a:t>Referencias de imágenes</a:t>
            </a:r>
            <a:endParaRPr lang="es-ES" dirty="0"/>
          </a:p>
        </p:txBody>
      </p:sp>
      <p:sp>
        <p:nvSpPr>
          <p:cNvPr id="3" name="2 Rectángulo"/>
          <p:cNvSpPr/>
          <p:nvPr/>
        </p:nvSpPr>
        <p:spPr>
          <a:xfrm>
            <a:off x="1594520" y="1340768"/>
            <a:ext cx="7585992" cy="4831579"/>
          </a:xfrm>
          <a:prstGeom prst="rect">
            <a:avLst/>
          </a:prstGeom>
        </p:spPr>
        <p:txBody>
          <a:bodyPr wrap="square">
            <a:spAutoFit/>
          </a:bodyPr>
          <a:lstStyle/>
          <a:p>
            <a:pPr algn="just">
              <a:lnSpc>
                <a:spcPct val="200000"/>
              </a:lnSpc>
            </a:pPr>
            <a:r>
              <a:rPr lang="es-ES" sz="1300" dirty="0" smtClean="0">
                <a:latin typeface="Arial" pitchFamily="34" charset="0"/>
                <a:cs typeface="Arial" pitchFamily="34" charset="0"/>
              </a:rPr>
              <a:t>[1] </a:t>
            </a:r>
            <a:r>
              <a:rPr lang="es-ES" sz="1300" u="sng" dirty="0" smtClean="0">
                <a:latin typeface="Arial" pitchFamily="34" charset="0"/>
                <a:cs typeface="Arial" pitchFamily="34" charset="0"/>
                <a:hlinkClick r:id="rId2"/>
              </a:rPr>
              <a:t>http://unimooc.com/wp-content/uploads/2014/05/comercio-electronico-ecommerce.jpg</a:t>
            </a:r>
            <a:endParaRPr lang="es-ES" sz="1300" dirty="0" smtClean="0">
              <a:latin typeface="Arial" pitchFamily="34" charset="0"/>
              <a:cs typeface="Arial" pitchFamily="34" charset="0"/>
            </a:endParaRPr>
          </a:p>
          <a:p>
            <a:pPr algn="just">
              <a:lnSpc>
                <a:spcPct val="200000"/>
              </a:lnSpc>
            </a:pPr>
            <a:r>
              <a:rPr lang="es-ES" sz="1300" dirty="0" smtClean="0">
                <a:latin typeface="Arial" pitchFamily="34" charset="0"/>
                <a:cs typeface="Arial" pitchFamily="34" charset="0"/>
              </a:rPr>
              <a:t>[2] </a:t>
            </a:r>
            <a:r>
              <a:rPr lang="es-ES" sz="1300" u="sng" dirty="0" smtClean="0">
                <a:latin typeface="Arial" pitchFamily="34" charset="0"/>
                <a:cs typeface="Arial" pitchFamily="34" charset="0"/>
                <a:hlinkClick r:id="rId3"/>
              </a:rPr>
              <a:t>http://www.tecnocosas.es/images/comercio-electronico-carrito.jpg</a:t>
            </a:r>
            <a:endParaRPr lang="es-ES" sz="1300" dirty="0" smtClean="0">
              <a:latin typeface="Arial" pitchFamily="34" charset="0"/>
              <a:cs typeface="Arial" pitchFamily="34" charset="0"/>
            </a:endParaRPr>
          </a:p>
          <a:p>
            <a:pPr algn="just">
              <a:lnSpc>
                <a:spcPct val="200000"/>
              </a:lnSpc>
            </a:pPr>
            <a:r>
              <a:rPr lang="es-ES" sz="1300" dirty="0" smtClean="0">
                <a:latin typeface="Arial" pitchFamily="34" charset="0"/>
                <a:cs typeface="Arial" pitchFamily="34" charset="0"/>
              </a:rPr>
              <a:t>[ 3] </a:t>
            </a:r>
            <a:r>
              <a:rPr lang="es-ES" sz="1300" u="sng" dirty="0" smtClean="0">
                <a:latin typeface="Arial" pitchFamily="34" charset="0"/>
                <a:cs typeface="Arial" pitchFamily="34" charset="0"/>
                <a:hlinkClick r:id="rId4"/>
              </a:rPr>
              <a:t>http://www.crearcrear.com/archivo/2013/10/Comercio-electr%C3%B3nico1.jpg</a:t>
            </a:r>
            <a:endParaRPr lang="es-ES" sz="1300" dirty="0" smtClean="0">
              <a:latin typeface="Arial" pitchFamily="34" charset="0"/>
              <a:cs typeface="Arial" pitchFamily="34" charset="0"/>
            </a:endParaRPr>
          </a:p>
          <a:p>
            <a:pPr algn="just">
              <a:lnSpc>
                <a:spcPct val="200000"/>
              </a:lnSpc>
            </a:pPr>
            <a:r>
              <a:rPr lang="es-ES" sz="1300" dirty="0" smtClean="0">
                <a:latin typeface="Arial" pitchFamily="34" charset="0"/>
                <a:cs typeface="Arial" pitchFamily="34" charset="0"/>
              </a:rPr>
              <a:t>[4] </a:t>
            </a:r>
            <a:r>
              <a:rPr lang="es-ES" sz="1300" u="sng" dirty="0" smtClean="0">
                <a:latin typeface="Arial" pitchFamily="34" charset="0"/>
                <a:cs typeface="Arial" pitchFamily="34" charset="0"/>
                <a:hlinkClick r:id="rId5"/>
              </a:rPr>
              <a:t>http://www.redempresariosvisa.com/Content/images/ideas/notas/T20720130123largeNote1.jpg</a:t>
            </a:r>
            <a:r>
              <a:rPr lang="es-ES" sz="1300" dirty="0" smtClean="0">
                <a:latin typeface="Arial" pitchFamily="34" charset="0"/>
                <a:cs typeface="Arial" pitchFamily="34" charset="0"/>
              </a:rPr>
              <a:t> </a:t>
            </a:r>
          </a:p>
          <a:p>
            <a:pPr algn="just">
              <a:lnSpc>
                <a:spcPct val="200000"/>
              </a:lnSpc>
            </a:pPr>
            <a:r>
              <a:rPr lang="es-ES" sz="1300" dirty="0" smtClean="0">
                <a:latin typeface="Arial" pitchFamily="34" charset="0"/>
                <a:cs typeface="Arial" pitchFamily="34" charset="0"/>
              </a:rPr>
              <a:t>[5] </a:t>
            </a:r>
            <a:r>
              <a:rPr lang="es-ES" sz="1300" u="sng" dirty="0" smtClean="0">
                <a:latin typeface="Arial" pitchFamily="34" charset="0"/>
                <a:cs typeface="Arial" pitchFamily="34" charset="0"/>
                <a:hlinkClick r:id="rId6"/>
              </a:rPr>
              <a:t>http://www.recursosynegocios.com/wp-content/uploads/2013/06/comercio-electronico.jpg</a:t>
            </a:r>
            <a:endParaRPr lang="es-ES" sz="1300" dirty="0" smtClean="0">
              <a:latin typeface="Arial" pitchFamily="34" charset="0"/>
              <a:cs typeface="Arial" pitchFamily="34" charset="0"/>
            </a:endParaRPr>
          </a:p>
          <a:p>
            <a:pPr algn="just">
              <a:lnSpc>
                <a:spcPct val="200000"/>
              </a:lnSpc>
            </a:pPr>
            <a:r>
              <a:rPr lang="es-ES" sz="1300" dirty="0" smtClean="0">
                <a:latin typeface="Arial" pitchFamily="34" charset="0"/>
                <a:cs typeface="Arial" pitchFamily="34" charset="0"/>
              </a:rPr>
              <a:t>[6]</a:t>
            </a:r>
            <a:r>
              <a:rPr lang="es-ES" sz="1300" u="sng" dirty="0" smtClean="0">
                <a:latin typeface="Arial" pitchFamily="34" charset="0"/>
                <a:cs typeface="Arial" pitchFamily="34" charset="0"/>
                <a:hlinkClick r:id="rId7"/>
              </a:rPr>
              <a:t>http://files.comercio-electronico6.webnode.mx/200000008-a0eefa1e83/6350610729_989a60972c_z.jpg</a:t>
            </a:r>
            <a:endParaRPr lang="es-ES" sz="1300" dirty="0" smtClean="0">
              <a:latin typeface="Arial" pitchFamily="34" charset="0"/>
              <a:cs typeface="Arial" pitchFamily="34" charset="0"/>
            </a:endParaRPr>
          </a:p>
          <a:p>
            <a:pPr algn="just">
              <a:lnSpc>
                <a:spcPct val="200000"/>
              </a:lnSpc>
            </a:pPr>
            <a:r>
              <a:rPr lang="es-ES" sz="1300" dirty="0" smtClean="0">
                <a:latin typeface="Arial" pitchFamily="34" charset="0"/>
                <a:cs typeface="Arial" pitchFamily="34" charset="0"/>
              </a:rPr>
              <a:t>[7] </a:t>
            </a:r>
            <a:r>
              <a:rPr lang="es-ES" sz="1300" u="sng" dirty="0" smtClean="0">
                <a:latin typeface="Arial" pitchFamily="34" charset="0"/>
                <a:cs typeface="Arial" pitchFamily="34" charset="0"/>
                <a:hlinkClick r:id="rId8"/>
              </a:rPr>
              <a:t>http://www.exito-motivacion-y-superacionpersonal.com/images/negocio-internet.jpg</a:t>
            </a:r>
            <a:endParaRPr lang="es-ES" sz="1300" dirty="0" smtClean="0">
              <a:latin typeface="Arial" pitchFamily="34" charset="0"/>
              <a:cs typeface="Arial" pitchFamily="34" charset="0"/>
            </a:endParaRPr>
          </a:p>
          <a:p>
            <a:pPr algn="just">
              <a:lnSpc>
                <a:spcPct val="200000"/>
              </a:lnSpc>
            </a:pPr>
            <a:r>
              <a:rPr lang="es-ES" sz="1300" dirty="0" smtClean="0">
                <a:latin typeface="Arial" pitchFamily="34" charset="0"/>
                <a:cs typeface="Arial" pitchFamily="34" charset="0"/>
              </a:rPr>
              <a:t>[8] </a:t>
            </a:r>
            <a:r>
              <a:rPr lang="es-ES" sz="1300" u="sng" dirty="0" smtClean="0">
                <a:latin typeface="Arial" pitchFamily="34" charset="0"/>
                <a:cs typeface="Arial" pitchFamily="34" charset="0"/>
                <a:hlinkClick r:id="rId9"/>
              </a:rPr>
              <a:t>http://www.solucionesim.net/blog/wp-content/uploads/2012/11/ecomercio.jpg</a:t>
            </a:r>
            <a:endParaRPr lang="es-ES" sz="1300" dirty="0" smtClean="0">
              <a:latin typeface="Arial" pitchFamily="34" charset="0"/>
              <a:cs typeface="Arial" pitchFamily="34" charset="0"/>
            </a:endParaRPr>
          </a:p>
          <a:p>
            <a:pPr algn="just">
              <a:lnSpc>
                <a:spcPct val="200000"/>
              </a:lnSpc>
            </a:pPr>
            <a:r>
              <a:rPr lang="es-ES" sz="1300" dirty="0" smtClean="0">
                <a:latin typeface="Arial" pitchFamily="34" charset="0"/>
                <a:cs typeface="Arial" pitchFamily="34" charset="0"/>
              </a:rPr>
              <a:t>[9]</a:t>
            </a:r>
            <a:r>
              <a:rPr lang="es-ES" sz="1300" u="sng" dirty="0" smtClean="0">
                <a:latin typeface="Arial" pitchFamily="34" charset="0"/>
                <a:cs typeface="Arial" pitchFamily="34" charset="0"/>
                <a:hlinkClick r:id="rId10"/>
              </a:rPr>
              <a:t>https://business.americanexpress.com/mx/~/media/Files/GCP/mx2/negocios/Crece-comercio-electronico.jpg</a:t>
            </a:r>
            <a:endParaRPr lang="es-ES" sz="1300" u="sng" dirty="0" smtClean="0">
              <a:latin typeface="Arial" pitchFamily="34" charset="0"/>
              <a:cs typeface="Arial" pitchFamily="34" charset="0"/>
            </a:endParaRPr>
          </a:p>
          <a:p>
            <a:pPr algn="just">
              <a:lnSpc>
                <a:spcPct val="200000"/>
              </a:lnSpc>
            </a:pPr>
            <a:r>
              <a:rPr lang="es-ES" sz="1300" dirty="0" smtClean="0">
                <a:latin typeface="Arial" pitchFamily="34" charset="0"/>
                <a:cs typeface="Arial" pitchFamily="34" charset="0"/>
              </a:rPr>
              <a:t>[10] </a:t>
            </a:r>
            <a:r>
              <a:rPr lang="es-ES" sz="1300" u="sng" dirty="0" smtClean="0">
                <a:latin typeface="Arial" pitchFamily="34" charset="0"/>
                <a:cs typeface="Arial" pitchFamily="34" charset="0"/>
                <a:hlinkClick r:id="rId11"/>
              </a:rPr>
              <a:t>http://</a:t>
            </a:r>
            <a:r>
              <a:rPr lang="es-ES" sz="1300" u="sng" dirty="0" err="1" smtClean="0">
                <a:latin typeface="Arial" pitchFamily="34" charset="0"/>
                <a:cs typeface="Arial" pitchFamily="34" charset="0"/>
                <a:hlinkClick r:id="rId11"/>
              </a:rPr>
              <a:t>practifinanzas.com</a:t>
            </a:r>
            <a:r>
              <a:rPr lang="es-ES" sz="1300" u="sng" dirty="0" smtClean="0">
                <a:latin typeface="Arial" pitchFamily="34" charset="0"/>
                <a:cs typeface="Arial" pitchFamily="34" charset="0"/>
                <a:hlinkClick r:id="rId11"/>
              </a:rPr>
              <a:t>/</a:t>
            </a:r>
            <a:r>
              <a:rPr lang="es-ES" sz="1300" u="sng" dirty="0" err="1" smtClean="0">
                <a:latin typeface="Arial" pitchFamily="34" charset="0"/>
                <a:cs typeface="Arial" pitchFamily="34" charset="0"/>
                <a:hlinkClick r:id="rId11"/>
              </a:rPr>
              <a:t>wp-content</a:t>
            </a:r>
            <a:r>
              <a:rPr lang="es-ES" sz="1300" u="sng" dirty="0" smtClean="0">
                <a:latin typeface="Arial" pitchFamily="34" charset="0"/>
                <a:cs typeface="Arial" pitchFamily="34" charset="0"/>
                <a:hlinkClick r:id="rId11"/>
              </a:rPr>
              <a:t>/</a:t>
            </a:r>
            <a:r>
              <a:rPr lang="es-ES" sz="1300" u="sng" dirty="0" err="1" smtClean="0">
                <a:latin typeface="Arial" pitchFamily="34" charset="0"/>
                <a:cs typeface="Arial" pitchFamily="34" charset="0"/>
                <a:hlinkClick r:id="rId11"/>
              </a:rPr>
              <a:t>uploads</a:t>
            </a:r>
            <a:r>
              <a:rPr lang="es-ES" sz="1300" u="sng" dirty="0" smtClean="0">
                <a:latin typeface="Arial" pitchFamily="34" charset="0"/>
                <a:cs typeface="Arial" pitchFamily="34" charset="0"/>
                <a:hlinkClick r:id="rId11"/>
              </a:rPr>
              <a:t>/2011/10/</a:t>
            </a:r>
            <a:r>
              <a:rPr lang="es-ES" sz="1300" u="sng" dirty="0" err="1" smtClean="0">
                <a:latin typeface="Arial" pitchFamily="34" charset="0"/>
                <a:cs typeface="Arial" pitchFamily="34" charset="0"/>
                <a:hlinkClick r:id="rId11"/>
              </a:rPr>
              <a:t>ComercioElectronico.jpg</a:t>
            </a:r>
            <a:endParaRPr lang="es-ES" sz="1300" u="sng"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1259632" y="1844824"/>
            <a:ext cx="7355160" cy="4104456"/>
          </a:xfrm>
        </p:spPr>
        <p:txBody>
          <a:bodyPr>
            <a:normAutofit/>
          </a:bodyPr>
          <a:lstStyle/>
          <a:p>
            <a:pPr lvl="1"/>
            <a:r>
              <a:rPr lang="es-MX" dirty="0">
                <a:effectLst>
                  <a:outerShdw blurRad="38100" dist="38100" dir="2700000" algn="tl">
                    <a:srgbClr val="000000">
                      <a:alpha val="43137"/>
                    </a:srgbClr>
                  </a:outerShdw>
                </a:effectLst>
                <a:latin typeface="Arial" pitchFamily="34" charset="0"/>
                <a:cs typeface="Arial" pitchFamily="34" charset="0"/>
              </a:rPr>
              <a:t>Área </a:t>
            </a:r>
            <a:r>
              <a:rPr lang="es-MX" dirty="0" smtClean="0">
                <a:effectLst>
                  <a:outerShdw blurRad="38100" dist="38100" dir="2700000" algn="tl">
                    <a:srgbClr val="000000">
                      <a:alpha val="43137"/>
                    </a:srgbClr>
                  </a:outerShdw>
                </a:effectLst>
                <a:latin typeface="Arial" pitchFamily="34" charset="0"/>
                <a:cs typeface="Arial" pitchFamily="34" charset="0"/>
              </a:rPr>
              <a:t>Académica:</a:t>
            </a:r>
            <a:r>
              <a:rPr lang="es-MX" dirty="0" smtClean="0">
                <a:latin typeface="Arial" pitchFamily="34" charset="0"/>
                <a:cs typeface="Arial" pitchFamily="34" charset="0"/>
              </a:rPr>
              <a:t>  Comercio Exterior </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Tema:</a:t>
            </a:r>
            <a:r>
              <a:rPr lang="es-MX" dirty="0" smtClean="0">
                <a:latin typeface="Arial" pitchFamily="34" charset="0"/>
                <a:cs typeface="Arial" pitchFamily="34" charset="0"/>
              </a:rPr>
              <a:t> </a:t>
            </a:r>
            <a:r>
              <a:rPr lang="es-MX" dirty="0" smtClean="0">
                <a:latin typeface="Arial" pitchFamily="34" charset="0"/>
                <a:cs typeface="Arial" pitchFamily="34" charset="0"/>
              </a:rPr>
              <a:t>INCOTERMS</a:t>
            </a:r>
            <a:r>
              <a:rPr lang="es-MX" dirty="0" smtClean="0">
                <a:latin typeface="Arial" pitchFamily="34" charset="0"/>
                <a:cs typeface="Arial" pitchFamily="34" charset="0"/>
              </a:rPr>
              <a:t> 2010</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Profesora:</a:t>
            </a:r>
            <a:r>
              <a:rPr lang="es-MX" dirty="0" smtClean="0">
                <a:latin typeface="Arial" pitchFamily="34" charset="0"/>
                <a:cs typeface="Arial" pitchFamily="34" charset="0"/>
              </a:rPr>
              <a:t> </a:t>
            </a:r>
            <a:r>
              <a:rPr lang="es-MX" dirty="0" smtClean="0">
                <a:latin typeface="Arial" pitchFamily="34" charset="0"/>
                <a:cs typeface="Arial" pitchFamily="34" charset="0"/>
              </a:rPr>
              <a:t>Cleotilde</a:t>
            </a:r>
            <a:r>
              <a:rPr lang="es-MX" dirty="0" smtClean="0">
                <a:latin typeface="Arial" pitchFamily="34" charset="0"/>
                <a:cs typeface="Arial" pitchFamily="34" charset="0"/>
              </a:rPr>
              <a:t> García González</a:t>
            </a:r>
          </a:p>
          <a:p>
            <a:pPr lvl="1"/>
            <a:endParaRPr lang="es-MX" sz="2000" dirty="0" smtClean="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Periodo:</a:t>
            </a:r>
            <a:r>
              <a:rPr lang="es-MX" dirty="0" smtClean="0">
                <a:latin typeface="Arial" pitchFamily="34" charset="0"/>
                <a:cs typeface="Arial" pitchFamily="34" charset="0"/>
              </a:rPr>
              <a:t> julio – diciembre 2016</a:t>
            </a:r>
            <a:endParaRPr lang="es-MX"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425157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sz="3200" b="1" u="sng" dirty="0" smtClean="0">
                <a:latin typeface="Arial" pitchFamily="34" charset="0"/>
                <a:cs typeface="Arial" pitchFamily="34" charset="0"/>
              </a:rPr>
              <a:t>Tema: INCOTERMS 2010 </a:t>
            </a:r>
            <a:endParaRPr lang="es-MX" sz="3200" dirty="0">
              <a:latin typeface="Arial" pitchFamily="34" charset="0"/>
              <a:cs typeface="Arial" pitchFamily="34" charset="0"/>
            </a:endParaRPr>
          </a:p>
        </p:txBody>
      </p:sp>
      <p:sp>
        <p:nvSpPr>
          <p:cNvPr id="3" name="2 Marcador de contenido"/>
          <p:cNvSpPr>
            <a:spLocks noGrp="1"/>
          </p:cNvSpPr>
          <p:nvPr>
            <p:ph idx="1"/>
          </p:nvPr>
        </p:nvSpPr>
        <p:spPr>
          <a:xfrm>
            <a:off x="1475656" y="1412776"/>
            <a:ext cx="7211144" cy="5112568"/>
          </a:xfrm>
        </p:spPr>
        <p:txBody>
          <a:bodyPr>
            <a:noAutofit/>
          </a:bodyPr>
          <a:lstStyle/>
          <a:p>
            <a:pPr indent="22225" algn="ctr">
              <a:buNone/>
            </a:pPr>
            <a:r>
              <a:rPr lang="fr-FR" sz="2400" b="1" u="sng" dirty="0" smtClean="0">
                <a:effectLst>
                  <a:outerShdw blurRad="38100" dist="38100" dir="2700000" algn="tl">
                    <a:srgbClr val="000000">
                      <a:alpha val="43137"/>
                    </a:srgbClr>
                  </a:outerShdw>
                </a:effectLst>
                <a:latin typeface="Arial" pitchFamily="34" charset="0"/>
                <a:cs typeface="Arial" pitchFamily="34" charset="0"/>
              </a:rPr>
              <a:t> </a:t>
            </a:r>
            <a:r>
              <a:rPr lang="fr-FR" sz="2400" b="1" u="sng" dirty="0">
                <a:effectLst>
                  <a:outerShdw blurRad="38100" dist="38100" dir="2700000" algn="tl">
                    <a:srgbClr val="000000">
                      <a:alpha val="43137"/>
                    </a:srgbClr>
                  </a:outerShdw>
                </a:effectLst>
                <a:latin typeface="Arial" pitchFamily="34" charset="0"/>
                <a:cs typeface="Arial" pitchFamily="34" charset="0"/>
              </a:rPr>
              <a:t>Abstract:</a:t>
            </a:r>
          </a:p>
          <a:p>
            <a:pPr indent="22225" algn="just">
              <a:buNone/>
            </a:pPr>
            <a:r>
              <a:rPr lang="en-US" sz="2400" dirty="0">
                <a:latin typeface="Arial" pitchFamily="34" charset="0"/>
                <a:cs typeface="Arial" pitchFamily="34" charset="0"/>
              </a:rPr>
              <a:t>Incoterms establish international rules that </a:t>
            </a:r>
            <a:r>
              <a:rPr lang="en-US" sz="2400" dirty="0" smtClean="0">
                <a:latin typeface="Arial" pitchFamily="34" charset="0"/>
                <a:cs typeface="Arial" pitchFamily="34" charset="0"/>
              </a:rPr>
              <a:t>are created the facilitate </a:t>
            </a:r>
            <a:r>
              <a:rPr lang="en-US" sz="2400" dirty="0">
                <a:latin typeface="Arial" pitchFamily="34" charset="0"/>
                <a:cs typeface="Arial" pitchFamily="34" charset="0"/>
              </a:rPr>
              <a:t>the conduct of global trade so you can avoid uncertainties of different interpretations in different countries, these help in the identification of the obligations between the parties (Buyer / Seller) and reduces the risk of legal complications.</a:t>
            </a:r>
          </a:p>
          <a:p>
            <a:pPr>
              <a:lnSpc>
                <a:spcPct val="90000"/>
              </a:lnSpc>
              <a:buNone/>
            </a:pPr>
            <a:endParaRPr lang="fr-FR" sz="2400" dirty="0">
              <a:latin typeface="Arial" pitchFamily="34" charset="0"/>
              <a:cs typeface="Arial" pitchFamily="34" charset="0"/>
            </a:endParaRPr>
          </a:p>
          <a:p>
            <a:pPr indent="22225" algn="just">
              <a:lnSpc>
                <a:spcPct val="90000"/>
              </a:lnSpc>
              <a:buNone/>
            </a:pPr>
            <a:r>
              <a:rPr lang="fr-FR" sz="2400" b="1" u="sng" dirty="0" smtClean="0">
                <a:effectLst>
                  <a:outerShdw blurRad="38100" dist="38100" dir="2700000" algn="tl">
                    <a:srgbClr val="000000">
                      <a:alpha val="43137"/>
                    </a:srgbClr>
                  </a:outerShdw>
                </a:effectLst>
                <a:latin typeface="Arial" pitchFamily="34" charset="0"/>
                <a:cs typeface="Arial" pitchFamily="34" charset="0"/>
              </a:rPr>
              <a:t>Keywords</a:t>
            </a:r>
            <a:r>
              <a:rPr lang="fr-FR"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dirty="0" smtClean="0">
                <a:latin typeface="Arial" pitchFamily="34" charset="0"/>
                <a:cs typeface="Arial" pitchFamily="34" charset="0"/>
              </a:rPr>
              <a:t>Importador, exportador, </a:t>
            </a:r>
            <a:r>
              <a:rPr lang="en-US" sz="2400" dirty="0">
                <a:latin typeface="Arial" pitchFamily="34" charset="0"/>
                <a:cs typeface="Arial" pitchFamily="34" charset="0"/>
              </a:rPr>
              <a:t>o</a:t>
            </a:r>
            <a:r>
              <a:rPr lang="en-US" sz="2400" dirty="0" smtClean="0">
                <a:latin typeface="Arial" pitchFamily="34" charset="0"/>
                <a:cs typeface="Arial" pitchFamily="34" charset="0"/>
              </a:rPr>
              <a:t>bligaciones.</a:t>
            </a:r>
            <a:endParaRPr lang="es-MX" sz="2400" dirty="0">
              <a:latin typeface="Arial" pitchFamily="34" charset="0"/>
              <a:cs typeface="Arial" pitchFamily="34" charset="0"/>
            </a:endParaRPr>
          </a:p>
        </p:txBody>
      </p:sp>
    </p:spTree>
    <p:extLst>
      <p:ext uri="{BB962C8B-B14F-4D97-AF65-F5344CB8AC3E}">
        <p14:creationId xmlns:p14="http://schemas.microsoft.com/office/powerpoint/2010/main" val="1839356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691680" y="274638"/>
            <a:ext cx="6995120" cy="706090"/>
          </a:xfrm>
        </p:spPr>
        <p:txBody>
          <a:bodyPr/>
          <a:lstStyle/>
          <a:p>
            <a:r>
              <a:rPr lang="es-MX" dirty="0" smtClean="0">
                <a:latin typeface="Arial" pitchFamily="34" charset="0"/>
                <a:cs typeface="Arial" pitchFamily="34" charset="0"/>
              </a:rPr>
              <a:t>INCOTERMS 2010</a:t>
            </a:r>
            <a:endParaRPr lang="es-MX" dirty="0">
              <a:latin typeface="Arial" pitchFamily="34" charset="0"/>
              <a:cs typeface="Arial" pitchFamily="34" charset="0"/>
            </a:endParaRPr>
          </a:p>
        </p:txBody>
      </p:sp>
      <p:sp>
        <p:nvSpPr>
          <p:cNvPr id="9" name="8 Marcador de contenido"/>
          <p:cNvSpPr>
            <a:spLocks noGrp="1"/>
          </p:cNvSpPr>
          <p:nvPr>
            <p:ph idx="1"/>
          </p:nvPr>
        </p:nvSpPr>
        <p:spPr>
          <a:xfrm>
            <a:off x="1495174" y="915292"/>
            <a:ext cx="5089198" cy="4525963"/>
          </a:xfrm>
        </p:spPr>
        <p:txBody>
          <a:bodyPr>
            <a:noAutofit/>
          </a:bodyPr>
          <a:lstStyle/>
          <a:p>
            <a:pPr algn="just">
              <a:lnSpc>
                <a:spcPct val="150000"/>
              </a:lnSpc>
            </a:pPr>
            <a:r>
              <a:rPr lang="es-MX" sz="2000" dirty="0">
                <a:latin typeface="Arial" pitchFamily="34" charset="0"/>
                <a:cs typeface="Arial" pitchFamily="34" charset="0"/>
              </a:rPr>
              <a:t>Los INCOTERMS (Términos de Comercio Internacional) establecen reglas internacionales que tienen como finalidad facilitar la conducción del comercio global y así poder evitar incertidumbres derivadas de las distintas interpretaciones en diferentes países, estos auxilian en la identificación de las obligaciones entre las partes (Comprador/Vendedor) y </a:t>
            </a:r>
            <a:r>
              <a:rPr lang="es-MX" sz="2000" dirty="0" smtClean="0">
                <a:latin typeface="Arial" pitchFamily="34" charset="0"/>
                <a:cs typeface="Arial" pitchFamily="34" charset="0"/>
              </a:rPr>
              <a:t>reducen </a:t>
            </a:r>
            <a:r>
              <a:rPr lang="es-MX" sz="2000" dirty="0">
                <a:latin typeface="Arial" pitchFamily="34" charset="0"/>
                <a:cs typeface="Arial" pitchFamily="34" charset="0"/>
              </a:rPr>
              <a:t>el riesgo de complicaciones </a:t>
            </a:r>
            <a:r>
              <a:rPr lang="es-MX" sz="2000" dirty="0" smtClean="0">
                <a:latin typeface="Arial" pitchFamily="34" charset="0"/>
                <a:cs typeface="Arial" pitchFamily="34" charset="0"/>
              </a:rPr>
              <a:t>legales</a:t>
            </a:r>
            <a:r>
              <a:rPr lang="es-MX" sz="2000" dirty="0">
                <a:latin typeface="Arial" pitchFamily="34" charset="0"/>
                <a:cs typeface="Arial" pitchFamily="34" charset="0"/>
              </a:rPr>
              <a:t> </a:t>
            </a:r>
            <a:r>
              <a:rPr lang="es-MX" sz="2000" dirty="0" smtClean="0">
                <a:latin typeface="Arial" pitchFamily="34" charset="0"/>
                <a:cs typeface="Arial" pitchFamily="34" charset="0"/>
              </a:rPr>
              <a:t>(Frank, 2005).</a:t>
            </a:r>
            <a:endParaRPr lang="es-MX" sz="2000" dirty="0">
              <a:latin typeface="Arial" pitchFamily="34" charset="0"/>
              <a:cs typeface="Arial" pitchFamily="34" charset="0"/>
            </a:endParaRPr>
          </a:p>
        </p:txBody>
      </p:sp>
      <p:sp>
        <p:nvSpPr>
          <p:cNvPr id="6" name="5 Rectángulo"/>
          <p:cNvSpPr/>
          <p:nvPr/>
        </p:nvSpPr>
        <p:spPr>
          <a:xfrm>
            <a:off x="7812889" y="4262001"/>
            <a:ext cx="356188" cy="276999"/>
          </a:xfrm>
          <a:prstGeom prst="rect">
            <a:avLst/>
          </a:prstGeom>
        </p:spPr>
        <p:txBody>
          <a:bodyPr wrap="none">
            <a:spAutoFit/>
          </a:bodyPr>
          <a:lstStyle/>
          <a:p>
            <a:r>
              <a:rPr lang="es-MX" sz="1200" dirty="0" smtClean="0">
                <a:latin typeface="Arial" pitchFamily="34" charset="0"/>
                <a:cs typeface="Arial" pitchFamily="34" charset="0"/>
              </a:rPr>
              <a:t>[1]</a:t>
            </a:r>
            <a:endParaRPr lang="es-ES" sz="1600" dirty="0"/>
          </a:p>
        </p:txBody>
      </p:sp>
      <p:pic>
        <p:nvPicPr>
          <p:cNvPr id="11"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521729"/>
            <a:ext cx="2074532" cy="1740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91680" y="3473"/>
            <a:ext cx="6995120" cy="1143000"/>
          </a:xfrm>
        </p:spPr>
        <p:txBody>
          <a:bodyPr/>
          <a:lstStyle/>
          <a:p>
            <a:r>
              <a:rPr lang="es-MX" dirty="0" smtClean="0">
                <a:latin typeface="Arial" pitchFamily="34" charset="0"/>
                <a:cs typeface="Arial" pitchFamily="34" charset="0"/>
              </a:rPr>
              <a:t>INTRODUCCIÓN</a:t>
            </a:r>
            <a:endParaRPr lang="es-MX" dirty="0">
              <a:latin typeface="Arial" pitchFamily="34" charset="0"/>
              <a:cs typeface="Arial" pitchFamily="34" charset="0"/>
            </a:endParaRPr>
          </a:p>
        </p:txBody>
      </p:sp>
      <p:sp>
        <p:nvSpPr>
          <p:cNvPr id="7" name="8 Marcador de contenido"/>
          <p:cNvSpPr>
            <a:spLocks noGrp="1"/>
          </p:cNvSpPr>
          <p:nvPr>
            <p:ph idx="1"/>
          </p:nvPr>
        </p:nvSpPr>
        <p:spPr>
          <a:xfrm>
            <a:off x="1547664" y="858117"/>
            <a:ext cx="7272808" cy="2509739"/>
          </a:xfrm>
        </p:spPr>
        <p:txBody>
          <a:bodyPr>
            <a:noAutofit/>
          </a:bodyPr>
          <a:lstStyle/>
          <a:p>
            <a:pPr algn="just">
              <a:lnSpc>
                <a:spcPct val="150000"/>
              </a:lnSpc>
            </a:pPr>
            <a:r>
              <a:rPr lang="es-MX" sz="1700" dirty="0">
                <a:latin typeface="Arial" pitchFamily="34" charset="0"/>
                <a:cs typeface="Arial" pitchFamily="34" charset="0"/>
              </a:rPr>
              <a:t>Cuando nos referimos a la palabra </a:t>
            </a:r>
            <a:r>
              <a:rPr lang="es-MX" sz="1700" dirty="0">
                <a:latin typeface="Arial" pitchFamily="34" charset="0"/>
                <a:cs typeface="Arial" pitchFamily="34" charset="0"/>
              </a:rPr>
              <a:t>Incoterms</a:t>
            </a:r>
            <a:r>
              <a:rPr lang="es-MX" sz="1700" dirty="0">
                <a:latin typeface="Arial" pitchFamily="34" charset="0"/>
                <a:cs typeface="Arial" pitchFamily="34" charset="0"/>
              </a:rPr>
              <a:t>, nos referimos a “los términos de comercio internacional” que se encargan de definir claramente los gastos, obligaciones y riesgos en la forma de transporte internacional para importadores y exportadores. (Roca, 2005</a:t>
            </a:r>
            <a:r>
              <a:rPr lang="es-MX" sz="1700" dirty="0" smtClean="0">
                <a:latin typeface="Arial" pitchFamily="34" charset="0"/>
                <a:cs typeface="Arial" pitchFamily="34" charset="0"/>
              </a:rPr>
              <a:t>).</a:t>
            </a:r>
          </a:p>
          <a:p>
            <a:pPr algn="just">
              <a:lnSpc>
                <a:spcPct val="150000"/>
              </a:lnSpc>
            </a:pPr>
            <a:r>
              <a:rPr lang="es-MX" sz="1700" dirty="0">
                <a:latin typeface="Arial" pitchFamily="34" charset="0"/>
                <a:cs typeface="Arial" pitchFamily="34" charset="0"/>
              </a:rPr>
              <a:t>Tenemos una variedad de </a:t>
            </a:r>
            <a:r>
              <a:rPr lang="es-MX" sz="1700" dirty="0">
                <a:latin typeface="Arial" pitchFamily="34" charset="0"/>
                <a:cs typeface="Arial" pitchFamily="34" charset="0"/>
              </a:rPr>
              <a:t>Incoterms</a:t>
            </a:r>
            <a:r>
              <a:rPr lang="es-MX" sz="1700" dirty="0">
                <a:latin typeface="Arial" pitchFamily="34" charset="0"/>
                <a:cs typeface="Arial" pitchFamily="34" charset="0"/>
              </a:rPr>
              <a:t> que nos van a detallar cuáles de estos están avalados por un seguro y cuáles no. </a:t>
            </a:r>
          </a:p>
          <a:p>
            <a:pPr algn="just">
              <a:lnSpc>
                <a:spcPct val="150000"/>
              </a:lnSpc>
            </a:pPr>
            <a:r>
              <a:rPr lang="es-MX" sz="1700" dirty="0">
                <a:latin typeface="Arial" pitchFamily="34" charset="0"/>
                <a:cs typeface="Arial" pitchFamily="34" charset="0"/>
              </a:rPr>
              <a:t>Por tanto los </a:t>
            </a:r>
            <a:r>
              <a:rPr lang="es-MX" sz="1700" dirty="0">
                <a:latin typeface="Arial" pitchFamily="34" charset="0"/>
                <a:cs typeface="Arial" pitchFamily="34" charset="0"/>
              </a:rPr>
              <a:t>Incoterms</a:t>
            </a:r>
            <a:r>
              <a:rPr lang="es-MX" sz="1700" dirty="0">
                <a:latin typeface="Arial" pitchFamily="34" charset="0"/>
                <a:cs typeface="Arial" pitchFamily="34" charset="0"/>
              </a:rPr>
              <a:t> son internacionalmente reconocidos como estándares para las autoridades aduaneras, así como las cortes que se encargan del Comercio Internacional en todos los países. (Roca, 2005</a:t>
            </a:r>
            <a:r>
              <a:rPr lang="es-MX" sz="1700" dirty="0" smtClean="0">
                <a:latin typeface="Arial" pitchFamily="34" charset="0"/>
                <a:cs typeface="Arial" pitchFamily="34" charset="0"/>
              </a:rPr>
              <a:t>).</a:t>
            </a:r>
            <a:endParaRPr lang="es-MX" sz="1700" dirty="0">
              <a:latin typeface="Arial" pitchFamily="34" charset="0"/>
              <a:cs typeface="Arial" pitchFamily="34" charset="0"/>
            </a:endParaRPr>
          </a:p>
          <a:p>
            <a:pPr algn="just">
              <a:lnSpc>
                <a:spcPct val="150000"/>
              </a:lnSpc>
            </a:pPr>
            <a:endParaRPr lang="es-MX" sz="1700" dirty="0">
              <a:latin typeface="Arial" pitchFamily="34" charset="0"/>
              <a:cs typeface="Arial" pitchFamily="34" charset="0"/>
            </a:endParaRPr>
          </a:p>
          <a:p>
            <a:pPr algn="just">
              <a:lnSpc>
                <a:spcPct val="150000"/>
              </a:lnSpc>
            </a:pPr>
            <a:endParaRPr lang="es-MX" sz="1700" dirty="0">
              <a:latin typeface="Arial" pitchFamily="34" charset="0"/>
              <a:cs typeface="Arial" pitchFamily="34" charset="0"/>
            </a:endParaRPr>
          </a:p>
        </p:txBody>
      </p:sp>
      <p:pic>
        <p:nvPicPr>
          <p:cNvPr id="8"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985792"/>
            <a:ext cx="2745507"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5 Rectángulo"/>
          <p:cNvSpPr/>
          <p:nvPr/>
        </p:nvSpPr>
        <p:spPr>
          <a:xfrm>
            <a:off x="6588224" y="5522341"/>
            <a:ext cx="356188" cy="276999"/>
          </a:xfrm>
          <a:prstGeom prst="rect">
            <a:avLst/>
          </a:prstGeom>
        </p:spPr>
        <p:txBody>
          <a:bodyPr wrap="none">
            <a:spAutoFit/>
          </a:bodyPr>
          <a:lstStyle/>
          <a:p>
            <a:r>
              <a:rPr lang="es-MX" sz="1200" dirty="0" smtClean="0">
                <a:latin typeface="Arial" pitchFamily="34" charset="0"/>
                <a:cs typeface="Arial" pitchFamily="34" charset="0"/>
              </a:rPr>
              <a:t>[2]</a:t>
            </a:r>
            <a:endParaRPr lang="es-ES" sz="1600" dirty="0"/>
          </a:p>
        </p:txBody>
      </p:sp>
    </p:spTree>
    <p:extLst>
      <p:ext uri="{BB962C8B-B14F-4D97-AF65-F5344CB8AC3E}">
        <p14:creationId xmlns:p14="http://schemas.microsoft.com/office/powerpoint/2010/main" val="71503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60648"/>
            <a:ext cx="6995120" cy="1143000"/>
          </a:xfrm>
        </p:spPr>
        <p:txBody>
          <a:bodyPr/>
          <a:lstStyle/>
          <a:p>
            <a:r>
              <a:rPr lang="es-ES" dirty="0" smtClean="0"/>
              <a:t>HISTORIA DE LOS INCOTERMS</a:t>
            </a:r>
            <a:endParaRPr lang="es-ES" dirty="0"/>
          </a:p>
        </p:txBody>
      </p:sp>
      <p:sp>
        <p:nvSpPr>
          <p:cNvPr id="21" name="8 Marcador de contenido"/>
          <p:cNvSpPr txBox="1">
            <a:spLocks/>
          </p:cNvSpPr>
          <p:nvPr/>
        </p:nvSpPr>
        <p:spPr>
          <a:xfrm>
            <a:off x="1403648" y="1392833"/>
            <a:ext cx="5089198"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es-MX" sz="2000" dirty="0">
                <a:latin typeface="Arial" pitchFamily="34" charset="0"/>
                <a:cs typeface="Arial" pitchFamily="34" charset="0"/>
              </a:rPr>
              <a:t>Desde 1920, debido a la necesidad de regular ciertos aspectos del comercio internacional, las empresas que realizaban transacciones con el exterior desarrollaron una serie de términos comerciales que tenían el objetivo de describir los derechos, obligaciones y responsabilidades de los comerciantes en relación a la venta y el transporte de mercancías. (</a:t>
            </a:r>
            <a:r>
              <a:rPr lang="es-MX" sz="2000" dirty="0">
                <a:latin typeface="Arial" pitchFamily="34" charset="0"/>
                <a:cs typeface="Arial" pitchFamily="34" charset="0"/>
              </a:rPr>
              <a:t>Ramberg</a:t>
            </a:r>
            <a:r>
              <a:rPr lang="es-MX" sz="2000" dirty="0">
                <a:latin typeface="Arial" pitchFamily="34" charset="0"/>
                <a:cs typeface="Arial" pitchFamily="34" charset="0"/>
              </a:rPr>
              <a:t>, 2010</a:t>
            </a:r>
            <a:r>
              <a:rPr lang="es-MX" sz="2000" dirty="0" smtClean="0">
                <a:latin typeface="Arial" pitchFamily="34" charset="0"/>
                <a:cs typeface="Arial" pitchFamily="34" charset="0"/>
              </a:rPr>
              <a:t>).</a:t>
            </a:r>
            <a:endParaRPr lang="es-MX" sz="2000" dirty="0">
              <a:latin typeface="Arial" pitchFamily="34" charset="0"/>
              <a:cs typeface="Arial" pitchFamily="34" charset="0"/>
            </a:endParaRPr>
          </a:p>
        </p:txBody>
      </p:sp>
      <p:pic>
        <p:nvPicPr>
          <p:cNvPr id="26" name="Picture 2" descr="http://shippinginsouthafrica.files.wordpress.com/2012/08/incotermslogo.png?w=181&amp;h=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434" y="2132856"/>
            <a:ext cx="1956515" cy="2270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5 Rectángulo"/>
          <p:cNvSpPr/>
          <p:nvPr/>
        </p:nvSpPr>
        <p:spPr>
          <a:xfrm>
            <a:off x="7587598" y="4561593"/>
            <a:ext cx="356188" cy="276999"/>
          </a:xfrm>
          <a:prstGeom prst="rect">
            <a:avLst/>
          </a:prstGeom>
        </p:spPr>
        <p:txBody>
          <a:bodyPr wrap="none">
            <a:spAutoFit/>
          </a:bodyPr>
          <a:lstStyle/>
          <a:p>
            <a:r>
              <a:rPr lang="es-MX" sz="1200" dirty="0" smtClean="0">
                <a:latin typeface="Arial" pitchFamily="34" charset="0"/>
                <a:cs typeface="Arial" pitchFamily="34" charset="0"/>
              </a:rPr>
              <a:t>[3]</a:t>
            </a:r>
            <a:endParaRPr lang="es-E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65312" y="44624"/>
            <a:ext cx="7499176" cy="1143000"/>
          </a:xfrm>
        </p:spPr>
        <p:txBody>
          <a:bodyPr/>
          <a:lstStyle/>
          <a:p>
            <a:r>
              <a:rPr lang="es-ES" dirty="0" smtClean="0"/>
              <a:t>IMPORTANCIA DE LOS INCOTERMS</a:t>
            </a:r>
            <a:endParaRPr lang="es-ES" dirty="0"/>
          </a:p>
        </p:txBody>
      </p:sp>
      <p:sp>
        <p:nvSpPr>
          <p:cNvPr id="5" name="8 Marcador de contenido"/>
          <p:cNvSpPr txBox="1">
            <a:spLocks/>
          </p:cNvSpPr>
          <p:nvPr/>
        </p:nvSpPr>
        <p:spPr>
          <a:xfrm>
            <a:off x="1403648" y="1124744"/>
            <a:ext cx="7272808"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es-MX" sz="2000" dirty="0">
                <a:latin typeface="Arial" pitchFamily="34" charset="0"/>
                <a:cs typeface="Arial" pitchFamily="34" charset="0"/>
              </a:rPr>
              <a:t>Facilitar la gestión de toda operación en comercio internacional, delimitar claramente las obligaciones de las partes disminuir el riesgo por complicaciones legales, y establecer unas reglas internacionales para la interpretación de los términos comerciales más utilizados. (Roca, 2005</a:t>
            </a:r>
            <a:r>
              <a:rPr lang="es-MX" sz="2000" dirty="0" smtClean="0">
                <a:latin typeface="Arial" pitchFamily="34" charset="0"/>
                <a:cs typeface="Arial" pitchFamily="34" charset="0"/>
              </a:rPr>
              <a:t>).</a:t>
            </a:r>
            <a:endParaRPr lang="es-MX" sz="2000" dirty="0">
              <a:latin typeface="Arial" pitchFamily="34" charset="0"/>
              <a:cs typeface="Arial" pitchFamily="34" charset="0"/>
            </a:endParaRPr>
          </a:p>
        </p:txBody>
      </p:sp>
      <p:pic>
        <p:nvPicPr>
          <p:cNvPr id="7"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1163" y="3789040"/>
            <a:ext cx="3087473" cy="2277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5 Rectángulo"/>
          <p:cNvSpPr/>
          <p:nvPr/>
        </p:nvSpPr>
        <p:spPr>
          <a:xfrm>
            <a:off x="6736092" y="4880193"/>
            <a:ext cx="356188" cy="276999"/>
          </a:xfrm>
          <a:prstGeom prst="rect">
            <a:avLst/>
          </a:prstGeom>
        </p:spPr>
        <p:txBody>
          <a:bodyPr wrap="none">
            <a:spAutoFit/>
          </a:bodyPr>
          <a:lstStyle/>
          <a:p>
            <a:r>
              <a:rPr lang="es-MX" sz="1200" dirty="0" smtClean="0">
                <a:latin typeface="Arial" pitchFamily="34" charset="0"/>
                <a:cs typeface="Arial" pitchFamily="34" charset="0"/>
              </a:rPr>
              <a:t>[4]</a:t>
            </a:r>
            <a:endParaRPr lang="es-E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60648"/>
            <a:ext cx="6995120" cy="1143000"/>
          </a:xfrm>
        </p:spPr>
        <p:txBody>
          <a:bodyPr/>
          <a:lstStyle/>
          <a:p>
            <a:pPr lvl="0"/>
            <a:r>
              <a:rPr lang="es-ES" sz="3000" b="1" dirty="0" smtClean="0">
                <a:latin typeface="Arial" pitchFamily="34" charset="0"/>
                <a:cs typeface="Arial" pitchFamily="34" charset="0"/>
              </a:rPr>
              <a:t>¿PARA QUÉ SURGEN?</a:t>
            </a:r>
            <a:endParaRPr lang="es-ES" sz="3000" dirty="0"/>
          </a:p>
        </p:txBody>
      </p:sp>
      <p:sp>
        <p:nvSpPr>
          <p:cNvPr id="10" name="Marcador de contenido 2"/>
          <p:cNvSpPr txBox="1">
            <a:spLocks/>
          </p:cNvSpPr>
          <p:nvPr/>
        </p:nvSpPr>
        <p:spPr>
          <a:xfrm>
            <a:off x="1844824" y="1196753"/>
            <a:ext cx="6400800" cy="20882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es-MX" altLang="es-MX" sz="2000" dirty="0" smtClean="0">
                <a:latin typeface="Arial" panose="020B0604020202020204" pitchFamily="34" charset="0"/>
                <a:cs typeface="Arial" panose="020B0604020202020204" pitchFamily="34" charset="0"/>
              </a:rPr>
              <a:t>De esta forma, en caso de conflicto quedan claramente establecidas las responsabilidades y obligaciones de las partes que intervienen en la operación (</a:t>
            </a:r>
            <a:r>
              <a:rPr lang="es-MX" altLang="es-MX" sz="2000" dirty="0" smtClean="0">
                <a:latin typeface="Arial" panose="020B0604020202020204" pitchFamily="34" charset="0"/>
                <a:cs typeface="Arial" panose="020B0604020202020204" pitchFamily="34" charset="0"/>
              </a:rPr>
              <a:t>Ramberg</a:t>
            </a:r>
            <a:r>
              <a:rPr lang="es-MX" altLang="es-MX" sz="2000" dirty="0" smtClean="0">
                <a:latin typeface="Arial" panose="020B0604020202020204" pitchFamily="34" charset="0"/>
                <a:cs typeface="Arial" panose="020B0604020202020204" pitchFamily="34" charset="0"/>
              </a:rPr>
              <a:t>, 2010).</a:t>
            </a:r>
          </a:p>
          <a:p>
            <a:pPr>
              <a:lnSpc>
                <a:spcPct val="150000"/>
              </a:lnSpc>
            </a:pPr>
            <a:endParaRPr lang="es-MX" altLang="es-MX" sz="2000" dirty="0" smtClean="0">
              <a:latin typeface="Arial" panose="020B0604020202020204" pitchFamily="34" charset="0"/>
              <a:cs typeface="Arial" panose="020B0604020202020204" pitchFamily="34" charset="0"/>
            </a:endParaRPr>
          </a:p>
        </p:txBody>
      </p:sp>
      <p:pic>
        <p:nvPicPr>
          <p:cNvPr id="11" name="Picture 2" descr="http://topworldexpress.com/wp-content/uploads/2015/05/icote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224" y="3501008"/>
            <a:ext cx="3810000" cy="2452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5 Rectángulo"/>
          <p:cNvSpPr/>
          <p:nvPr/>
        </p:nvSpPr>
        <p:spPr>
          <a:xfrm>
            <a:off x="6950224" y="4727351"/>
            <a:ext cx="356188" cy="276999"/>
          </a:xfrm>
          <a:prstGeom prst="rect">
            <a:avLst/>
          </a:prstGeom>
        </p:spPr>
        <p:txBody>
          <a:bodyPr wrap="none">
            <a:spAutoFit/>
          </a:bodyPr>
          <a:lstStyle/>
          <a:p>
            <a:r>
              <a:rPr lang="es-MX" sz="1200" dirty="0" smtClean="0">
                <a:latin typeface="Arial" pitchFamily="34" charset="0"/>
                <a:cs typeface="Arial" pitchFamily="34" charset="0"/>
              </a:rPr>
              <a:t>[5]</a:t>
            </a:r>
            <a:endParaRPr lang="es-E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1.bp.blogspot.com/-cC1KWn0J28c/VYMWDgPvpkI/AAAAAAAAAIg/vuVWM42r4ac/s1600/Image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19672" y="1052736"/>
            <a:ext cx="7006903" cy="4824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5 Rectángulo"/>
          <p:cNvSpPr/>
          <p:nvPr/>
        </p:nvSpPr>
        <p:spPr>
          <a:xfrm>
            <a:off x="6950224" y="5888305"/>
            <a:ext cx="356188" cy="276999"/>
          </a:xfrm>
          <a:prstGeom prst="rect">
            <a:avLst/>
          </a:prstGeom>
        </p:spPr>
        <p:txBody>
          <a:bodyPr wrap="none">
            <a:spAutoFit/>
          </a:bodyPr>
          <a:lstStyle/>
          <a:p>
            <a:r>
              <a:rPr lang="es-MX" sz="1200" dirty="0" smtClean="0">
                <a:latin typeface="Arial" pitchFamily="34" charset="0"/>
                <a:cs typeface="Arial" pitchFamily="34" charset="0"/>
              </a:rPr>
              <a:t>[6]</a:t>
            </a:r>
            <a:endParaRPr lang="es-E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691</Words>
  <Application>Microsoft Office PowerPoint</Application>
  <PresentationFormat>Presentación en pantalla (4:3)</PresentationFormat>
  <Paragraphs>83</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Berlin Sans FB</vt:lpstr>
      <vt:lpstr>Calibri</vt:lpstr>
      <vt:lpstr>Tema de Office</vt:lpstr>
      <vt:lpstr>UNIVERSIDAD AUTÓNOMA DEL ESTADO DE HIDALGO</vt:lpstr>
      <vt:lpstr>Presentación de PowerPoint</vt:lpstr>
      <vt:lpstr>Tema: INCOTERMS 2010 </vt:lpstr>
      <vt:lpstr>INCOTERMS 2010</vt:lpstr>
      <vt:lpstr>INTRODUCCIÓN</vt:lpstr>
      <vt:lpstr>HISTORIA DE LOS INCOTERMS</vt:lpstr>
      <vt:lpstr>IMPORTANCIA DE LOS INCOTERMS</vt:lpstr>
      <vt:lpstr>¿PARA QUÉ SURGEN?</vt:lpstr>
      <vt:lpstr>Presentación de PowerPoint</vt:lpstr>
      <vt:lpstr>SU INDICACIÓN EVITA….</vt:lpstr>
      <vt:lpstr>LOS INCOTERMS Tienen 4 grandes problemas que soporta toda transacción comercial.</vt:lpstr>
      <vt:lpstr>Presentación de PowerPoint</vt:lpstr>
      <vt:lpstr>CFR</vt:lpstr>
      <vt:lpstr>Referencias Bibliográficas y/o Electrónicas </vt:lpstr>
      <vt:lpstr>Referencias de imágenes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JHP</cp:lastModifiedBy>
  <cp:revision>84</cp:revision>
  <dcterms:created xsi:type="dcterms:W3CDTF">2014-12-12T16:57:31Z</dcterms:created>
  <dcterms:modified xsi:type="dcterms:W3CDTF">2016-09-28T17:56:09Z</dcterms:modified>
</cp:coreProperties>
</file>