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8" r:id="rId6"/>
    <p:sldId id="269" r:id="rId7"/>
    <p:sldId id="270" r:id="rId8"/>
    <p:sldId id="271" r:id="rId9"/>
    <p:sldId id="272" r:id="rId10"/>
    <p:sldId id="273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21228-2662-4897-923C-A44CB9297AD6}" type="doc">
      <dgm:prSet loTypeId="urn:microsoft.com/office/officeart/2005/8/layout/h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90A7A516-129A-41F1-8533-B0086B4DB98F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Momento de registro de las operaciones :</a:t>
          </a:r>
          <a:r>
            <a:rPr lang="es-MX" sz="160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421A7-7DAA-4AA4-B9AE-EA352D23BFCA}" type="parTrans" cxnId="{E2E6BB35-864C-4329-9410-4CE01CFBD726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AE29F8-C242-4104-8D80-6B1396F90A57}" type="sibTrans" cxnId="{E2E6BB35-864C-4329-9410-4CE01CFBD726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E4FA9-2F26-42D1-85C1-BCA7A6A6653D}">
      <dgm:prSet phldrT="[Texto]" custT="1"/>
      <dgm:spPr/>
      <dgm:t>
        <a:bodyPr/>
        <a:lstStyle/>
        <a:p>
          <a:pPr algn="just"/>
          <a:r>
            <a:rPr lang="es-MX" sz="16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Las operaciones de un período pueden se registradas en un momento diferente al que efectivamente se produjo la obligación.</a:t>
          </a:r>
          <a:endParaRPr lang="es-MX" sz="16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0F1FB-9F3F-4048-9F24-DCED4518DCC5}" type="parTrans" cxnId="{D730E09B-ADE5-4D88-912E-51BCD87EED07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895F9-B2FA-4254-A48A-07AF58B08A3D}" type="sibTrans" cxnId="{D730E09B-ADE5-4D88-912E-51BCD87EED07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64114B-F561-4225-9E89-2D13286D82B8}">
      <dgm:prSet phldrT="[Texto]" custT="1"/>
      <dgm:spPr/>
      <dgm:t>
        <a:bodyPr/>
        <a:lstStyle/>
        <a:p>
          <a:r>
            <a:rPr lang="es-MX" sz="1600" b="1" i="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Tipos de registros de comercio utilizado</a:t>
          </a:r>
          <a:endParaRPr lang="es-MX" sz="1600" i="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BB6B42-9B35-4AB1-92FA-410A3293AEE9}" type="parTrans" cxnId="{3E62B773-F1E2-4D01-A76A-C33C193D522C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8404A-64E9-4202-B847-E0A5AD6D7BA8}" type="sibTrans" cxnId="{3E62B773-F1E2-4D01-A76A-C33C193D522C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CCD062-2B74-4256-BEA9-09BC27C44E89}">
      <dgm:prSet phldrT="[Texto]" custT="1"/>
      <dgm:spPr/>
      <dgm:t>
        <a:bodyPr/>
        <a:lstStyle/>
        <a:p>
          <a:pPr algn="just"/>
          <a:r>
            <a:rPr lang="es-MX" sz="16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Comercio General, donde las importaciones incluyen todos los bienes que entran al territorio de la economía compiladora y las exportaciones incluyen todas las mercancías que salen de ese territorio.</a:t>
          </a:r>
          <a:endParaRPr lang="es-MX" sz="16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71C21-3978-458D-8435-5A7340FD5D15}" type="parTrans" cxnId="{FD26CF01-E835-463D-8627-574F1B30C172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3437E3-38F2-4D0A-8940-5030283DB80E}" type="sibTrans" cxnId="{FD26CF01-E835-463D-8627-574F1B30C172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C9D70-0CFF-47F7-BE6E-22F862568A20}">
      <dgm:prSet custT="1"/>
      <dgm:spPr/>
      <dgm:t>
        <a:bodyPr/>
        <a:lstStyle/>
        <a:p>
          <a:pPr algn="just"/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94B1FF-9616-4924-B9E1-19B8D4448C03}" type="parTrans" cxnId="{3BF1DCA2-52A6-4830-B55A-CA6A9321FBD8}">
      <dgm:prSet/>
      <dgm:spPr/>
      <dgm:t>
        <a:bodyPr/>
        <a:lstStyle/>
        <a:p>
          <a:endParaRPr lang="es-MX" sz="1600"/>
        </a:p>
      </dgm:t>
    </dgm:pt>
    <dgm:pt modelId="{81225665-BCF2-4D26-9912-71007EA7FEE7}" type="sibTrans" cxnId="{3BF1DCA2-52A6-4830-B55A-CA6A9321FBD8}">
      <dgm:prSet/>
      <dgm:spPr/>
      <dgm:t>
        <a:bodyPr/>
        <a:lstStyle/>
        <a:p>
          <a:endParaRPr lang="es-MX" sz="1600"/>
        </a:p>
      </dgm:t>
    </dgm:pt>
    <dgm:pt modelId="{76249208-C39C-41B7-BEA9-95F0F82297EC}">
      <dgm:prSet phldrT="[Texto]" custT="1"/>
      <dgm:spPr/>
      <dgm:t>
        <a:bodyPr/>
        <a:lstStyle/>
        <a:p>
          <a:pPr algn="just"/>
          <a:r>
            <a:rPr lang="es-MX" sz="16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Comercio Especial, donde las importaciones incluyen solo los bienes que entran al área de libre circulación de las mercancías, lo que implica bienes que han sido liberados de la aduana, y las exportaciones incluyen aquellas mercancías que salen del área de libre circulación de la economía compiladora.</a:t>
          </a:r>
          <a:endParaRPr lang="es-MX" sz="16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38304-7AB0-47D1-B4B0-E69E5A9E2B18}" type="parTrans" cxnId="{AF16D701-BB1D-4803-9A3C-A40FBAD62EE7}">
      <dgm:prSet/>
      <dgm:spPr/>
      <dgm:t>
        <a:bodyPr/>
        <a:lstStyle/>
        <a:p>
          <a:endParaRPr lang="es-MX" sz="1600"/>
        </a:p>
      </dgm:t>
    </dgm:pt>
    <dgm:pt modelId="{EA0808D3-6B46-4259-AF65-50A21F180993}" type="sibTrans" cxnId="{AF16D701-BB1D-4803-9A3C-A40FBAD62EE7}">
      <dgm:prSet/>
      <dgm:spPr/>
      <dgm:t>
        <a:bodyPr/>
        <a:lstStyle/>
        <a:p>
          <a:endParaRPr lang="es-MX" sz="1600"/>
        </a:p>
      </dgm:t>
    </dgm:pt>
    <dgm:pt modelId="{EBB6D0F0-BE8D-4287-A009-2261F5EB3D6B}" type="pres">
      <dgm:prSet presAssocID="{17021228-2662-4897-923C-A44CB9297A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6D82322-8135-4798-A7F0-3C38AB477A76}" type="pres">
      <dgm:prSet presAssocID="{90A7A516-129A-41F1-8533-B0086B4DB98F}" presName="composite" presStyleCnt="0"/>
      <dgm:spPr/>
    </dgm:pt>
    <dgm:pt modelId="{FAA0248E-722C-458B-B89B-3F979B01FD40}" type="pres">
      <dgm:prSet presAssocID="{90A7A516-129A-41F1-8533-B0086B4DB98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709BEE-C01D-4705-A110-B1365F92D99E}" type="pres">
      <dgm:prSet presAssocID="{90A7A516-129A-41F1-8533-B0086B4DB98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0BC2ED-E241-4A8A-87CC-4DD735268F5A}" type="pres">
      <dgm:prSet presAssocID="{41AE29F8-C242-4104-8D80-6B1396F90A57}" presName="space" presStyleCnt="0"/>
      <dgm:spPr/>
    </dgm:pt>
    <dgm:pt modelId="{7F595E36-4CDB-412B-A57C-64AEDB1C6EF3}" type="pres">
      <dgm:prSet presAssocID="{8C64114B-F561-4225-9E89-2D13286D82B8}" presName="composite" presStyleCnt="0"/>
      <dgm:spPr/>
    </dgm:pt>
    <dgm:pt modelId="{3B28F1D8-EF4F-4154-B68C-951151FD473C}" type="pres">
      <dgm:prSet presAssocID="{8C64114B-F561-4225-9E89-2D13286D82B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6A3935-BDBD-469C-B286-37D93A53F879}" type="pres">
      <dgm:prSet presAssocID="{8C64114B-F561-4225-9E89-2D13286D82B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407E3EF-57A6-43B1-8D9D-FDDB36E82875}" type="presOf" srcId="{17021228-2662-4897-923C-A44CB9297AD6}" destId="{EBB6D0F0-BE8D-4287-A009-2261F5EB3D6B}" srcOrd="0" destOrd="0" presId="urn:microsoft.com/office/officeart/2005/8/layout/hList1"/>
    <dgm:cxn modelId="{2B8BF266-50D9-455D-95A5-46F71DDEE3F4}" type="presOf" srcId="{76249208-C39C-41B7-BEA9-95F0F82297EC}" destId="{B96A3935-BDBD-469C-B286-37D93A53F879}" srcOrd="0" destOrd="1" presId="urn:microsoft.com/office/officeart/2005/8/layout/hList1"/>
    <dgm:cxn modelId="{9C60BA22-79B7-4B90-9240-637BE7C00466}" type="presOf" srcId="{50BE4FA9-2F26-42D1-85C1-BCA7A6A6653D}" destId="{6F709BEE-C01D-4705-A110-B1365F92D99E}" srcOrd="0" destOrd="0" presId="urn:microsoft.com/office/officeart/2005/8/layout/hList1"/>
    <dgm:cxn modelId="{1B148CCC-5633-41AD-856F-0E3FB3652EDC}" type="presOf" srcId="{72CCD062-2B74-4256-BEA9-09BC27C44E89}" destId="{B96A3935-BDBD-469C-B286-37D93A53F879}" srcOrd="0" destOrd="0" presId="urn:microsoft.com/office/officeart/2005/8/layout/hList1"/>
    <dgm:cxn modelId="{0C6025E7-CC1E-4B29-A4CE-669ECD9810FB}" type="presOf" srcId="{90A7A516-129A-41F1-8533-B0086B4DB98F}" destId="{FAA0248E-722C-458B-B89B-3F979B01FD40}" srcOrd="0" destOrd="0" presId="urn:microsoft.com/office/officeart/2005/8/layout/hList1"/>
    <dgm:cxn modelId="{667BD01C-719B-4AE3-B45D-CE6BE0495947}" type="presOf" srcId="{8C64114B-F561-4225-9E89-2D13286D82B8}" destId="{3B28F1D8-EF4F-4154-B68C-951151FD473C}" srcOrd="0" destOrd="0" presId="urn:microsoft.com/office/officeart/2005/8/layout/hList1"/>
    <dgm:cxn modelId="{AF16D701-BB1D-4803-9A3C-A40FBAD62EE7}" srcId="{8C64114B-F561-4225-9E89-2D13286D82B8}" destId="{76249208-C39C-41B7-BEA9-95F0F82297EC}" srcOrd="1" destOrd="0" parTransId="{1A738304-7AB0-47D1-B4B0-E69E5A9E2B18}" sibTransId="{EA0808D3-6B46-4259-AF65-50A21F180993}"/>
    <dgm:cxn modelId="{D730E09B-ADE5-4D88-912E-51BCD87EED07}" srcId="{90A7A516-129A-41F1-8533-B0086B4DB98F}" destId="{50BE4FA9-2F26-42D1-85C1-BCA7A6A6653D}" srcOrd="0" destOrd="0" parTransId="{EFA0F1FB-9F3F-4048-9F24-DCED4518DCC5}" sibTransId="{04A895F9-B2FA-4254-A48A-07AF58B08A3D}"/>
    <dgm:cxn modelId="{3E62B773-F1E2-4D01-A76A-C33C193D522C}" srcId="{17021228-2662-4897-923C-A44CB9297AD6}" destId="{8C64114B-F561-4225-9E89-2D13286D82B8}" srcOrd="1" destOrd="0" parTransId="{ADBB6B42-9B35-4AB1-92FA-410A3293AEE9}" sibTransId="{0BD8404A-64E9-4202-B847-E0A5AD6D7BA8}"/>
    <dgm:cxn modelId="{AE6619FA-6100-4053-83F6-8D0DAFF56532}" type="presOf" srcId="{845C9D70-0CFF-47F7-BE6E-22F862568A20}" destId="{6F709BEE-C01D-4705-A110-B1365F92D99E}" srcOrd="0" destOrd="1" presId="urn:microsoft.com/office/officeart/2005/8/layout/hList1"/>
    <dgm:cxn modelId="{FD26CF01-E835-463D-8627-574F1B30C172}" srcId="{8C64114B-F561-4225-9E89-2D13286D82B8}" destId="{72CCD062-2B74-4256-BEA9-09BC27C44E89}" srcOrd="0" destOrd="0" parTransId="{C9771C21-3978-458D-8435-5A7340FD5D15}" sibTransId="{363437E3-38F2-4D0A-8940-5030283DB80E}"/>
    <dgm:cxn modelId="{E2E6BB35-864C-4329-9410-4CE01CFBD726}" srcId="{17021228-2662-4897-923C-A44CB9297AD6}" destId="{90A7A516-129A-41F1-8533-B0086B4DB98F}" srcOrd="0" destOrd="0" parTransId="{2D0421A7-7DAA-4AA4-B9AE-EA352D23BFCA}" sibTransId="{41AE29F8-C242-4104-8D80-6B1396F90A57}"/>
    <dgm:cxn modelId="{3BF1DCA2-52A6-4830-B55A-CA6A9321FBD8}" srcId="{90A7A516-129A-41F1-8533-B0086B4DB98F}" destId="{845C9D70-0CFF-47F7-BE6E-22F862568A20}" srcOrd="1" destOrd="0" parTransId="{6694B1FF-9616-4924-B9E1-19B8D4448C03}" sibTransId="{81225665-BCF2-4D26-9912-71007EA7FEE7}"/>
    <dgm:cxn modelId="{CB2332E9-448A-4E14-9FA2-4BE1DA5D8DAB}" type="presParOf" srcId="{EBB6D0F0-BE8D-4287-A009-2261F5EB3D6B}" destId="{76D82322-8135-4798-A7F0-3C38AB477A76}" srcOrd="0" destOrd="0" presId="urn:microsoft.com/office/officeart/2005/8/layout/hList1"/>
    <dgm:cxn modelId="{4D98396D-EA53-4939-9B21-F52FEDC0A85E}" type="presParOf" srcId="{76D82322-8135-4798-A7F0-3C38AB477A76}" destId="{FAA0248E-722C-458B-B89B-3F979B01FD40}" srcOrd="0" destOrd="0" presId="urn:microsoft.com/office/officeart/2005/8/layout/hList1"/>
    <dgm:cxn modelId="{32A8BF02-BF77-41E7-97A0-07A0ADCBD126}" type="presParOf" srcId="{76D82322-8135-4798-A7F0-3C38AB477A76}" destId="{6F709BEE-C01D-4705-A110-B1365F92D99E}" srcOrd="1" destOrd="0" presId="urn:microsoft.com/office/officeart/2005/8/layout/hList1"/>
    <dgm:cxn modelId="{C197D82C-7B9B-49F4-8EDA-A105BD26B2B1}" type="presParOf" srcId="{EBB6D0F0-BE8D-4287-A009-2261F5EB3D6B}" destId="{B20BC2ED-E241-4A8A-87CC-4DD735268F5A}" srcOrd="1" destOrd="0" presId="urn:microsoft.com/office/officeart/2005/8/layout/hList1"/>
    <dgm:cxn modelId="{716BD570-1598-4880-8D76-EB2CD7FAEA38}" type="presParOf" srcId="{EBB6D0F0-BE8D-4287-A009-2261F5EB3D6B}" destId="{7F595E36-4CDB-412B-A57C-64AEDB1C6EF3}" srcOrd="2" destOrd="0" presId="urn:microsoft.com/office/officeart/2005/8/layout/hList1"/>
    <dgm:cxn modelId="{5ABD73E4-F32E-45E1-87BB-FF20B262F229}" type="presParOf" srcId="{7F595E36-4CDB-412B-A57C-64AEDB1C6EF3}" destId="{3B28F1D8-EF4F-4154-B68C-951151FD473C}" srcOrd="0" destOrd="0" presId="urn:microsoft.com/office/officeart/2005/8/layout/hList1"/>
    <dgm:cxn modelId="{F6EC54FC-DA2A-469A-9FBC-ACF927D964FD}" type="presParOf" srcId="{7F595E36-4CDB-412B-A57C-64AEDB1C6EF3}" destId="{B96A3935-BDBD-469C-B286-37D93A53F8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248E-722C-458B-B89B-3F979B01FD40}">
      <dsp:nvSpPr>
        <dsp:cNvPr id="0" name=""/>
        <dsp:cNvSpPr/>
      </dsp:nvSpPr>
      <dsp:spPr>
        <a:xfrm>
          <a:off x="34" y="2352"/>
          <a:ext cx="3342156" cy="97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Momento de registro de las operaciones :</a:t>
          </a:r>
          <a:r>
            <a:rPr lang="es-MX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" y="2352"/>
        <a:ext cx="3342156" cy="979200"/>
      </dsp:txXfrm>
    </dsp:sp>
    <dsp:sp modelId="{6F709BEE-C01D-4705-A110-B1365F92D99E}">
      <dsp:nvSpPr>
        <dsp:cNvPr id="0" name=""/>
        <dsp:cNvSpPr/>
      </dsp:nvSpPr>
      <dsp:spPr>
        <a:xfrm>
          <a:off x="34" y="981552"/>
          <a:ext cx="3342156" cy="404235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Las operaciones de un período pueden se registradas en un momento diferente al que efectivamente se produjo la obligación.</a:t>
          </a:r>
          <a:endParaRPr lang="es-MX" sz="1600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" y="981552"/>
        <a:ext cx="3342156" cy="4042355"/>
      </dsp:txXfrm>
    </dsp:sp>
    <dsp:sp modelId="{3B28F1D8-EF4F-4154-B68C-951151FD473C}">
      <dsp:nvSpPr>
        <dsp:cNvPr id="0" name=""/>
        <dsp:cNvSpPr/>
      </dsp:nvSpPr>
      <dsp:spPr>
        <a:xfrm>
          <a:off x="3810092" y="2352"/>
          <a:ext cx="3342156" cy="97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Tipos de registros de comercio utilizado</a:t>
          </a:r>
          <a:endParaRPr lang="es-MX" sz="1600" i="0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0092" y="2352"/>
        <a:ext cx="3342156" cy="979200"/>
      </dsp:txXfrm>
    </dsp:sp>
    <dsp:sp modelId="{B96A3935-BDBD-469C-B286-37D93A53F879}">
      <dsp:nvSpPr>
        <dsp:cNvPr id="0" name=""/>
        <dsp:cNvSpPr/>
      </dsp:nvSpPr>
      <dsp:spPr>
        <a:xfrm>
          <a:off x="3810092" y="981552"/>
          <a:ext cx="3342156" cy="404235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Comercio General, donde las importaciones incluyen todos los bienes que entran al territorio de la economía compiladora y las exportaciones incluyen todas las mercancías que salen de ese territorio.</a:t>
          </a:r>
          <a:endParaRPr lang="es-MX" sz="1600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Comercio Especial, donde las importaciones incluyen solo los bienes que entran al área de libre circulación de las mercancías, lo que implica bienes que han sido liberados de la aduana, y las exportaciones incluyen aquellas mercancías que salen del área de libre circulación de la economía compiladora.</a:t>
          </a:r>
          <a:endParaRPr lang="es-MX" sz="1600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0092" y="981552"/>
        <a:ext cx="3342156" cy="4042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5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0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2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alwire.com/realResource.asp?ReleaseID=24497&amp;d=w&amp;name=ComTradeLogo.JPG&amp;title=ComTrade+Company+logo" TargetMode="External"/><Relationship Id="rId3" Type="http://schemas.openxmlformats.org/officeDocument/2006/relationships/hyperlink" Target="http://comtrade.un.org/" TargetMode="External"/><Relationship Id="rId7" Type="http://schemas.openxmlformats.org/officeDocument/2006/relationships/hyperlink" Target="https://upload.wikimedia.org/wikipedia/commons/thumb/9/9d/Mapa_ALADI.png/250px-Mapa_ALADI.png" TargetMode="External"/><Relationship Id="rId2" Type="http://schemas.openxmlformats.org/officeDocument/2006/relationships/hyperlink" Target="http://interwp.cepal.org/badecel/index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logger3cero.com/escribes-sobre-lo-que-lees-o-sobre-lo-que-conoces/" TargetMode="External"/><Relationship Id="rId11" Type="http://schemas.openxmlformats.org/officeDocument/2006/relationships/hyperlink" Target="https://tuespacioemocional.files.wordpress.com/2015/01/limitaciones.jpg?w=730" TargetMode="External"/><Relationship Id="rId5" Type="http://schemas.openxmlformats.org/officeDocument/2006/relationships/hyperlink" Target="http://www.myadriapolis.net/2013_09_01_archive.html" TargetMode="External"/><Relationship Id="rId10" Type="http://schemas.openxmlformats.org/officeDocument/2006/relationships/hyperlink" Target="http://ventajasydesventajasdepaginasweb.blogspot.mx/" TargetMode="External"/><Relationship Id="rId4" Type="http://schemas.openxmlformats.org/officeDocument/2006/relationships/hyperlink" Target="http://interwp.cepal.org/badecel/alcances.html" TargetMode="External"/><Relationship Id="rId9" Type="http://schemas.openxmlformats.org/officeDocument/2006/relationships/hyperlink" Target="http://empresariados.com/ventajas-ofrece-pagina-web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785926"/>
            <a:ext cx="7054552" cy="1470025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7088832" cy="1752600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27064" y="418205"/>
            <a:ext cx="6493204" cy="1143000"/>
          </a:xfrm>
        </p:spPr>
        <p:txBody>
          <a:bodyPr/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Limitaciones para el uso de BADECEL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5 Rectángulo"/>
          <p:cNvSpPr/>
          <p:nvPr/>
        </p:nvSpPr>
        <p:spPr>
          <a:xfrm>
            <a:off x="1824785" y="1088521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1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26684907"/>
              </p:ext>
            </p:extLst>
          </p:nvPr>
        </p:nvGraphicFramePr>
        <p:xfrm>
          <a:off x="1524172" y="1571091"/>
          <a:ext cx="7152284" cy="5026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09120"/>
            <a:ext cx="1714500" cy="1695450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3923928" y="5329926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[8]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5761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27168" cy="1143000"/>
          </a:xfrm>
        </p:spPr>
        <p:txBody>
          <a:bodyPr/>
          <a:lstStyle/>
          <a:p>
            <a:r>
              <a:rPr lang="es-ES" sz="3200" dirty="0" smtClean="0"/>
              <a:t>Referencias Bibliográficas y/o Electrónicas </a:t>
            </a:r>
            <a:endParaRPr lang="es-ES" sz="3200" dirty="0"/>
          </a:p>
        </p:txBody>
      </p:sp>
      <p:sp>
        <p:nvSpPr>
          <p:cNvPr id="3" name="2 Rectángulo"/>
          <p:cNvSpPr/>
          <p:nvPr/>
        </p:nvSpPr>
        <p:spPr>
          <a:xfrm>
            <a:off x="1763688" y="1124744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División de Estadísticas  CEPAL de las Naciones Unidas. (2012). Recuperado y consultado el 12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Enero de 2016 de: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interwp.cepal.org/badecel/index.html</a:t>
            </a:r>
            <a:endParaRPr lang="es-ES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 http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://comtrade.un.org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es-ES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96244" y="3573016"/>
            <a:ext cx="7303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interwp.cepal.org/badecel/alcances.html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http://www.myadriapolis.net/2013_09_01_archive.html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http://blogger3cero.com/escribes-sobre-lo-que-lees-o-sobre-lo-que-conoces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upload.wikimedia.org/commons/thumb/9/9d/Mapa_ALADI.png/250px-Mapa_ALADI.png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[5]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www.realwire.com/realResource.asp?ReleaseID=24497&amp;d=w&amp;name=ComTradeLogo.JPG&amp;title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[6]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http://empresariados.com/ventajas-ofrece-pagina-web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[7]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http://ventajasydesventajasdepaginasweb.blogspot.mx/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[8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tuespacioemocional.files.wordpress.com/2015/01/limitaciones.jpg?w=730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73349" y="2564904"/>
            <a:ext cx="699512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r>
              <a:rPr lang="es-ES" sz="3200" dirty="0" smtClean="0"/>
              <a:t>Referencias de imágenes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393304" y="1052736"/>
            <a:ext cx="7355160" cy="5760640"/>
          </a:xfrm>
        </p:spPr>
        <p:txBody>
          <a:bodyPr>
            <a:normAutofit/>
          </a:bodyPr>
          <a:lstStyle/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Académica: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Comercio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Exterior </a:t>
            </a:r>
          </a:p>
          <a:p>
            <a:pPr lvl="1" algn="just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BADECEL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(Base de Datos Estadísticos de Comercio Exterior).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Profesores: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Sandra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Luz Hernández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Mendoza,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Theira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Irasema Samperio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Monroy, Jorge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Martin Hernández Mendoza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Enero-Junio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2016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5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u="sng" dirty="0" smtClean="0">
                <a:latin typeface="Arial" pitchFamily="34" charset="0"/>
                <a:cs typeface="Arial" pitchFamily="34" charset="0"/>
              </a:rPr>
              <a:t>Tema: BADECEL</a:t>
            </a:r>
            <a:r>
              <a:rPr lang="fr-FR" sz="3200" u="sng" dirty="0" smtClean="0">
                <a:latin typeface="Arial" pitchFamily="34" charset="0"/>
                <a:cs typeface="Arial" pitchFamily="34" charset="0"/>
              </a:rPr>
              <a:t>(Base de </a:t>
            </a:r>
            <a:r>
              <a:rPr lang="fr-FR" sz="3200" u="sng" dirty="0" smtClean="0">
                <a:latin typeface="Arial" pitchFamily="34" charset="0"/>
                <a:cs typeface="Arial" pitchFamily="34" charset="0"/>
              </a:rPr>
              <a:t>Datos</a:t>
            </a:r>
            <a:r>
              <a:rPr lang="fr-FR" sz="3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u="sng" dirty="0" smtClean="0">
                <a:latin typeface="Arial" pitchFamily="34" charset="0"/>
                <a:cs typeface="Arial" pitchFamily="34" charset="0"/>
              </a:rPr>
              <a:t>Estadísticos</a:t>
            </a:r>
            <a:r>
              <a:rPr lang="fr-FR" sz="3200" u="sng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fr-FR" sz="3200" u="sng" dirty="0" smtClean="0">
                <a:latin typeface="Arial" pitchFamily="34" charset="0"/>
                <a:cs typeface="Arial" pitchFamily="34" charset="0"/>
              </a:rPr>
              <a:t>Comercio</a:t>
            </a:r>
            <a:r>
              <a:rPr lang="fr-FR" sz="3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u="sng" dirty="0" smtClean="0">
                <a:latin typeface="Arial" pitchFamily="34" charset="0"/>
                <a:cs typeface="Arial" pitchFamily="34" charset="0"/>
              </a:rPr>
              <a:t>Exterior</a:t>
            </a:r>
            <a:r>
              <a:rPr lang="fr-FR" sz="3200" u="sng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3200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58008" y="1556792"/>
            <a:ext cx="7128792" cy="5112568"/>
          </a:xfrm>
        </p:spPr>
        <p:txBody>
          <a:bodyPr>
            <a:noAutofit/>
          </a:bodyPr>
          <a:lstStyle/>
          <a:p>
            <a:pPr indent="22225" algn="ctr">
              <a:lnSpc>
                <a:spcPct val="150000"/>
              </a:lnSpc>
              <a:buNone/>
            </a:pP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Abstract:</a:t>
            </a:r>
          </a:p>
          <a:p>
            <a:pPr marL="0" indent="14288" algn="just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BADECEL is a bank of statistical data on foreign trade, generated and maintained by the Division of Statistics and Economic Projections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CEPAL.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14288" algn="just">
              <a:lnSpc>
                <a:spcPct val="150000"/>
              </a:lnSpc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Its purpose is to support economic analysis and research that take place in particular in the field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CEPAL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in public and private spheres in general and facilitate the timely exchange of information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14288" algn="just">
              <a:lnSpc>
                <a:spcPct val="150000"/>
              </a:lnSpc>
              <a:buNone/>
            </a:pP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Statistics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Database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Bank.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BADECEL (Base de Datos Estadísticos de Comercio Exterior)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2442157" y="2996952"/>
            <a:ext cx="5089198" cy="308580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2100" dirty="0">
                <a:latin typeface="Arial" pitchFamily="34" charset="0"/>
                <a:cs typeface="Arial" pitchFamily="34" charset="0"/>
              </a:rPr>
              <a:t>Es una base de datos estadísticos sobre comercio exterior, generado y mantenido por más de dos décadas por la División de Estadística y Proyecciones Económicas de la CEPAL.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082800" y="2496651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[1]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69" y="1720165"/>
            <a:ext cx="63531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569324" y="116632"/>
            <a:ext cx="6995120" cy="1143000"/>
          </a:xfrm>
        </p:spPr>
        <p:txBody>
          <a:bodyPr/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Propósito BADECEL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475656" y="1372705"/>
            <a:ext cx="5672811" cy="308580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2100" dirty="0" smtClean="0">
                <a:latin typeface="Arial" pitchFamily="34" charset="0"/>
                <a:cs typeface="Arial" pitchFamily="34" charset="0"/>
              </a:rPr>
              <a:t>Apoyar </a:t>
            </a:r>
            <a:r>
              <a:rPr lang="es-MX" sz="2100" dirty="0">
                <a:latin typeface="Arial" pitchFamily="34" charset="0"/>
                <a:cs typeface="Arial" pitchFamily="34" charset="0"/>
              </a:rPr>
              <a:t>los análisis y estudios económicos que se efectúan, en particular, en el ámbito de la CEPAL y en las esferas públicas y privadas en general, y facilitar el intercambio oportuno de información, a fin de armonizar las clasificaciones nacionales de los países latinoamericanos en relación a las clasificaciones estadísticas internacionales utilizadas en esta área.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960228" y="3800073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[2]</a:t>
            </a:r>
            <a:endParaRPr lang="es-ES" sz="1600" dirty="0"/>
          </a:p>
        </p:txBody>
      </p:sp>
      <p:pic>
        <p:nvPicPr>
          <p:cNvPr id="7" name="Picture 4" descr="http://soniarujas.com/wp-content/uploads/2012/12/OBJETIVOS-600x464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4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74" t="3014" r="18002" b="22466"/>
          <a:stretch/>
        </p:blipFill>
        <p:spPr bwMode="auto">
          <a:xfrm>
            <a:off x="7332970" y="2087618"/>
            <a:ext cx="1317149" cy="1655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58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395536" y="512851"/>
            <a:ext cx="6995120" cy="1143000"/>
          </a:xfrm>
        </p:spPr>
        <p:txBody>
          <a:bodyPr/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Contenido </a:t>
            </a:r>
            <a:br>
              <a:rPr lang="es-MX" sz="3200" dirty="0" smtClean="0">
                <a:latin typeface="Arial" pitchFamily="34" charset="0"/>
                <a:cs typeface="Arial" pitchFamily="34" charset="0"/>
              </a:rPr>
            </a:br>
            <a:r>
              <a:rPr lang="es-MX" sz="3200" dirty="0" smtClean="0">
                <a:latin typeface="Arial" pitchFamily="34" charset="0"/>
                <a:cs typeface="Arial" pitchFamily="34" charset="0"/>
              </a:rPr>
              <a:t>BADECEL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331640" y="1916832"/>
            <a:ext cx="7344816" cy="308580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2100" dirty="0">
                <a:latin typeface="Arial" pitchFamily="34" charset="0"/>
                <a:cs typeface="Arial" pitchFamily="34" charset="0"/>
              </a:rPr>
              <a:t>La información de base proviene de las </a:t>
            </a:r>
            <a:r>
              <a:rPr lang="es-MX" sz="2100" b="1" dirty="0">
                <a:latin typeface="Arial" pitchFamily="34" charset="0"/>
                <a:cs typeface="Arial" pitchFamily="34" charset="0"/>
              </a:rPr>
              <a:t>aduanas</a:t>
            </a:r>
            <a:r>
              <a:rPr lang="es-MX" sz="2100" dirty="0">
                <a:latin typeface="Arial" pitchFamily="34" charset="0"/>
                <a:cs typeface="Arial" pitchFamily="34" charset="0"/>
              </a:rPr>
              <a:t> de los </a:t>
            </a:r>
            <a:r>
              <a:rPr lang="es-MX" sz="2100" b="1" dirty="0">
                <a:latin typeface="Arial" pitchFamily="34" charset="0"/>
                <a:cs typeface="Arial" pitchFamily="34" charset="0"/>
              </a:rPr>
              <a:t>países</a:t>
            </a:r>
            <a:r>
              <a:rPr lang="es-MX" sz="2100" dirty="0">
                <a:latin typeface="Arial" pitchFamily="34" charset="0"/>
                <a:cs typeface="Arial" pitchFamily="34" charset="0"/>
              </a:rPr>
              <a:t> y es recolectada por diferentes organismos como la Asociación Latinoamericana de Integración (ALADI); la Secretaría Permanente del Tratado General de Integración Económica Centroamericana (SIECA); la Comunidad Andina y la División de Estadística de las Naciones Unidas quienes recogen esta información en los distintos países y luego la suministran a la CEPAL para su incorporación en esta base de datos.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100392" y="1509342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[3]</a:t>
            </a:r>
            <a:endParaRPr lang="es-ES" sz="1600" dirty="0"/>
          </a:p>
        </p:txBody>
      </p:sp>
      <p:pic>
        <p:nvPicPr>
          <p:cNvPr id="10" name="Picture 2" descr="http://blogger3cero.com/wp-content/uploads/2014/01/conteni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15" y="228949"/>
            <a:ext cx="2007890" cy="168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27064" y="418205"/>
            <a:ext cx="5256584" cy="1143000"/>
          </a:xfrm>
        </p:spPr>
        <p:txBody>
          <a:bodyPr/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Países que</a:t>
            </a:r>
            <a:br>
              <a:rPr lang="es-MX" sz="3200" dirty="0" smtClean="0">
                <a:latin typeface="Arial" pitchFamily="34" charset="0"/>
                <a:cs typeface="Arial" pitchFamily="34" charset="0"/>
              </a:rPr>
            </a:br>
            <a:r>
              <a:rPr lang="es-MX" sz="3200" dirty="0" smtClean="0">
                <a:latin typeface="Arial" pitchFamily="34" charset="0"/>
                <a:cs typeface="Arial" pitchFamily="34" charset="0"/>
              </a:rPr>
              <a:t> Participan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331640" y="1864008"/>
            <a:ext cx="7344816" cy="308580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La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ALADI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nos suministra con sus países miembros tales como: Argentina, Bolivia, Brasil, Chile, Colombia, Cuba, Ecuador, México, Paraguay, Perú, Uruguay y Venezuela; la SIECA: Costa Rica, El Salvador, Guatemala, Honduras y Nicaragua;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y el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COMTRADE: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Canadá, Estados Unidos, Panamá, Haití, Jamaica, Antigua y Barbuda, Antillas Holandesas, Bahamas, Barbados, Belice, Dominica, Granada, Guyana, Montserrat, República Dominicana, San Vicente y las Granadinas, Santa Lucia, Surinam y Trinidad y Tobago.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320268" y="851206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[5]</a:t>
            </a:r>
            <a:endParaRPr lang="es-ES" sz="1600" dirty="0"/>
          </a:p>
        </p:txBody>
      </p:sp>
      <p:pic>
        <p:nvPicPr>
          <p:cNvPr id="7" name="3 Imagen" descr="https://upload.wikimedia.org/wikipedia/commons/thumb/9/9d/Mapa_ALADI.png/250px-Mapa_ALADI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767"/>
            <a:ext cx="1436308" cy="142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www.realwire.com/writeitfiles/ComTrade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28" y="84110"/>
            <a:ext cx="299695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 Rectángulo"/>
          <p:cNvSpPr/>
          <p:nvPr/>
        </p:nvSpPr>
        <p:spPr>
          <a:xfrm>
            <a:off x="1824785" y="1088521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[4]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127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27064" y="418205"/>
            <a:ext cx="6493204" cy="1143000"/>
          </a:xfrm>
        </p:spPr>
        <p:txBody>
          <a:bodyPr/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En particular la base de datos de Estadísticas e Indicadores Económicos proporciona: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353939" y="2780928"/>
            <a:ext cx="7344816" cy="308580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 Indicadores de corto plazo y largo plazo que muestran la evolución económica de los países de América Latina y el Caribe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Series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históricas que comienzan en 1988, aunque para algunos países e indicadores -especialmente los de actividad económica - se dispone de esta información sólo a partir de años más recientes, la frecuencia temporal es anual, trimestral y mensual.</a:t>
            </a:r>
          </a:p>
          <a:p>
            <a:pPr algn="just">
              <a:lnSpc>
                <a:spcPct val="150000"/>
              </a:lnSpc>
            </a:pP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94106" y="2032567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[6]</a:t>
            </a:r>
            <a:endParaRPr lang="es-ES" sz="1600" dirty="0"/>
          </a:p>
        </p:txBody>
      </p:sp>
      <p:sp>
        <p:nvSpPr>
          <p:cNvPr id="12" name="5 Rectángulo"/>
          <p:cNvSpPr/>
          <p:nvPr/>
        </p:nvSpPr>
        <p:spPr>
          <a:xfrm>
            <a:off x="1824785" y="1088521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1600" dirty="0"/>
          </a:p>
        </p:txBody>
      </p:sp>
      <p:pic>
        <p:nvPicPr>
          <p:cNvPr id="10" name="3 Imagen" descr="http://empresariados.com/wp-content/2013/07/que-ventajas-ofrece-una-pagina-web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7" b="93590" l="2595" r="98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" t="7094" r="7602" b="6028"/>
          <a:stretch/>
        </p:blipFill>
        <p:spPr bwMode="auto">
          <a:xfrm>
            <a:off x="3419872" y="1561205"/>
            <a:ext cx="2592288" cy="1291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49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547664" y="404664"/>
            <a:ext cx="6696744" cy="41044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1800" dirty="0">
                <a:latin typeface="Arial" pitchFamily="34" charset="0"/>
                <a:cs typeface="Arial" pitchFamily="34" charset="0"/>
              </a:rPr>
              <a:t>Fichas técnicas (no sometidas a revisiones editoriales) que contienen definición, metodología de cálculo, desagregaciones, fuentes de información y comentarios sobre cada indicador.</a:t>
            </a: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esquema de búsqueda que permite consultas para cada indicador a través de la selección que haga el usuario de períodos, países y desagregaciones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800" dirty="0">
                <a:latin typeface="Arial" pitchFamily="34" charset="0"/>
                <a:cs typeface="Arial" pitchFamily="34" charset="0"/>
              </a:rPr>
              <a:t>La grabación de los resultados de cada consulta en una planilla Excel.</a:t>
            </a: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generación de gráficos de líneas e histogramas a partir del resultado de la consulta en HTML.</a:t>
            </a:r>
          </a:p>
          <a:p>
            <a:pPr algn="just">
              <a:lnSpc>
                <a:spcPct val="150000"/>
              </a:lnSpc>
            </a:pP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5 Rectángulo"/>
          <p:cNvSpPr/>
          <p:nvPr/>
        </p:nvSpPr>
        <p:spPr>
          <a:xfrm>
            <a:off x="1824785" y="1088521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1600" dirty="0"/>
          </a:p>
        </p:txBody>
      </p:sp>
      <p:pic>
        <p:nvPicPr>
          <p:cNvPr id="11" name="3 Imagen" descr="http://integralsystems.com.mx/wp-content/uploads/2011/09/creacion_de_paginas_web_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" b="89861" l="9966" r="98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3" r="1652"/>
          <a:stretch/>
        </p:blipFill>
        <p:spPr bwMode="auto">
          <a:xfrm>
            <a:off x="6660232" y="4725144"/>
            <a:ext cx="1932012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5 Rectángulo"/>
          <p:cNvSpPr/>
          <p:nvPr/>
        </p:nvSpPr>
        <p:spPr>
          <a:xfrm>
            <a:off x="7270050" y="5329926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[7]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4479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810</Words>
  <Application>Microsoft Office PowerPoint</Application>
  <PresentationFormat>Presentación en pantalla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Berlin Sans FB</vt:lpstr>
      <vt:lpstr>Calibri</vt:lpstr>
      <vt:lpstr>Tema de Office</vt:lpstr>
      <vt:lpstr>UNIVERSIDAD AUTÓNOMA DEL ESTADO DE HIDALGO</vt:lpstr>
      <vt:lpstr>Presentación de PowerPoint</vt:lpstr>
      <vt:lpstr>Tema: BADECEL(Base de Datos Estadísticos de Comercio Exterior) </vt:lpstr>
      <vt:lpstr>BADECEL (Base de Datos Estadísticos de Comercio Exterior)</vt:lpstr>
      <vt:lpstr>Propósito BADECEL</vt:lpstr>
      <vt:lpstr>Contenido  BADECEL</vt:lpstr>
      <vt:lpstr>Países que  Participan</vt:lpstr>
      <vt:lpstr>En particular la base de datos de Estadísticas e Indicadores Económicos proporciona:</vt:lpstr>
      <vt:lpstr>Presentación de PowerPoint</vt:lpstr>
      <vt:lpstr>Limitaciones para el uso de BADECEL</vt:lpstr>
      <vt:lpstr>Referencias Bibliográficas y/o Electrónicas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Full name</cp:lastModifiedBy>
  <cp:revision>91</cp:revision>
  <dcterms:created xsi:type="dcterms:W3CDTF">2014-12-12T16:57:31Z</dcterms:created>
  <dcterms:modified xsi:type="dcterms:W3CDTF">2016-05-16T12:50:56Z</dcterms:modified>
</cp:coreProperties>
</file>