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5" r:id="rId5"/>
    <p:sldId id="268" r:id="rId6"/>
    <p:sldId id="269" r:id="rId7"/>
    <p:sldId id="270" r:id="rId8"/>
    <p:sldId id="271" r:id="rId9"/>
    <p:sldId id="272" r:id="rId10"/>
    <p:sldId id="273" r:id="rId11"/>
    <p:sldId id="274" r:id="rId12"/>
    <p:sldId id="275" r:id="rId13"/>
    <p:sldId id="276" r:id="rId14"/>
    <p:sldId id="266" r:id="rId15"/>
    <p:sldId id="267"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28/09/2016</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derecho.org/redi/numero2/ribas2.shtml" TargetMode="External"/><Relationship Id="rId2" Type="http://schemas.openxmlformats.org/officeDocument/2006/relationships/hyperlink" Target="http://www.libroblanco.aecem.org/" TargetMode="External"/><Relationship Id="rId1" Type="http://schemas.openxmlformats.org/officeDocument/2006/relationships/slideLayout" Target="../slideLayouts/slideLayout6.xml"/><Relationship Id="rId5" Type="http://schemas.openxmlformats.org/officeDocument/2006/relationships/hyperlink" Target="http://www.ecured.cu/index.php/Comercio_electr%C3%B3nico" TargetMode="External"/><Relationship Id="rId4" Type="http://schemas.openxmlformats.org/officeDocument/2006/relationships/hyperlink" Target="http://www.oecd.org/subject/e_commerce/summary.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image.slidesharecdn.com/incotermsyseguro-100429151856-phpapp01/95/incoterms-y-seguro-7-728.jpg?cb=1272554367" TargetMode="External"/><Relationship Id="rId3" Type="http://schemas.openxmlformats.org/officeDocument/2006/relationships/hyperlink" Target="http://images.slideplayer.es/18/6163390/slides/slide_38.jpg" TargetMode="External"/><Relationship Id="rId7" Type="http://schemas.openxmlformats.org/officeDocument/2006/relationships/hyperlink" Target="http://images.slideplayer.es/2/1033550/slides/slide_26.jpg" TargetMode="External"/><Relationship Id="rId2" Type="http://schemas.openxmlformats.org/officeDocument/2006/relationships/hyperlink" Target="http://image.slidesharecdn.com/incotermsyseguro-100429151856-phpapp01/95/incoterms-y-seguro-17-728.jpg?cb=1272554367" TargetMode="External"/><Relationship Id="rId1" Type="http://schemas.openxmlformats.org/officeDocument/2006/relationships/slideLayout" Target="../slideLayouts/slideLayout6.xml"/><Relationship Id="rId6" Type="http://schemas.openxmlformats.org/officeDocument/2006/relationships/hyperlink" Target="http://image.slidesharecdn.com/datincoterm-131021193424-phpapp02/95/dat-incoterm-3-638.jpg?cb=1382384089" TargetMode="External"/><Relationship Id="rId11" Type="http://schemas.openxmlformats.org/officeDocument/2006/relationships/hyperlink" Target="http://image.slidesharecdn.com/incotermsyseguro-100429151856-phpapp01/95/incoterms-y-seguro-14-728.jpg?cb=1272554367" TargetMode="External"/><Relationship Id="rId5" Type="http://schemas.openxmlformats.org/officeDocument/2006/relationships/hyperlink" Target="http://image.slidesharecdn.com/incotermsyseguro-100429151856-phpapp01/95/incoterms-y-seguro-34-728.jpg?cb=1272554367" TargetMode="External"/><Relationship Id="rId10" Type="http://schemas.openxmlformats.org/officeDocument/2006/relationships/hyperlink" Target="http://image.slidesharecdn.com/incotermsfinal-101129231532-phpapp02/95/diapositivas-incoterms-pinkyduff-18-638.jpg?cb=1422671868" TargetMode="External"/><Relationship Id="rId4" Type="http://schemas.openxmlformats.org/officeDocument/2006/relationships/hyperlink" Target="http://image.slidesharecdn.com/incotermsfinal-101129231532-phpapp02/95/diapositivas-incoterms-pinkyduff-29-638.jpg?cb=1422671868" TargetMode="External"/><Relationship Id="rId9" Type="http://schemas.openxmlformats.org/officeDocument/2006/relationships/hyperlink" Target="http://image.slidesharecdn.com/incoterms20120-130829151618-phpapp01/95/incoterms-20120-21-638.jpg?cb=13777896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EXW</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29840036"/>
              </p:ext>
            </p:extLst>
          </p:nvPr>
        </p:nvGraphicFramePr>
        <p:xfrm>
          <a:off x="1723107" y="926440"/>
          <a:ext cx="6768752" cy="4572000"/>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a:t>
                      </a:r>
                      <a:r>
                        <a:rPr lang="es-MX" sz="1600" baseline="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 de la mercadería y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interno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internacional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Seguro</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Transporte y seguro (lugar de importación a planta) </a:t>
                      </a:r>
                    </a:p>
                  </a:txBody>
                  <a:tcPr/>
                </a:tc>
              </a:tr>
            </a:tbl>
          </a:graphicData>
        </a:graphic>
      </p:graphicFrame>
      <p:sp>
        <p:nvSpPr>
          <p:cNvPr id="4" name="5 Rectángulo"/>
          <p:cNvSpPr/>
          <p:nvPr/>
        </p:nvSpPr>
        <p:spPr>
          <a:xfrm>
            <a:off x="4406088" y="5943763"/>
            <a:ext cx="356188" cy="276999"/>
          </a:xfrm>
          <a:prstGeom prst="rect">
            <a:avLst/>
          </a:prstGeom>
        </p:spPr>
        <p:txBody>
          <a:bodyPr wrap="none">
            <a:spAutoFit/>
          </a:bodyPr>
          <a:lstStyle/>
          <a:p>
            <a:r>
              <a:rPr lang="es-MX" sz="1200" dirty="0" smtClean="0">
                <a:latin typeface="Arial" pitchFamily="34" charset="0"/>
                <a:cs typeface="Arial" pitchFamily="34" charset="0"/>
              </a:rPr>
              <a:t>[7]</a:t>
            </a:r>
            <a:endParaRPr lang="es-ES" sz="16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650" y="3487454"/>
            <a:ext cx="3275079" cy="2456309"/>
          </a:xfrm>
          <a:prstGeom prst="rect">
            <a:avLst/>
          </a:prstGeom>
        </p:spPr>
      </p:pic>
    </p:spTree>
    <p:extLst>
      <p:ext uri="{BB962C8B-B14F-4D97-AF65-F5344CB8AC3E}">
        <p14:creationId xmlns:p14="http://schemas.microsoft.com/office/powerpoint/2010/main" val="308088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FAS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087272829"/>
              </p:ext>
            </p:extLst>
          </p:nvPr>
        </p:nvGraphicFramePr>
        <p:xfrm>
          <a:off x="1723107" y="926440"/>
          <a:ext cx="6768752" cy="3352800"/>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a:t>
                      </a:r>
                      <a:r>
                        <a:rPr lang="es-MX" sz="1600" baseline="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Mercadería y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 ).</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Pagos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Seguro y flete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 </a:t>
                      </a:r>
                    </a:p>
                  </a:txBody>
                  <a:tcPr/>
                </a:tc>
              </a:tr>
            </a:tbl>
          </a:graphicData>
        </a:graphic>
      </p:graphicFrame>
      <p:sp>
        <p:nvSpPr>
          <p:cNvPr id="4" name="5 Rectángulo"/>
          <p:cNvSpPr/>
          <p:nvPr/>
        </p:nvSpPr>
        <p:spPr>
          <a:xfrm>
            <a:off x="5064007" y="5212810"/>
            <a:ext cx="356188" cy="276999"/>
          </a:xfrm>
          <a:prstGeom prst="rect">
            <a:avLst/>
          </a:prstGeom>
        </p:spPr>
        <p:txBody>
          <a:bodyPr wrap="none">
            <a:spAutoFit/>
          </a:bodyPr>
          <a:lstStyle/>
          <a:p>
            <a:r>
              <a:rPr lang="es-MX" sz="1200" dirty="0" smtClean="0">
                <a:latin typeface="Arial" pitchFamily="34" charset="0"/>
                <a:cs typeface="Arial" pitchFamily="34" charset="0"/>
              </a:rPr>
              <a:t>[8]</a:t>
            </a:r>
            <a:endParaRPr lang="es-ES" sz="1600" dirty="0"/>
          </a:p>
        </p:txBody>
      </p:sp>
      <p:pic>
        <p:nvPicPr>
          <p:cNvPr id="4098" name="Picture 2" descr="http://image.slidesharecdn.com/incoterms20120-130829151618-phpapp01/95/incoterms-20120-21-638.jpg?cb=1377789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77072"/>
            <a:ext cx="3005784" cy="225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01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FCA</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595988493"/>
              </p:ext>
            </p:extLst>
          </p:nvPr>
        </p:nvGraphicFramePr>
        <p:xfrm>
          <a:off x="1723107" y="926440"/>
          <a:ext cx="6768752" cy="3352800"/>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a:t>
                      </a:r>
                      <a:r>
                        <a:rPr lang="es-MX" sz="1600" baseline="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 de la Mercadería y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Pagos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Seguro</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a:t>
                      </a:r>
                    </a:p>
                  </a:txBody>
                  <a:tcPr/>
                </a:tc>
              </a:tr>
            </a:tbl>
          </a:graphicData>
        </a:graphic>
      </p:graphicFrame>
      <p:sp>
        <p:nvSpPr>
          <p:cNvPr id="4" name="5 Rectángulo"/>
          <p:cNvSpPr/>
          <p:nvPr/>
        </p:nvSpPr>
        <p:spPr>
          <a:xfrm>
            <a:off x="6570921" y="5306721"/>
            <a:ext cx="356188" cy="276999"/>
          </a:xfrm>
          <a:prstGeom prst="rect">
            <a:avLst/>
          </a:prstGeom>
        </p:spPr>
        <p:txBody>
          <a:bodyPr wrap="none">
            <a:spAutoFit/>
          </a:bodyPr>
          <a:lstStyle/>
          <a:p>
            <a:r>
              <a:rPr lang="es-MX" sz="1200" dirty="0" smtClean="0">
                <a:latin typeface="Arial" pitchFamily="34" charset="0"/>
                <a:cs typeface="Arial" pitchFamily="34" charset="0"/>
              </a:rPr>
              <a:t>[9]</a:t>
            </a:r>
            <a:endParaRPr lang="es-ES" sz="1600" dirty="0"/>
          </a:p>
        </p:txBody>
      </p:sp>
      <p:pic>
        <p:nvPicPr>
          <p:cNvPr id="8194" name="Picture 2" descr="http://image.slidesharecdn.com/incotermsfinal-101129231532-phpapp02/95/diapositivas-incoterms-pinkyduff-18-638.jpg?cb=1422671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152" y="4362343"/>
            <a:ext cx="2884661" cy="216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4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FOB</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681336014"/>
              </p:ext>
            </p:extLst>
          </p:nvPr>
        </p:nvGraphicFramePr>
        <p:xfrm>
          <a:off x="1723107" y="926440"/>
          <a:ext cx="6768752" cy="3352800"/>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a:t>
                      </a:r>
                      <a:r>
                        <a:rPr lang="es-MX" sz="1600" baseline="0" dirty="0" smtClean="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documentos necesario</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a:t>
                      </a:r>
                    </a:p>
                  </a:txBody>
                  <a:tcPr/>
                </a:tc>
              </a:tr>
            </a:tbl>
          </a:graphicData>
        </a:graphic>
      </p:graphicFrame>
      <p:sp>
        <p:nvSpPr>
          <p:cNvPr id="4" name="5 Rectángulo"/>
          <p:cNvSpPr/>
          <p:nvPr/>
        </p:nvSpPr>
        <p:spPr>
          <a:xfrm>
            <a:off x="6732240" y="5213175"/>
            <a:ext cx="441146" cy="276999"/>
          </a:xfrm>
          <a:prstGeom prst="rect">
            <a:avLst/>
          </a:prstGeom>
        </p:spPr>
        <p:txBody>
          <a:bodyPr wrap="none">
            <a:spAutoFit/>
          </a:bodyPr>
          <a:lstStyle/>
          <a:p>
            <a:r>
              <a:rPr lang="es-MX" sz="1200" dirty="0" smtClean="0">
                <a:latin typeface="Arial" pitchFamily="34" charset="0"/>
                <a:cs typeface="Arial" pitchFamily="34" charset="0"/>
              </a:rPr>
              <a:t>[10]</a:t>
            </a:r>
            <a:endParaRPr lang="es-ES" sz="1600" dirty="0"/>
          </a:p>
        </p:txBody>
      </p:sp>
      <p:pic>
        <p:nvPicPr>
          <p:cNvPr id="9218" name="Picture 2" descr="http://image.slidesharecdn.com/incotermsyseguro-100429151856-phpapp01/95/incoterms-y-seguro-14-728.jpg?cb=12725543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296960"/>
            <a:ext cx="2979093" cy="223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628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Referencias Bibliográficas y/o Electrónicas </a:t>
            </a:r>
            <a:endParaRPr lang="es-ES" dirty="0"/>
          </a:p>
        </p:txBody>
      </p:sp>
      <p:sp>
        <p:nvSpPr>
          <p:cNvPr id="3" name="2 Rectángulo"/>
          <p:cNvSpPr/>
          <p:nvPr/>
        </p:nvSpPr>
        <p:spPr>
          <a:xfrm>
            <a:off x="1763688" y="1628800"/>
            <a:ext cx="6768752" cy="5262979"/>
          </a:xfrm>
          <a:prstGeom prst="rect">
            <a:avLst/>
          </a:prstGeom>
        </p:spPr>
        <p:txBody>
          <a:bodyPr wrap="square">
            <a:spAutoFit/>
          </a:bodyPr>
          <a:lstStyle/>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AECEM (2009). Libro blanco del comercio electrónico.  Consultado y recuperado el 16 de mayo de 2016 </a:t>
            </a:r>
            <a:r>
              <a:rPr lang="es-ES" sz="1400" dirty="0" err="1" smtClean="0">
                <a:solidFill>
                  <a:schemeClr val="accent6">
                    <a:lumMod val="50000"/>
                  </a:schemeClr>
                </a:solidFill>
                <a:latin typeface="Arial" pitchFamily="34" charset="0"/>
                <a:cs typeface="Arial" pitchFamily="34" charset="0"/>
              </a:rPr>
              <a:t>de.</a:t>
            </a:r>
            <a:r>
              <a:rPr lang="es-ES" sz="1400" u="sng" dirty="0" err="1" smtClean="0">
                <a:solidFill>
                  <a:schemeClr val="accent6">
                    <a:lumMod val="50000"/>
                  </a:schemeClr>
                </a:solidFill>
                <a:latin typeface="Arial" pitchFamily="34" charset="0"/>
                <a:cs typeface="Arial" pitchFamily="34" charset="0"/>
                <a:hlinkClick r:id="rId2"/>
              </a:rPr>
              <a:t>http</a:t>
            </a:r>
            <a:r>
              <a:rPr lang="es-ES" sz="1400" u="sng" dirty="0" smtClean="0">
                <a:solidFill>
                  <a:schemeClr val="accent6">
                    <a:lumMod val="50000"/>
                  </a:schemeClr>
                </a:solidFill>
                <a:latin typeface="Arial" pitchFamily="34" charset="0"/>
                <a:cs typeface="Arial" pitchFamily="34" charset="0"/>
                <a:hlinkClick r:id="rId2"/>
              </a:rPr>
              <a:t>://www.libroblanco.aecem.org/</a:t>
            </a:r>
            <a:r>
              <a:rPr lang="es-ES" sz="1400" dirty="0" smtClean="0">
                <a:solidFill>
                  <a:schemeClr val="accent6">
                    <a:lumMod val="50000"/>
                  </a:schemeClr>
                </a:solidFill>
                <a:latin typeface="Arial" pitchFamily="34" charset="0"/>
                <a:cs typeface="Arial" pitchFamily="34" charset="0"/>
              </a:rPr>
              <a:t> </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Comercio electrónico en Internet. Aspectos jurídicos. Xavier Ribas. (Extracto de la obra del mismo autor: Manual práctico sobre comercio electrónico en Internet.) Revista Electrónica de Derecho Informático R.E.D.I. Número 2. Septiembre de 2008. Recuperado y Consultado el 13 de mayo de 2016 de:</a:t>
            </a:r>
            <a:br>
              <a:rPr lang="es-ES" sz="1400" dirty="0" smtClean="0">
                <a:solidFill>
                  <a:schemeClr val="accent6">
                    <a:lumMod val="50000"/>
                  </a:schemeClr>
                </a:solidFill>
                <a:latin typeface="Arial" pitchFamily="34" charset="0"/>
                <a:cs typeface="Arial" pitchFamily="34" charset="0"/>
              </a:rPr>
            </a:br>
            <a:r>
              <a:rPr lang="es-ES" sz="1400" dirty="0" smtClean="0">
                <a:solidFill>
                  <a:schemeClr val="accent6">
                    <a:lumMod val="50000"/>
                  </a:schemeClr>
                </a:solidFill>
                <a:latin typeface="Arial" pitchFamily="34" charset="0"/>
                <a:cs typeface="Arial" pitchFamily="34" charset="0"/>
                <a:hlinkClick r:id="rId3"/>
              </a:rPr>
              <a:t>http://www.derecho.org/redi/numero2/ribas2.shtml</a:t>
            </a:r>
            <a:endParaRPr lang="es-ES" sz="1400" dirty="0" smtClean="0">
              <a:solidFill>
                <a:schemeClr val="accent6">
                  <a:lumMod val="50000"/>
                </a:schemeClr>
              </a:solidFill>
              <a:latin typeface="Arial" pitchFamily="34" charset="0"/>
              <a:cs typeface="Arial" pitchFamily="34" charset="0"/>
            </a:endParaRPr>
          </a:p>
          <a:p>
            <a:pPr algn="just"/>
            <a:r>
              <a:rPr lang="es-ES" sz="1400" dirty="0" smtClean="0">
                <a:solidFill>
                  <a:schemeClr val="accent6">
                    <a:lumMod val="50000"/>
                  </a:schemeClr>
                </a:solidFill>
                <a:latin typeface="Arial" pitchFamily="34" charset="0"/>
                <a:cs typeface="Arial" pitchFamily="34" charset="0"/>
              </a:rPr>
              <a:t/>
            </a:r>
            <a:br>
              <a:rPr lang="es-ES" sz="1400" dirty="0" smtClean="0">
                <a:solidFill>
                  <a:schemeClr val="accent6">
                    <a:lumMod val="50000"/>
                  </a:schemeClr>
                </a:solidFill>
                <a:latin typeface="Arial" pitchFamily="34" charset="0"/>
                <a:cs typeface="Arial" pitchFamily="34" charset="0"/>
              </a:rPr>
            </a:br>
            <a:r>
              <a:rPr lang="en-US" sz="1400" dirty="0" smtClean="0">
                <a:solidFill>
                  <a:schemeClr val="accent6">
                    <a:lumMod val="50000"/>
                  </a:schemeClr>
                </a:solidFill>
                <a:latin typeface="Arial" pitchFamily="34" charset="0"/>
                <a:cs typeface="Arial" pitchFamily="34" charset="0"/>
              </a:rPr>
              <a:t> The Economic and Social Impacts of Electronic Commerce: Preliminary Findings and Research </a:t>
            </a:r>
            <a:r>
              <a:rPr lang="en-US" sz="1400" dirty="0" err="1" smtClean="0">
                <a:solidFill>
                  <a:schemeClr val="accent6">
                    <a:lumMod val="50000"/>
                  </a:schemeClr>
                </a:solidFill>
                <a:latin typeface="Arial" pitchFamily="34" charset="0"/>
                <a:cs typeface="Arial" pitchFamily="34" charset="0"/>
              </a:rPr>
              <a:t>Agenda.OCDE</a:t>
            </a:r>
            <a:r>
              <a:rPr lang="en-US" sz="1400" dirty="0" smtClean="0">
                <a:solidFill>
                  <a:schemeClr val="accent6">
                    <a:lumMod val="50000"/>
                  </a:schemeClr>
                </a:solidFill>
                <a:latin typeface="Arial" pitchFamily="34" charset="0"/>
                <a:cs typeface="Arial" pitchFamily="34" charset="0"/>
              </a:rPr>
              <a:t>. </a:t>
            </a:r>
            <a:r>
              <a:rPr lang="en-US" sz="1400" dirty="0" err="1" smtClean="0">
                <a:solidFill>
                  <a:schemeClr val="accent6">
                    <a:lumMod val="50000"/>
                  </a:schemeClr>
                </a:solidFill>
                <a:latin typeface="Arial" pitchFamily="34" charset="0"/>
                <a:cs typeface="Arial" pitchFamily="34" charset="0"/>
              </a:rPr>
              <a:t>Octubre</a:t>
            </a:r>
            <a:r>
              <a:rPr lang="en-US" sz="1400" dirty="0" smtClean="0">
                <a:solidFill>
                  <a:schemeClr val="accent6">
                    <a:lumMod val="50000"/>
                  </a:schemeClr>
                </a:solidFill>
                <a:latin typeface="Arial" pitchFamily="34" charset="0"/>
                <a:cs typeface="Arial" pitchFamily="34" charset="0"/>
              </a:rPr>
              <a:t>  2008, </a:t>
            </a:r>
            <a:r>
              <a:rPr lang="en-US" sz="1400" dirty="0" err="1" smtClean="0">
                <a:solidFill>
                  <a:schemeClr val="accent6">
                    <a:lumMod val="50000"/>
                  </a:schemeClr>
                </a:solidFill>
                <a:latin typeface="Arial" pitchFamily="34" charset="0"/>
                <a:cs typeface="Arial" pitchFamily="34" charset="0"/>
              </a:rPr>
              <a:t>recuperado</a:t>
            </a:r>
            <a:r>
              <a:rPr lang="en-US" sz="1400" dirty="0" smtClean="0">
                <a:solidFill>
                  <a:schemeClr val="accent6">
                    <a:lumMod val="50000"/>
                  </a:schemeClr>
                </a:solidFill>
                <a:latin typeface="Arial" pitchFamily="34" charset="0"/>
                <a:cs typeface="Arial" pitchFamily="34" charset="0"/>
              </a:rPr>
              <a:t> y </a:t>
            </a:r>
            <a:r>
              <a:rPr lang="en-US" sz="1400" dirty="0" err="1" smtClean="0">
                <a:solidFill>
                  <a:schemeClr val="accent6">
                    <a:lumMod val="50000"/>
                  </a:schemeClr>
                </a:solidFill>
                <a:latin typeface="Arial" pitchFamily="34" charset="0"/>
                <a:cs typeface="Arial" pitchFamily="34" charset="0"/>
              </a:rPr>
              <a:t>consutado</a:t>
            </a:r>
            <a:r>
              <a:rPr lang="en-US" sz="1400" dirty="0" smtClean="0">
                <a:solidFill>
                  <a:schemeClr val="accent6">
                    <a:lumMod val="50000"/>
                  </a:schemeClr>
                </a:solidFill>
                <a:latin typeface="Arial" pitchFamily="34" charset="0"/>
                <a:cs typeface="Arial" pitchFamily="34" charset="0"/>
              </a:rPr>
              <a:t> el 19 de mayo de 2016   </a:t>
            </a:r>
            <a:r>
              <a:rPr lang="en-US" sz="1400" dirty="0" smtClean="0">
                <a:solidFill>
                  <a:schemeClr val="accent6">
                    <a:lumMod val="50000"/>
                  </a:schemeClr>
                </a:solidFill>
                <a:latin typeface="Arial" pitchFamily="34" charset="0"/>
                <a:cs typeface="Arial" pitchFamily="34" charset="0"/>
                <a:hlinkClick r:id="rId4"/>
              </a:rPr>
              <a:t>http://www.oecd.org/subject/e_commerce/summary.htm</a:t>
            </a:r>
            <a:endParaRPr lang="en-U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Martínez Nadal, Apolonia. Comercio Electrónico, firma digital y autoridades de certificación. Madrid: </a:t>
            </a:r>
            <a:r>
              <a:rPr lang="es-ES" sz="1400" dirty="0" err="1" smtClean="0">
                <a:solidFill>
                  <a:schemeClr val="accent6">
                    <a:lumMod val="50000"/>
                  </a:schemeClr>
                </a:solidFill>
                <a:latin typeface="Arial" pitchFamily="34" charset="0"/>
                <a:cs typeface="Arial" pitchFamily="34" charset="0"/>
              </a:rPr>
              <a:t>Civitas</a:t>
            </a:r>
            <a:r>
              <a:rPr lang="es-ES" sz="1400" dirty="0" smtClean="0">
                <a:solidFill>
                  <a:schemeClr val="accent6">
                    <a:lumMod val="50000"/>
                  </a:schemeClr>
                </a:solidFill>
                <a:latin typeface="Arial" pitchFamily="34" charset="0"/>
                <a:cs typeface="Arial" pitchFamily="34" charset="0"/>
              </a:rPr>
              <a:t>, 2000. 305 p.</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rPr>
              <a:t> P. Schneider, Gary (2003). Comercio Electrónico, 3º edición, Editorial </a:t>
            </a:r>
            <a:r>
              <a:rPr lang="es-ES" sz="1400" dirty="0" err="1" smtClean="0">
                <a:solidFill>
                  <a:schemeClr val="accent6">
                    <a:lumMod val="50000"/>
                  </a:schemeClr>
                </a:solidFill>
                <a:latin typeface="Arial" pitchFamily="34" charset="0"/>
                <a:cs typeface="Arial" pitchFamily="34" charset="0"/>
              </a:rPr>
              <a:t>Thomson</a:t>
            </a:r>
            <a:r>
              <a:rPr lang="es-ES" sz="1400" dirty="0" smtClean="0">
                <a:solidFill>
                  <a:schemeClr val="accent6">
                    <a:lumMod val="50000"/>
                  </a:schemeClr>
                </a:solidFill>
                <a:latin typeface="Arial" pitchFamily="34" charset="0"/>
                <a:cs typeface="Arial" pitchFamily="34" charset="0"/>
              </a:rPr>
              <a:t>. México.</a:t>
            </a: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r>
              <a:rPr lang="es-ES" sz="1400" dirty="0" smtClean="0">
                <a:solidFill>
                  <a:schemeClr val="accent6">
                    <a:lumMod val="50000"/>
                  </a:schemeClr>
                </a:solidFill>
                <a:latin typeface="Arial" pitchFamily="34" charset="0"/>
                <a:cs typeface="Arial" pitchFamily="34" charset="0"/>
                <a:hlinkClick r:id="rId5"/>
              </a:rPr>
              <a:t> http://www.ecured.cu/index.php/Comercio_electr%C3%B3nico</a:t>
            </a: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smtClean="0">
              <a:solidFill>
                <a:schemeClr val="accent6">
                  <a:lumMod val="50000"/>
                </a:schemeClr>
              </a:solidFill>
              <a:latin typeface="Arial" pitchFamily="34" charset="0"/>
              <a:cs typeface="Arial" pitchFamily="34" charset="0"/>
            </a:endParaRPr>
          </a:p>
          <a:p>
            <a:pPr algn="just">
              <a:buFont typeface="Arial" pitchFamily="34" charset="0"/>
              <a:buChar char="•"/>
            </a:pPr>
            <a:endParaRPr lang="es-ES" sz="1400"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850106"/>
          </a:xfrm>
        </p:spPr>
        <p:txBody>
          <a:bodyPr/>
          <a:lstStyle/>
          <a:p>
            <a:r>
              <a:rPr lang="es-ES" dirty="0" smtClean="0"/>
              <a:t>Referencias de imágenes</a:t>
            </a:r>
            <a:endParaRPr lang="es-ES" dirty="0"/>
          </a:p>
        </p:txBody>
      </p:sp>
      <p:sp>
        <p:nvSpPr>
          <p:cNvPr id="3" name="2 Rectángulo"/>
          <p:cNvSpPr/>
          <p:nvPr/>
        </p:nvSpPr>
        <p:spPr>
          <a:xfrm>
            <a:off x="1558008" y="980728"/>
            <a:ext cx="7585992" cy="5493812"/>
          </a:xfrm>
          <a:prstGeom prst="rect">
            <a:avLst/>
          </a:prstGeom>
        </p:spPr>
        <p:txBody>
          <a:bodyPr wrap="square">
            <a:spAutoFit/>
          </a:bodyPr>
          <a:lstStyle/>
          <a:p>
            <a:pPr algn="just">
              <a:lnSpc>
                <a:spcPct val="150000"/>
              </a:lnSpc>
            </a:pPr>
            <a:r>
              <a:rPr lang="es-ES" sz="1300" dirty="0">
                <a:latin typeface="Arial" pitchFamily="34" charset="0"/>
                <a:cs typeface="Arial" pitchFamily="34" charset="0"/>
              </a:rPr>
              <a:t>[</a:t>
            </a:r>
            <a:r>
              <a:rPr lang="es-ES" sz="1300" dirty="0" smtClean="0">
                <a:latin typeface="Arial" pitchFamily="34" charset="0"/>
                <a:cs typeface="Arial" pitchFamily="34" charset="0"/>
              </a:rPr>
              <a:t>1]</a:t>
            </a:r>
            <a:r>
              <a:rPr lang="es-ES" sz="1300" dirty="0" smtClean="0">
                <a:latin typeface="Arial" pitchFamily="34" charset="0"/>
                <a:cs typeface="Arial" pitchFamily="34" charset="0"/>
                <a:hlinkClick r:id="rId2"/>
              </a:rPr>
              <a:t>http</a:t>
            </a:r>
            <a:r>
              <a:rPr lang="es-ES" sz="1300" dirty="0">
                <a:latin typeface="Arial" pitchFamily="34" charset="0"/>
                <a:cs typeface="Arial" pitchFamily="34" charset="0"/>
                <a:hlinkClick r:id="rId2"/>
              </a:rPr>
              <a:t>://</a:t>
            </a:r>
            <a:r>
              <a:rPr lang="es-ES" sz="1300" dirty="0" smtClean="0">
                <a:latin typeface="Arial" pitchFamily="34" charset="0"/>
                <a:cs typeface="Arial" pitchFamily="34" charset="0"/>
                <a:hlinkClick r:id="rId2"/>
              </a:rPr>
              <a:t>image.slidesharecdn.com/incotermsyseguro-100429151856-phpapp01/95/incoterms-y-seguro-17-728.jpg?cb=1272554367</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[2] </a:t>
            </a:r>
            <a:r>
              <a:rPr lang="es-ES" sz="1300" dirty="0" smtClean="0">
                <a:latin typeface="Arial" pitchFamily="34" charset="0"/>
                <a:cs typeface="Arial" pitchFamily="34" charset="0"/>
                <a:hlinkClick r:id="rId3"/>
              </a:rPr>
              <a:t>http://images.slideplayer.es/18/6163390/slides/slide_38.jpg</a:t>
            </a:r>
            <a:endParaRPr lang="es-ES" sz="1300" dirty="0" smtClean="0">
              <a:latin typeface="Arial" pitchFamily="34" charset="0"/>
              <a:cs typeface="Arial" pitchFamily="34" charset="0"/>
            </a:endParaRPr>
          </a:p>
          <a:p>
            <a:pPr algn="just">
              <a:lnSpc>
                <a:spcPct val="150000"/>
              </a:lnSpc>
            </a:pPr>
            <a:r>
              <a:rPr lang="es-ES" sz="1300" u="sng" dirty="0" smtClean="0">
                <a:latin typeface="Arial" pitchFamily="34" charset="0"/>
                <a:cs typeface="Arial" pitchFamily="34" charset="0"/>
              </a:rPr>
              <a:t>[</a:t>
            </a:r>
            <a:r>
              <a:rPr lang="es-ES" sz="1300" dirty="0" smtClean="0">
                <a:latin typeface="Arial" pitchFamily="34" charset="0"/>
                <a:cs typeface="Arial" pitchFamily="34" charset="0"/>
              </a:rPr>
              <a:t>3]</a:t>
            </a:r>
            <a:r>
              <a:rPr lang="es-ES" sz="1300" dirty="0" smtClean="0">
                <a:latin typeface="Arial" pitchFamily="34" charset="0"/>
                <a:cs typeface="Arial" pitchFamily="34" charset="0"/>
                <a:hlinkClick r:id="rId4"/>
              </a:rPr>
              <a:t>http</a:t>
            </a:r>
            <a:r>
              <a:rPr lang="es-ES" sz="1300" dirty="0">
                <a:latin typeface="Arial" pitchFamily="34" charset="0"/>
                <a:cs typeface="Arial" pitchFamily="34" charset="0"/>
                <a:hlinkClick r:id="rId4"/>
              </a:rPr>
              <a:t>://</a:t>
            </a:r>
            <a:r>
              <a:rPr lang="es-ES" sz="1300" dirty="0" smtClean="0">
                <a:latin typeface="Arial" pitchFamily="34" charset="0"/>
                <a:cs typeface="Arial" pitchFamily="34" charset="0"/>
                <a:hlinkClick r:id="rId4"/>
              </a:rPr>
              <a:t>image.slidesharecdn.com/incotermsfinal-101129231532-phpapp02/95/diapositivas-incoterms-pinkyduff-29-638.jpg?cb=1422671868</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[4]</a:t>
            </a:r>
            <a:r>
              <a:rPr lang="es-ES" sz="1300" dirty="0" smtClean="0">
                <a:latin typeface="Arial" pitchFamily="34" charset="0"/>
                <a:cs typeface="Arial" pitchFamily="34" charset="0"/>
                <a:hlinkClick r:id="rId5"/>
              </a:rPr>
              <a:t>http</a:t>
            </a:r>
            <a:r>
              <a:rPr lang="es-ES" sz="1300" dirty="0">
                <a:latin typeface="Arial" pitchFamily="34" charset="0"/>
                <a:cs typeface="Arial" pitchFamily="34" charset="0"/>
                <a:hlinkClick r:id="rId5"/>
              </a:rPr>
              <a:t>://</a:t>
            </a:r>
            <a:r>
              <a:rPr lang="es-ES" sz="1300" dirty="0" smtClean="0">
                <a:latin typeface="Arial" pitchFamily="34" charset="0"/>
                <a:cs typeface="Arial" pitchFamily="34" charset="0"/>
                <a:hlinkClick r:id="rId5"/>
              </a:rPr>
              <a:t>image.slidesharecdn.com/incotermsyseguro-100429151856-phpapp01/95/incoterms-y-seguro-34-728.jpg?cb=1272554367</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[5]</a:t>
            </a:r>
            <a:r>
              <a:rPr lang="es-ES" sz="1300" dirty="0" smtClean="0">
                <a:latin typeface="Arial" pitchFamily="34" charset="0"/>
                <a:cs typeface="Arial" pitchFamily="34" charset="0"/>
                <a:hlinkClick r:id="rId6"/>
              </a:rPr>
              <a:t>http</a:t>
            </a:r>
            <a:r>
              <a:rPr lang="es-ES" sz="1300" dirty="0">
                <a:latin typeface="Arial" pitchFamily="34" charset="0"/>
                <a:cs typeface="Arial" pitchFamily="34" charset="0"/>
                <a:hlinkClick r:id="rId6"/>
              </a:rPr>
              <a:t>://</a:t>
            </a:r>
            <a:r>
              <a:rPr lang="es-ES" sz="1300" dirty="0" smtClean="0">
                <a:latin typeface="Arial" pitchFamily="34" charset="0"/>
                <a:cs typeface="Arial" pitchFamily="34" charset="0"/>
                <a:hlinkClick r:id="rId6"/>
              </a:rPr>
              <a:t>image.slidesharecdn.com/datincoterm-131021193424-phpapp02/95/dat-incoterm-3-638.jpg?cb=1382384089</a:t>
            </a:r>
            <a:endParaRPr lang="es-ES" sz="1300" dirty="0" smtClean="0">
              <a:latin typeface="Arial" pitchFamily="34" charset="0"/>
              <a:cs typeface="Arial" pitchFamily="34" charset="0"/>
            </a:endParaRPr>
          </a:p>
          <a:p>
            <a:pPr algn="just">
              <a:lnSpc>
                <a:spcPct val="150000"/>
              </a:lnSpc>
            </a:pPr>
            <a:r>
              <a:rPr lang="es-ES" sz="1300" dirty="0">
                <a:latin typeface="Arial" pitchFamily="34" charset="0"/>
                <a:cs typeface="Arial" pitchFamily="34" charset="0"/>
              </a:rPr>
              <a:t>[6] </a:t>
            </a:r>
            <a:r>
              <a:rPr lang="es-ES" sz="1300" dirty="0">
                <a:latin typeface="Arial" pitchFamily="34" charset="0"/>
                <a:cs typeface="Arial" pitchFamily="34" charset="0"/>
                <a:hlinkClick r:id="rId7"/>
              </a:rPr>
              <a:t>http://</a:t>
            </a:r>
            <a:r>
              <a:rPr lang="es-ES" sz="1300" dirty="0" smtClean="0">
                <a:latin typeface="Arial" pitchFamily="34" charset="0"/>
                <a:cs typeface="Arial" pitchFamily="34" charset="0"/>
                <a:hlinkClick r:id="rId7"/>
              </a:rPr>
              <a:t>images.slideplayer.es/2/1033550/slides/slide_26.jpg</a:t>
            </a:r>
            <a:endParaRPr lang="es-ES" sz="1300" dirty="0" smtClean="0">
              <a:latin typeface="Arial" pitchFamily="34" charset="0"/>
              <a:cs typeface="Arial" pitchFamily="34" charset="0"/>
            </a:endParaRPr>
          </a:p>
          <a:p>
            <a:pPr algn="just">
              <a:lnSpc>
                <a:spcPct val="150000"/>
              </a:lnSpc>
            </a:pPr>
            <a:r>
              <a:rPr lang="es-ES" sz="1300" dirty="0">
                <a:latin typeface="Arial" pitchFamily="34" charset="0"/>
                <a:cs typeface="Arial" pitchFamily="34" charset="0"/>
              </a:rPr>
              <a:t>[</a:t>
            </a:r>
            <a:r>
              <a:rPr lang="es-ES" sz="1300" dirty="0" smtClean="0">
                <a:latin typeface="Arial" pitchFamily="34" charset="0"/>
                <a:cs typeface="Arial" pitchFamily="34" charset="0"/>
              </a:rPr>
              <a:t>7]</a:t>
            </a:r>
            <a:r>
              <a:rPr lang="es-ES" sz="1300" dirty="0" smtClean="0">
                <a:latin typeface="Arial" pitchFamily="34" charset="0"/>
                <a:cs typeface="Arial" pitchFamily="34" charset="0"/>
                <a:hlinkClick r:id="rId8"/>
              </a:rPr>
              <a:t>http</a:t>
            </a:r>
            <a:r>
              <a:rPr lang="es-ES" sz="1300" dirty="0">
                <a:latin typeface="Arial" pitchFamily="34" charset="0"/>
                <a:cs typeface="Arial" pitchFamily="34" charset="0"/>
                <a:hlinkClick r:id="rId8"/>
              </a:rPr>
              <a:t>://</a:t>
            </a:r>
            <a:r>
              <a:rPr lang="es-ES" sz="1300" dirty="0" smtClean="0">
                <a:latin typeface="Arial" pitchFamily="34" charset="0"/>
                <a:cs typeface="Arial" pitchFamily="34" charset="0"/>
                <a:hlinkClick r:id="rId8"/>
              </a:rPr>
              <a:t>image.slidesharecdn.com/incotermsyseguro-100429151856-phpapp01/95/incoterms-y-seguro-7-728.jpg?cb=1272554367</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[8]</a:t>
            </a:r>
            <a:r>
              <a:rPr lang="es-ES" sz="1300" dirty="0" smtClean="0">
                <a:latin typeface="Arial" pitchFamily="34" charset="0"/>
                <a:cs typeface="Arial" pitchFamily="34" charset="0"/>
                <a:hlinkClick r:id="rId9"/>
              </a:rPr>
              <a:t>http</a:t>
            </a:r>
            <a:r>
              <a:rPr lang="es-ES" sz="1300" dirty="0">
                <a:latin typeface="Arial" pitchFamily="34" charset="0"/>
                <a:cs typeface="Arial" pitchFamily="34" charset="0"/>
                <a:hlinkClick r:id="rId9"/>
              </a:rPr>
              <a:t>://</a:t>
            </a:r>
            <a:r>
              <a:rPr lang="es-ES" sz="1300" dirty="0" smtClean="0">
                <a:latin typeface="Arial" pitchFamily="34" charset="0"/>
                <a:cs typeface="Arial" pitchFamily="34" charset="0"/>
                <a:hlinkClick r:id="rId9"/>
              </a:rPr>
              <a:t>image.slidesharecdn.com/incoterms20120-130829151618-phpapp01/95/incoterms-20120-21-638.jpg?cb=1377789679</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[9]</a:t>
            </a:r>
            <a:r>
              <a:rPr lang="es-ES" sz="1300" dirty="0" smtClean="0">
                <a:latin typeface="Arial" pitchFamily="34" charset="0"/>
                <a:cs typeface="Arial" pitchFamily="34" charset="0"/>
                <a:hlinkClick r:id="rId10"/>
              </a:rPr>
              <a:t>http</a:t>
            </a:r>
            <a:r>
              <a:rPr lang="es-ES" sz="1300" dirty="0">
                <a:latin typeface="Arial" pitchFamily="34" charset="0"/>
                <a:cs typeface="Arial" pitchFamily="34" charset="0"/>
                <a:hlinkClick r:id="rId10"/>
              </a:rPr>
              <a:t>://</a:t>
            </a:r>
            <a:r>
              <a:rPr lang="es-ES" sz="1300" dirty="0" smtClean="0">
                <a:latin typeface="Arial" pitchFamily="34" charset="0"/>
                <a:cs typeface="Arial" pitchFamily="34" charset="0"/>
                <a:hlinkClick r:id="rId10"/>
              </a:rPr>
              <a:t>image.slidesharecdn.com/incotermsfinal-101129231532-phpapp02/95/diapositivas-incoterms-pinkyduff-18-638.jpg?cb=1422671868</a:t>
            </a:r>
            <a:endParaRPr lang="es-ES" sz="1300" dirty="0" smtClean="0">
              <a:latin typeface="Arial" pitchFamily="34" charset="0"/>
              <a:cs typeface="Arial" pitchFamily="34" charset="0"/>
            </a:endParaRPr>
          </a:p>
          <a:p>
            <a:pPr algn="just">
              <a:lnSpc>
                <a:spcPct val="150000"/>
              </a:lnSpc>
            </a:pPr>
            <a:r>
              <a:rPr lang="es-ES" sz="1300" dirty="0" smtClean="0">
                <a:latin typeface="Arial" pitchFamily="34" charset="0"/>
                <a:cs typeface="Arial" pitchFamily="34" charset="0"/>
              </a:rPr>
              <a:t>[10]</a:t>
            </a:r>
            <a:r>
              <a:rPr lang="es-ES" sz="1300" dirty="0" smtClean="0">
                <a:latin typeface="Arial" pitchFamily="34" charset="0"/>
                <a:cs typeface="Arial" pitchFamily="34" charset="0"/>
                <a:hlinkClick r:id="rId11"/>
              </a:rPr>
              <a:t>http</a:t>
            </a:r>
            <a:r>
              <a:rPr lang="es-ES" sz="1300" dirty="0">
                <a:latin typeface="Arial" pitchFamily="34" charset="0"/>
                <a:cs typeface="Arial" pitchFamily="34" charset="0"/>
                <a:hlinkClick r:id="rId11"/>
              </a:rPr>
              <a:t>://</a:t>
            </a:r>
            <a:r>
              <a:rPr lang="es-ES" sz="1300" dirty="0" smtClean="0">
                <a:latin typeface="Arial" pitchFamily="34" charset="0"/>
                <a:cs typeface="Arial" pitchFamily="34" charset="0"/>
                <a:hlinkClick r:id="rId11"/>
              </a:rPr>
              <a:t>image.slidesharecdn.com/incotermsyseguro-100429151856-phpapp01/95/incoterms-y-seguro-14-728.jpg?cb=1272554367</a:t>
            </a:r>
            <a:endParaRPr lang="es-ES" sz="13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259632" y="1700808"/>
            <a:ext cx="7355160" cy="4968552"/>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a:t>
            </a:r>
            <a:r>
              <a:rPr lang="es-MX" dirty="0" smtClean="0">
                <a:latin typeface="Arial" pitchFamily="34" charset="0"/>
                <a:cs typeface="Arial" pitchFamily="34" charset="0"/>
              </a:rPr>
              <a:t> Comercio Exterior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Antecedentes de INCOTERMS 2010</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a:t>
            </a:r>
            <a:r>
              <a:rPr lang="es-MX" dirty="0" smtClean="0">
                <a:latin typeface="Arial" pitchFamily="34" charset="0"/>
                <a:cs typeface="Arial" pitchFamily="34" charset="0"/>
              </a:rPr>
              <a:t> </a:t>
            </a:r>
            <a:r>
              <a:rPr lang="es-MX" dirty="0" smtClean="0">
                <a:latin typeface="Arial" pitchFamily="34" charset="0"/>
                <a:cs typeface="Arial" pitchFamily="34" charset="0"/>
              </a:rPr>
              <a:t>Cleotilde</a:t>
            </a:r>
            <a:r>
              <a:rPr lang="es-MX" dirty="0" smtClean="0">
                <a:latin typeface="Arial" pitchFamily="34" charset="0"/>
                <a:cs typeface="Arial" pitchFamily="34" charset="0"/>
              </a:rPr>
              <a:t> García González</a:t>
            </a:r>
          </a:p>
          <a:p>
            <a:pPr lvl="1"/>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julio – diciembre 2016</a:t>
            </a:r>
            <a:endParaRPr lang="es-MX"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sz="3200" b="1" u="sng" dirty="0" smtClean="0">
                <a:latin typeface="Arial" pitchFamily="34" charset="0"/>
                <a:cs typeface="Arial" pitchFamily="34" charset="0"/>
              </a:rPr>
              <a:t>Tema: Antécédentes  </a:t>
            </a:r>
            <a:r>
              <a:rPr lang="fr-FR" sz="3200" b="1" u="sng" dirty="0" smtClean="0">
                <a:latin typeface="Arial" pitchFamily="34" charset="0"/>
                <a:cs typeface="Arial" pitchFamily="34" charset="0"/>
              </a:rPr>
              <a:t>de INCOTERMS 2010 </a:t>
            </a:r>
            <a:endParaRPr lang="es-MX" sz="3200" dirty="0">
              <a:latin typeface="Arial" pitchFamily="34" charset="0"/>
              <a:cs typeface="Arial" pitchFamily="34" charset="0"/>
            </a:endParaRPr>
          </a:p>
        </p:txBody>
      </p:sp>
      <p:sp>
        <p:nvSpPr>
          <p:cNvPr id="3" name="2 Marcador de contenido"/>
          <p:cNvSpPr>
            <a:spLocks noGrp="1"/>
          </p:cNvSpPr>
          <p:nvPr>
            <p:ph idx="1"/>
          </p:nvPr>
        </p:nvSpPr>
        <p:spPr>
          <a:xfrm>
            <a:off x="1475656" y="1412776"/>
            <a:ext cx="7211144" cy="5112568"/>
          </a:xfrm>
        </p:spPr>
        <p:txBody>
          <a:bodyPr>
            <a:noAutofit/>
          </a:bodyPr>
          <a:lstStyle/>
          <a:p>
            <a:pPr indent="22225" algn="ctr">
              <a:buNone/>
            </a:pPr>
            <a:r>
              <a:rPr lang="fr-FR" sz="2400" b="1" u="sng" dirty="0" smtClean="0">
                <a:effectLst>
                  <a:outerShdw blurRad="38100" dist="38100" dir="2700000" algn="tl">
                    <a:srgbClr val="000000">
                      <a:alpha val="43137"/>
                    </a:srgbClr>
                  </a:outerShdw>
                </a:effectLst>
                <a:latin typeface="Arial" pitchFamily="34" charset="0"/>
                <a:cs typeface="Arial" pitchFamily="34" charset="0"/>
              </a:rPr>
              <a:t> </a:t>
            </a:r>
            <a:r>
              <a:rPr lang="fr-FR" sz="2400" b="1" u="sng" dirty="0">
                <a:effectLst>
                  <a:outerShdw blurRad="38100" dist="38100" dir="2700000" algn="tl">
                    <a:srgbClr val="000000">
                      <a:alpha val="43137"/>
                    </a:srgbClr>
                  </a:outerShdw>
                </a:effectLst>
                <a:latin typeface="Arial" pitchFamily="34" charset="0"/>
                <a:cs typeface="Arial" pitchFamily="34" charset="0"/>
              </a:rPr>
              <a:t>Abstract:</a:t>
            </a:r>
          </a:p>
          <a:p>
            <a:pPr indent="22225" algn="just">
              <a:buNone/>
            </a:pPr>
            <a:r>
              <a:rPr lang="en-US" sz="2400" dirty="0">
                <a:latin typeface="Arial" pitchFamily="34" charset="0"/>
                <a:cs typeface="Arial" pitchFamily="34" charset="0"/>
              </a:rPr>
              <a:t>Incoterms establish international rules that aim to facilitate the conduct of global trade so you can avoid uncertainties of different interpretations in different countries, these help in the identification of the obligations between the parties (Buyer / Seller) and reduces the risk of legal complications.</a:t>
            </a:r>
          </a:p>
          <a:p>
            <a:pPr>
              <a:lnSpc>
                <a:spcPct val="90000"/>
              </a:lnSpc>
              <a:buNone/>
            </a:pPr>
            <a:endParaRPr lang="fr-FR" sz="2400" dirty="0">
              <a:latin typeface="Arial" pitchFamily="34" charset="0"/>
              <a:cs typeface="Arial" pitchFamily="34" charset="0"/>
            </a:endParaRPr>
          </a:p>
          <a:p>
            <a:pPr indent="22225" algn="just">
              <a:lnSpc>
                <a:spcPct val="90000"/>
              </a:lnSpc>
              <a:buNone/>
            </a:pPr>
            <a:r>
              <a:rPr lang="fr-FR" sz="2400" b="1" u="sng" dirty="0" smtClean="0">
                <a:effectLst>
                  <a:outerShdw blurRad="38100" dist="38100" dir="2700000" algn="tl">
                    <a:srgbClr val="000000">
                      <a:alpha val="43137"/>
                    </a:srgbClr>
                  </a:outerShdw>
                </a:effectLst>
                <a:latin typeface="Arial" pitchFamily="34" charset="0"/>
                <a:cs typeface="Arial" pitchFamily="34" charset="0"/>
              </a:rPr>
              <a:t>Keywords</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dirty="0" smtClean="0">
                <a:latin typeface="Arial" pitchFamily="34" charset="0"/>
                <a:cs typeface="Arial" pitchFamily="34" charset="0"/>
              </a:rPr>
              <a:t>Importador, exportador, </a:t>
            </a:r>
            <a:r>
              <a:rPr lang="en-US" sz="2400" dirty="0">
                <a:latin typeface="Arial" pitchFamily="34" charset="0"/>
                <a:cs typeface="Arial" pitchFamily="34" charset="0"/>
              </a:rPr>
              <a:t>o</a:t>
            </a:r>
            <a:r>
              <a:rPr lang="en-US" sz="2400" dirty="0" smtClean="0">
                <a:latin typeface="Arial" pitchFamily="34" charset="0"/>
                <a:cs typeface="Arial" pitchFamily="34" charset="0"/>
              </a:rPr>
              <a:t>bligaciones.</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CFR</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193218464"/>
              </p:ext>
            </p:extLst>
          </p:nvPr>
        </p:nvGraphicFramePr>
        <p:xfrm>
          <a:off x="1723107" y="926440"/>
          <a:ext cx="6768752" cy="3388360"/>
        </p:xfrm>
        <a:graphic>
          <a:graphicData uri="http://schemas.openxmlformats.org/drawingml/2006/table">
            <a:tbl>
              <a:tblPr firstRow="1" bandRow="1">
                <a:tableStyleId>{93296810-A885-4BE3-A3E7-6D5BEEA58F35}</a:tableStyleId>
              </a:tblPr>
              <a:tblGrid>
                <a:gridCol w="3384376"/>
                <a:gridCol w="3384376"/>
              </a:tblGrid>
              <a:tr h="370840">
                <a:tc>
                  <a:txBody>
                    <a:bodyPr/>
                    <a:lstStyle/>
                    <a:p>
                      <a:pPr marL="0" indent="0" algn="ctr">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Comprador</a:t>
                      </a:r>
                      <a:endParaRPr lang="es-MX" sz="1600" dirty="0">
                        <a:latin typeface="Arial" panose="020B0604020202020204" pitchFamily="34" charset="0"/>
                        <a:cs typeface="Arial" panose="020B0604020202020204" pitchFamily="34" charset="0"/>
                      </a:endParaRPr>
                    </a:p>
                  </a:txBody>
                  <a:tcPr/>
                </a:tc>
              </a:tr>
              <a:tr h="370840">
                <a:tc>
                  <a:txBody>
                    <a:bodyPr/>
                    <a:lstStyle/>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documentos necesarios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lugar de exportación al lugar de importación)</a:t>
                      </a:r>
                    </a:p>
                  </a:txBody>
                  <a:tcPr/>
                </a:tc>
                <a:tc>
                  <a:txBody>
                    <a:bodyPr/>
                    <a:lstStyle/>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(lugar de importación a planta)</a:t>
                      </a:r>
                    </a:p>
                    <a:p>
                      <a:pPr marL="285750" indent="-285750">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 </a:t>
                      </a:r>
                      <a:endParaRPr lang="es-MX" sz="1600" dirty="0">
                        <a:latin typeface="Arial" panose="020B0604020202020204" pitchFamily="34" charset="0"/>
                        <a:cs typeface="Arial" panose="020B0604020202020204" pitchFamily="34" charset="0"/>
                      </a:endParaRPr>
                    </a:p>
                  </a:txBody>
                  <a:tcPr/>
                </a:tc>
              </a:tr>
            </a:tbl>
          </a:graphicData>
        </a:graphic>
      </p:graphicFrame>
      <p:pic>
        <p:nvPicPr>
          <p:cNvPr id="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861048"/>
            <a:ext cx="2564607"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8050713" y="6083716"/>
            <a:ext cx="356188" cy="276999"/>
          </a:xfrm>
          <a:prstGeom prst="rect">
            <a:avLst/>
          </a:prstGeom>
        </p:spPr>
        <p:txBody>
          <a:bodyPr wrap="none">
            <a:spAutoFit/>
          </a:bodyPr>
          <a:lstStyle/>
          <a:p>
            <a:r>
              <a:rPr lang="es-MX" sz="1200" dirty="0" smtClean="0">
                <a:latin typeface="Arial" pitchFamily="34" charset="0"/>
                <a:cs typeface="Arial" pitchFamily="34" charset="0"/>
              </a:rPr>
              <a:t>[1]</a:t>
            </a:r>
            <a:endParaRPr lang="es-E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CIP</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2386134909"/>
              </p:ext>
            </p:extLst>
          </p:nvPr>
        </p:nvGraphicFramePr>
        <p:xfrm>
          <a:off x="1723107" y="926440"/>
          <a:ext cx="6768752" cy="4363720"/>
        </p:xfrm>
        <a:graphic>
          <a:graphicData uri="http://schemas.openxmlformats.org/drawingml/2006/table">
            <a:tbl>
              <a:tblPr firstRow="1" bandRow="1">
                <a:tableStyleId>{93296810-A885-4BE3-A3E7-6D5BEEA58F35}</a:tableStyleId>
              </a:tblPr>
              <a:tblGrid>
                <a:gridCol w="3384376"/>
                <a:gridCol w="3384376"/>
              </a:tblGrid>
              <a:tr h="370840">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Comprador</a:t>
                      </a:r>
                      <a:endParaRPr lang="es-MX" sz="1600" dirty="0">
                        <a:latin typeface="Arial" panose="020B0604020202020204" pitchFamily="34" charset="0"/>
                        <a:cs typeface="Arial" panose="020B0604020202020204" pitchFamily="34" charset="0"/>
                      </a:endParaRPr>
                    </a:p>
                  </a:txBody>
                  <a:tcPr/>
                </a:tc>
              </a:tr>
              <a:tr h="370840">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los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 "Parcial"</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 "Parcial"</a:t>
                      </a:r>
                    </a:p>
                  </a:txBody>
                  <a:tcPr/>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280" y="3717032"/>
            <a:ext cx="3155579" cy="2366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5 Rectángulo"/>
          <p:cNvSpPr/>
          <p:nvPr/>
        </p:nvSpPr>
        <p:spPr>
          <a:xfrm>
            <a:off x="8050713" y="6083716"/>
            <a:ext cx="356188" cy="276999"/>
          </a:xfrm>
          <a:prstGeom prst="rect">
            <a:avLst/>
          </a:prstGeom>
        </p:spPr>
        <p:txBody>
          <a:bodyPr wrap="none">
            <a:spAutoFit/>
          </a:bodyPr>
          <a:lstStyle/>
          <a:p>
            <a:r>
              <a:rPr lang="es-MX" sz="1200" dirty="0" smtClean="0">
                <a:latin typeface="Arial" pitchFamily="34" charset="0"/>
                <a:cs typeface="Arial" pitchFamily="34" charset="0"/>
              </a:rPr>
              <a:t>[2]</a:t>
            </a:r>
            <a:endParaRPr lang="es-ES" sz="1600" dirty="0"/>
          </a:p>
        </p:txBody>
      </p:sp>
    </p:spTree>
    <p:extLst>
      <p:ext uri="{BB962C8B-B14F-4D97-AF65-F5344CB8AC3E}">
        <p14:creationId xmlns:p14="http://schemas.microsoft.com/office/powerpoint/2010/main" val="70897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CPT</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208847342"/>
              </p:ext>
            </p:extLst>
          </p:nvPr>
        </p:nvGraphicFramePr>
        <p:xfrm>
          <a:off x="1723107" y="926440"/>
          <a:ext cx="6768752" cy="4119880"/>
        </p:xfrm>
        <a:graphic>
          <a:graphicData uri="http://schemas.openxmlformats.org/drawingml/2006/table">
            <a:tbl>
              <a:tblPr firstRow="1" bandRow="1">
                <a:tableStyleId>{93296810-A885-4BE3-A3E7-6D5BEEA58F35}</a:tableStyleId>
              </a:tblPr>
              <a:tblGrid>
                <a:gridCol w="3384376"/>
                <a:gridCol w="3384376"/>
              </a:tblGrid>
              <a:tr h="370840">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Comprador</a:t>
                      </a:r>
                      <a:endParaRPr lang="es-MX" sz="1600" dirty="0">
                        <a:latin typeface="Arial" panose="020B0604020202020204" pitchFamily="34" charset="0"/>
                        <a:cs typeface="Arial" panose="020B0604020202020204" pitchFamily="34" charset="0"/>
                      </a:endParaRPr>
                    </a:p>
                  </a:txBody>
                  <a:tcPr/>
                </a:tc>
              </a:tr>
              <a:tr h="370840">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los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 "Parcial"</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Pago de la mercadería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Flete y Seguro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 "Parcial“</a:t>
                      </a:r>
                    </a:p>
                  </a:txBody>
                  <a:tcPr/>
                </a:tc>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191" y="3429000"/>
            <a:ext cx="3326507" cy="2497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5 Rectángulo"/>
          <p:cNvSpPr/>
          <p:nvPr/>
        </p:nvSpPr>
        <p:spPr>
          <a:xfrm>
            <a:off x="8050713" y="6083716"/>
            <a:ext cx="356188" cy="276999"/>
          </a:xfrm>
          <a:prstGeom prst="rect">
            <a:avLst/>
          </a:prstGeom>
        </p:spPr>
        <p:txBody>
          <a:bodyPr wrap="none">
            <a:spAutoFit/>
          </a:bodyPr>
          <a:lstStyle/>
          <a:p>
            <a:r>
              <a:rPr lang="es-MX" sz="1200" dirty="0" smtClean="0">
                <a:latin typeface="Arial" pitchFamily="34" charset="0"/>
                <a:cs typeface="Arial" pitchFamily="34" charset="0"/>
              </a:rPr>
              <a:t>[</a:t>
            </a:r>
            <a:r>
              <a:rPr lang="es-MX" sz="1200" dirty="0">
                <a:latin typeface="Arial" pitchFamily="34" charset="0"/>
                <a:cs typeface="Arial" pitchFamily="34" charset="0"/>
              </a:rPr>
              <a:t>3</a:t>
            </a:r>
            <a:r>
              <a:rPr lang="es-MX" sz="1200" dirty="0" smtClean="0">
                <a:latin typeface="Arial" pitchFamily="34" charset="0"/>
                <a:cs typeface="Arial" pitchFamily="34" charset="0"/>
              </a:rPr>
              <a:t>]</a:t>
            </a:r>
            <a:endParaRPr lang="es-ES" sz="1600" dirty="0"/>
          </a:p>
        </p:txBody>
      </p:sp>
    </p:spTree>
    <p:extLst>
      <p:ext uri="{BB962C8B-B14F-4D97-AF65-F5344CB8AC3E}">
        <p14:creationId xmlns:p14="http://schemas.microsoft.com/office/powerpoint/2010/main" val="105135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DDT</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471398577"/>
              </p:ext>
            </p:extLst>
          </p:nvPr>
        </p:nvGraphicFramePr>
        <p:xfrm>
          <a:off x="1723107" y="926440"/>
          <a:ext cx="6768752" cy="5547360"/>
        </p:xfrm>
        <a:graphic>
          <a:graphicData uri="http://schemas.openxmlformats.org/drawingml/2006/table">
            <a:tbl>
              <a:tblPr firstRow="1" bandRow="1">
                <a:tableStyleId>{93296810-A885-4BE3-A3E7-6D5BEEA58F35}</a:tableStyleId>
              </a:tblPr>
              <a:tblGrid>
                <a:gridCol w="3384376"/>
                <a:gridCol w="3384376"/>
              </a:tblGrid>
              <a:tr h="330648">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Obligaciones del Comprador</a:t>
                      </a:r>
                      <a:endParaRPr lang="es-MX" sz="1600" dirty="0">
                        <a:latin typeface="Arial" panose="020B0604020202020204" pitchFamily="34" charset="0"/>
                        <a:cs typeface="Arial" panose="020B0604020202020204" pitchFamily="34" charset="0"/>
                      </a:endParaRPr>
                    </a:p>
                  </a:txBody>
                  <a:tcPr/>
                </a:tc>
              </a:tr>
              <a:tr h="5196248">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Entregar la mercadería y documentos necesarios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Empaque y embalaje</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Acarreo (de fábrica al lugar de exportación)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exportación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 Flete (de lugar de exportación al lugar de importación)</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Seguro</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Gastos de importación (maniobras, almacenaje, agentes )</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Aduana (documentos, permisos, requisitos, impuestos)</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Acarreo y seguro (lugar de importación a planta)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Demoras</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Pagar la mercadería </a:t>
                      </a:r>
                    </a:p>
                  </a:txBody>
                  <a:tcPr/>
                </a:tc>
              </a:tr>
            </a:tbl>
          </a:graphicData>
        </a:graphic>
      </p:graphicFrame>
      <p:sp>
        <p:nvSpPr>
          <p:cNvPr id="4" name="5 Rectángulo"/>
          <p:cNvSpPr/>
          <p:nvPr/>
        </p:nvSpPr>
        <p:spPr>
          <a:xfrm>
            <a:off x="8050713" y="6083716"/>
            <a:ext cx="356188" cy="276999"/>
          </a:xfrm>
          <a:prstGeom prst="rect">
            <a:avLst/>
          </a:prstGeom>
        </p:spPr>
        <p:txBody>
          <a:bodyPr wrap="none">
            <a:spAutoFit/>
          </a:bodyPr>
          <a:lstStyle/>
          <a:p>
            <a:r>
              <a:rPr lang="es-MX" sz="1200" dirty="0" smtClean="0">
                <a:latin typeface="Arial" pitchFamily="34" charset="0"/>
                <a:cs typeface="Arial" pitchFamily="34" charset="0"/>
              </a:rPr>
              <a:t>[</a:t>
            </a:r>
            <a:r>
              <a:rPr lang="es-MX" sz="1200" dirty="0">
                <a:latin typeface="Arial" pitchFamily="34" charset="0"/>
                <a:cs typeface="Arial" pitchFamily="34" charset="0"/>
              </a:rPr>
              <a:t>4</a:t>
            </a:r>
            <a:r>
              <a:rPr lang="es-MX" sz="1200" dirty="0" smtClean="0">
                <a:latin typeface="Arial" pitchFamily="34" charset="0"/>
                <a:cs typeface="Arial" pitchFamily="34" charset="0"/>
              </a:rPr>
              <a:t>]</a:t>
            </a:r>
            <a:endParaRPr lang="es-ES" sz="16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802" y="3573016"/>
            <a:ext cx="3083057" cy="2312293"/>
          </a:xfrm>
          <a:prstGeom prst="rect">
            <a:avLst/>
          </a:prstGeom>
        </p:spPr>
      </p:pic>
    </p:spTree>
    <p:extLst>
      <p:ext uri="{BB962C8B-B14F-4D97-AF65-F5344CB8AC3E}">
        <p14:creationId xmlns:p14="http://schemas.microsoft.com/office/powerpoint/2010/main" val="2697079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DAT</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1366875919"/>
              </p:ext>
            </p:extLst>
          </p:nvPr>
        </p:nvGraphicFramePr>
        <p:xfrm>
          <a:off x="1723107" y="926440"/>
          <a:ext cx="6768752" cy="2900719"/>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Responsabilidad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Responsabilidad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Absorber los costos que se generen hasta que los bienes llegan a la terminal convenida.</a:t>
                      </a:r>
                    </a:p>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Cubrir los gastos del seguro de transporte.</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Realizar formalidades necesarias para la importación de las mercancías y transportarlas hasta sus oficinas. </a:t>
                      </a:r>
                    </a:p>
                  </a:txBody>
                  <a:tcPr/>
                </a:tc>
              </a:tr>
            </a:tbl>
          </a:graphicData>
        </a:graphic>
      </p:graphicFrame>
      <p:sp>
        <p:nvSpPr>
          <p:cNvPr id="4" name="5 Rectángulo"/>
          <p:cNvSpPr/>
          <p:nvPr/>
        </p:nvSpPr>
        <p:spPr>
          <a:xfrm>
            <a:off x="6692857" y="5805264"/>
            <a:ext cx="356188" cy="276999"/>
          </a:xfrm>
          <a:prstGeom prst="rect">
            <a:avLst/>
          </a:prstGeom>
        </p:spPr>
        <p:txBody>
          <a:bodyPr wrap="none">
            <a:spAutoFit/>
          </a:bodyPr>
          <a:lstStyle/>
          <a:p>
            <a:r>
              <a:rPr lang="es-MX" sz="1200" dirty="0" smtClean="0">
                <a:latin typeface="Arial" pitchFamily="34" charset="0"/>
                <a:cs typeface="Arial" pitchFamily="34" charset="0"/>
              </a:rPr>
              <a:t>[5]</a:t>
            </a:r>
            <a:endParaRPr lang="es-ES" sz="16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109" y="3991579"/>
            <a:ext cx="3170748" cy="2380546"/>
          </a:xfrm>
          <a:prstGeom prst="rect">
            <a:avLst/>
          </a:prstGeom>
        </p:spPr>
      </p:pic>
    </p:spTree>
    <p:extLst>
      <p:ext uri="{BB962C8B-B14F-4D97-AF65-F5344CB8AC3E}">
        <p14:creationId xmlns:p14="http://schemas.microsoft.com/office/powerpoint/2010/main" val="2017406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192688" cy="634082"/>
          </a:xfrm>
        </p:spPr>
        <p:txBody>
          <a:bodyPr/>
          <a:lstStyle/>
          <a:p>
            <a:r>
              <a:rPr lang="es-ES" dirty="0" smtClean="0"/>
              <a:t>DAP</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662531926"/>
              </p:ext>
            </p:extLst>
          </p:nvPr>
        </p:nvGraphicFramePr>
        <p:xfrm>
          <a:off x="1723107" y="926440"/>
          <a:ext cx="6768752" cy="2900719"/>
        </p:xfrm>
        <a:graphic>
          <a:graphicData uri="http://schemas.openxmlformats.org/drawingml/2006/table">
            <a:tbl>
              <a:tblPr firstRow="1" bandRow="1">
                <a:tableStyleId>{93296810-A885-4BE3-A3E7-6D5BEEA58F35}</a:tableStyleId>
              </a:tblPr>
              <a:tblGrid>
                <a:gridCol w="3384376"/>
                <a:gridCol w="3384376"/>
              </a:tblGrid>
              <a:tr h="165531">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Responsabilidad del Vendedor</a:t>
                      </a:r>
                      <a:endParaRPr lang="es-MX" sz="16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s-MX" sz="1600" dirty="0" smtClean="0">
                          <a:latin typeface="Arial" panose="020B0604020202020204" pitchFamily="34" charset="0"/>
                          <a:cs typeface="Arial" panose="020B0604020202020204" pitchFamily="34" charset="0"/>
                        </a:rPr>
                        <a:t>Responsabilidad </a:t>
                      </a:r>
                      <a:r>
                        <a:rPr lang="es-MX" sz="1600" dirty="0" smtClean="0">
                          <a:latin typeface="Arial" panose="020B0604020202020204" pitchFamily="34" charset="0"/>
                          <a:cs typeface="Arial" panose="020B0604020202020204" pitchFamily="34" charset="0"/>
                        </a:rPr>
                        <a:t>del Comprador</a:t>
                      </a:r>
                      <a:endParaRPr lang="es-MX" sz="1600" dirty="0">
                        <a:latin typeface="Arial" panose="020B0604020202020204" pitchFamily="34" charset="0"/>
                        <a:cs typeface="Arial" panose="020B0604020202020204" pitchFamily="34" charset="0"/>
                      </a:endParaRPr>
                    </a:p>
                  </a:txBody>
                  <a:tcPr/>
                </a:tc>
              </a:tr>
              <a:tr h="2565439">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Asumir todos los gastos y riesgos que surjan durante el traslado de los bienes hasta el lugar de destino establecido por las partes.</a:t>
                      </a:r>
                    </a:p>
                  </a:txBody>
                  <a:tcPr/>
                </a:tc>
                <a:tc>
                  <a:txBody>
                    <a:bodyPr/>
                    <a:lstStyle/>
                    <a:p>
                      <a:pPr marL="285750" indent="-285750" algn="just">
                        <a:buFont typeface="Arial" panose="020B0604020202020204" pitchFamily="34" charset="0"/>
                        <a:buChar char="•"/>
                      </a:pPr>
                      <a:r>
                        <a:rPr lang="es-MX" sz="1600" dirty="0" smtClean="0">
                          <a:latin typeface="Arial" panose="020B0604020202020204" pitchFamily="34" charset="0"/>
                          <a:cs typeface="Arial" panose="020B0604020202020204" pitchFamily="34" charset="0"/>
                        </a:rPr>
                        <a:t>Realizar las formalidades necesarias para la importación de las mercancías y descargar el producto.</a:t>
                      </a:r>
                    </a:p>
                  </a:txBody>
                  <a:tcPr/>
                </a:tc>
              </a:tr>
            </a:tbl>
          </a:graphicData>
        </a:graphic>
      </p:graphicFrame>
      <p:sp>
        <p:nvSpPr>
          <p:cNvPr id="4" name="5 Rectángulo"/>
          <p:cNvSpPr/>
          <p:nvPr/>
        </p:nvSpPr>
        <p:spPr>
          <a:xfrm>
            <a:off x="6692857" y="5805264"/>
            <a:ext cx="356188" cy="276999"/>
          </a:xfrm>
          <a:prstGeom prst="rect">
            <a:avLst/>
          </a:prstGeom>
        </p:spPr>
        <p:txBody>
          <a:bodyPr wrap="none">
            <a:spAutoFit/>
          </a:bodyPr>
          <a:lstStyle/>
          <a:p>
            <a:r>
              <a:rPr lang="es-MX" sz="1200" dirty="0" smtClean="0">
                <a:latin typeface="Arial" pitchFamily="34" charset="0"/>
                <a:cs typeface="Arial" pitchFamily="34" charset="0"/>
              </a:rPr>
              <a:t>[</a:t>
            </a:r>
            <a:r>
              <a:rPr lang="es-MX" sz="1200" dirty="0">
                <a:latin typeface="Arial" pitchFamily="34" charset="0"/>
                <a:cs typeface="Arial" pitchFamily="34" charset="0"/>
              </a:rPr>
              <a:t>6</a:t>
            </a:r>
            <a:r>
              <a:rPr lang="es-MX" sz="1200" dirty="0" smtClean="0">
                <a:latin typeface="Arial" pitchFamily="34" charset="0"/>
                <a:cs typeface="Arial" pitchFamily="34" charset="0"/>
              </a:rPr>
              <a:t>]</a:t>
            </a:r>
            <a:endParaRPr lang="es-ES" sz="16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995" y="4206979"/>
            <a:ext cx="2466975" cy="1847850"/>
          </a:xfrm>
          <a:prstGeom prst="rect">
            <a:avLst/>
          </a:prstGeom>
        </p:spPr>
      </p:pic>
    </p:spTree>
    <p:extLst>
      <p:ext uri="{BB962C8B-B14F-4D97-AF65-F5344CB8AC3E}">
        <p14:creationId xmlns:p14="http://schemas.microsoft.com/office/powerpoint/2010/main" val="657024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977</Words>
  <Application>Microsoft Office PowerPoint</Application>
  <PresentationFormat>Presentación en pantalla (4:3)</PresentationFormat>
  <Paragraphs>172</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Berlin Sans FB</vt:lpstr>
      <vt:lpstr>Calibri</vt:lpstr>
      <vt:lpstr>Tema de Office</vt:lpstr>
      <vt:lpstr>UNIVERSIDAD AUTÓNOMA DEL ESTADO DE HIDALGO</vt:lpstr>
      <vt:lpstr>Presentación de PowerPoint</vt:lpstr>
      <vt:lpstr>Tema: Antécédentes  de INCOTERMS 2010 </vt:lpstr>
      <vt:lpstr>CFR</vt:lpstr>
      <vt:lpstr>CIP</vt:lpstr>
      <vt:lpstr>CPT</vt:lpstr>
      <vt:lpstr>DDT</vt:lpstr>
      <vt:lpstr>DAT</vt:lpstr>
      <vt:lpstr>DAP</vt:lpstr>
      <vt:lpstr>EXW</vt:lpstr>
      <vt:lpstr>FAS</vt:lpstr>
      <vt:lpstr>FCA</vt:lpstr>
      <vt:lpstr>FOB</vt:lpstr>
      <vt:lpstr>Referencias Bibliográficas y/o Electrónicas </vt:lpstr>
      <vt:lpstr>Referencias de imágenes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91</cp:revision>
  <dcterms:created xsi:type="dcterms:W3CDTF">2014-12-12T16:57:31Z</dcterms:created>
  <dcterms:modified xsi:type="dcterms:W3CDTF">2016-09-28T17:23:44Z</dcterms:modified>
</cp:coreProperties>
</file>