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9" r:id="rId2"/>
    <p:sldId id="256" r:id="rId3"/>
    <p:sldId id="257" r:id="rId4"/>
    <p:sldId id="265" r:id="rId5"/>
    <p:sldId id="266" r:id="rId6"/>
    <p:sldId id="267" r:id="rId7"/>
    <p:sldId id="268" r:id="rId8"/>
    <p:sldId id="270" r:id="rId9"/>
    <p:sldId id="272" r:id="rId10"/>
    <p:sldId id="274" r:id="rId11"/>
    <p:sldId id="275" r:id="rId12"/>
    <p:sldId id="276" r:id="rId13"/>
    <p:sldId id="277" r:id="rId14"/>
    <p:sldId id="261" r:id="rId1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6A221D"/>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4660"/>
  </p:normalViewPr>
  <p:slideViewPr>
    <p:cSldViewPr>
      <p:cViewPr>
        <p:scale>
          <a:sx n="75" d="100"/>
          <a:sy n="75" d="100"/>
        </p:scale>
        <p:origin x="-360" y="13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36DBD4-2F01-48F1-87E9-37F45B7199C8}" type="datetimeFigureOut">
              <a:rPr lang="es-ES" smtClean="0"/>
              <a:pPr/>
              <a:t>24/02/2017</a:t>
            </a:fld>
            <a:endParaRPr lang="es-ES"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1B3A2E-5057-4854-8602-C7DD979D0622}" type="slidenum">
              <a:rPr lang="es-ES" smtClean="0"/>
              <a:pPr/>
              <a:t>‹Nº›</a:t>
            </a:fld>
            <a:endParaRPr lang="es-E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1CFAC2A-A6C9-4A38-B194-CB3A3184C289}" type="slidenum">
              <a:rPr lang="es-MX" smtClean="0"/>
              <a:pPr/>
              <a:t>4</a:t>
            </a:fld>
            <a:endParaRPr lang="es-MX" dirty="0"/>
          </a:p>
        </p:txBody>
      </p:sp>
    </p:spTree>
    <p:extLst>
      <p:ext uri="{BB962C8B-B14F-4D97-AF65-F5344CB8AC3E}">
        <p14:creationId xmlns="" xmlns:p14="http://schemas.microsoft.com/office/powerpoint/2010/main" val="9431657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1CFAC2A-A6C9-4A38-B194-CB3A3184C289}" type="slidenum">
              <a:rPr lang="es-MX" smtClean="0"/>
              <a:pPr/>
              <a:t>13</a:t>
            </a:fld>
            <a:endParaRPr lang="es-MX" dirty="0"/>
          </a:p>
        </p:txBody>
      </p:sp>
    </p:spTree>
    <p:extLst>
      <p:ext uri="{BB962C8B-B14F-4D97-AF65-F5344CB8AC3E}">
        <p14:creationId xmlns="" xmlns:p14="http://schemas.microsoft.com/office/powerpoint/2010/main" val="9431657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1CFAC2A-A6C9-4A38-B194-CB3A3184C289}" type="slidenum">
              <a:rPr lang="es-MX" smtClean="0"/>
              <a:pPr/>
              <a:t>5</a:t>
            </a:fld>
            <a:endParaRPr lang="es-MX" dirty="0"/>
          </a:p>
        </p:txBody>
      </p:sp>
    </p:spTree>
    <p:extLst>
      <p:ext uri="{BB962C8B-B14F-4D97-AF65-F5344CB8AC3E}">
        <p14:creationId xmlns="" xmlns:p14="http://schemas.microsoft.com/office/powerpoint/2010/main" val="9431657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1CFAC2A-A6C9-4A38-B194-CB3A3184C289}" type="slidenum">
              <a:rPr lang="es-MX" smtClean="0"/>
              <a:pPr/>
              <a:t>6</a:t>
            </a:fld>
            <a:endParaRPr lang="es-MX" dirty="0"/>
          </a:p>
        </p:txBody>
      </p:sp>
    </p:spTree>
    <p:extLst>
      <p:ext uri="{BB962C8B-B14F-4D97-AF65-F5344CB8AC3E}">
        <p14:creationId xmlns="" xmlns:p14="http://schemas.microsoft.com/office/powerpoint/2010/main" val="943165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1CFAC2A-A6C9-4A38-B194-CB3A3184C289}" type="slidenum">
              <a:rPr lang="es-MX" smtClean="0"/>
              <a:pPr/>
              <a:t>7</a:t>
            </a:fld>
            <a:endParaRPr lang="es-MX" dirty="0"/>
          </a:p>
        </p:txBody>
      </p:sp>
    </p:spTree>
    <p:extLst>
      <p:ext uri="{BB962C8B-B14F-4D97-AF65-F5344CB8AC3E}">
        <p14:creationId xmlns="" xmlns:p14="http://schemas.microsoft.com/office/powerpoint/2010/main" val="9431657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1CFAC2A-A6C9-4A38-B194-CB3A3184C289}" type="slidenum">
              <a:rPr lang="es-MX" smtClean="0"/>
              <a:pPr/>
              <a:t>8</a:t>
            </a:fld>
            <a:endParaRPr lang="es-MX" dirty="0"/>
          </a:p>
        </p:txBody>
      </p:sp>
    </p:spTree>
    <p:extLst>
      <p:ext uri="{BB962C8B-B14F-4D97-AF65-F5344CB8AC3E}">
        <p14:creationId xmlns="" xmlns:p14="http://schemas.microsoft.com/office/powerpoint/2010/main" val="9431657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1CFAC2A-A6C9-4A38-B194-CB3A3184C289}" type="slidenum">
              <a:rPr lang="es-MX" smtClean="0"/>
              <a:pPr/>
              <a:t>9</a:t>
            </a:fld>
            <a:endParaRPr lang="es-MX" dirty="0"/>
          </a:p>
        </p:txBody>
      </p:sp>
    </p:spTree>
    <p:extLst>
      <p:ext uri="{BB962C8B-B14F-4D97-AF65-F5344CB8AC3E}">
        <p14:creationId xmlns="" xmlns:p14="http://schemas.microsoft.com/office/powerpoint/2010/main" val="9431657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1CFAC2A-A6C9-4A38-B194-CB3A3184C289}" type="slidenum">
              <a:rPr lang="es-MX" smtClean="0"/>
              <a:pPr/>
              <a:t>10</a:t>
            </a:fld>
            <a:endParaRPr lang="es-MX" dirty="0"/>
          </a:p>
        </p:txBody>
      </p:sp>
    </p:spTree>
    <p:extLst>
      <p:ext uri="{BB962C8B-B14F-4D97-AF65-F5344CB8AC3E}">
        <p14:creationId xmlns="" xmlns:p14="http://schemas.microsoft.com/office/powerpoint/2010/main" val="9431657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1CFAC2A-A6C9-4A38-B194-CB3A3184C289}" type="slidenum">
              <a:rPr lang="es-MX" smtClean="0"/>
              <a:pPr/>
              <a:t>11</a:t>
            </a:fld>
            <a:endParaRPr lang="es-MX" dirty="0"/>
          </a:p>
        </p:txBody>
      </p:sp>
    </p:spTree>
    <p:extLst>
      <p:ext uri="{BB962C8B-B14F-4D97-AF65-F5344CB8AC3E}">
        <p14:creationId xmlns="" xmlns:p14="http://schemas.microsoft.com/office/powerpoint/2010/main" val="9431657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F1CFAC2A-A6C9-4A38-B194-CB3A3184C289}" type="slidenum">
              <a:rPr lang="es-MX" smtClean="0"/>
              <a:pPr/>
              <a:t>12</a:t>
            </a:fld>
            <a:endParaRPr lang="es-MX" dirty="0"/>
          </a:p>
        </p:txBody>
      </p:sp>
    </p:spTree>
    <p:extLst>
      <p:ext uri="{BB962C8B-B14F-4D97-AF65-F5344CB8AC3E}">
        <p14:creationId xmlns="" xmlns:p14="http://schemas.microsoft.com/office/powerpoint/2010/main" val="943165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24/02/2017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24/02/2017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24/02/2017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24/02/2017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24/02/2017</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24/02/2017</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24/02/2017</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24/02/2017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24/02/2017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24/02/2017</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 xmlns:p14="http://schemas.microsoft.com/office/powerpoint/2010/main"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2" y="923122"/>
            <a:ext cx="5832648" cy="777686"/>
          </a:xfrm>
        </p:spPr>
        <p:txBody>
          <a:bodyPr>
            <a:noAutofit/>
          </a:bodyPr>
          <a:lstStyle/>
          <a:p>
            <a:r>
              <a:rPr lang="es-MX" sz="3200" dirty="0" smtClean="0">
                <a:latin typeface="Arial" pitchFamily="34" charset="0"/>
                <a:cs typeface="Arial" pitchFamily="34" charset="0"/>
              </a:rPr>
              <a:t>MODALIDADES</a:t>
            </a:r>
            <a:endParaRPr lang="es-MX" sz="3200" dirty="0">
              <a:latin typeface="Arial" pitchFamily="34" charset="0"/>
              <a:cs typeface="Arial" pitchFamily="34" charset="0"/>
            </a:endParaRPr>
          </a:p>
        </p:txBody>
      </p:sp>
      <p:sp>
        <p:nvSpPr>
          <p:cNvPr id="3" name="2 Marcador de contenido"/>
          <p:cNvSpPr>
            <a:spLocks noGrp="1"/>
          </p:cNvSpPr>
          <p:nvPr>
            <p:ph idx="1"/>
          </p:nvPr>
        </p:nvSpPr>
        <p:spPr>
          <a:xfrm>
            <a:off x="1187624" y="1787217"/>
            <a:ext cx="7499176" cy="4338946"/>
          </a:xfrm>
        </p:spPr>
        <p:txBody>
          <a:bodyPr>
            <a:normAutofit fontScale="92500" lnSpcReduction="10000"/>
          </a:bodyPr>
          <a:lstStyle/>
          <a:p>
            <a:pPr marL="0" indent="0" algn="just">
              <a:buNone/>
            </a:pPr>
            <a:r>
              <a:rPr lang="es-MX" altLang="es-MX" sz="2800" dirty="0" smtClean="0">
                <a:latin typeface="Arial" panose="020B0604020202020204" pitchFamily="34" charset="0"/>
                <a:cs typeface="Arial" panose="020B0604020202020204" pitchFamily="34" charset="0"/>
              </a:rPr>
              <a:t>De acuerdo con el artículo 13 de la Ley de Comercio Exterior, los aranceles pueden adoptar las siguientes modalidades:</a:t>
            </a:r>
          </a:p>
          <a:p>
            <a:pPr marL="0" indent="0" algn="just">
              <a:buNone/>
            </a:pPr>
            <a:r>
              <a:rPr lang="es-MX" altLang="es-MX" sz="2800" dirty="0" smtClean="0">
                <a:latin typeface="Arial" panose="020B0604020202020204" pitchFamily="34" charset="0"/>
                <a:cs typeface="Arial" panose="020B0604020202020204" pitchFamily="34" charset="0"/>
              </a:rPr>
              <a:t>	</a:t>
            </a:r>
          </a:p>
          <a:p>
            <a:pPr marL="0" indent="0" algn="just"/>
            <a:r>
              <a:rPr lang="es-MX" altLang="es-MX" sz="2800" dirty="0" smtClean="0">
                <a:latin typeface="Arial" panose="020B0604020202020204" pitchFamily="34" charset="0"/>
                <a:cs typeface="Arial" panose="020B0604020202020204" pitchFamily="34" charset="0"/>
              </a:rPr>
              <a:t> Arancel-cupo</a:t>
            </a:r>
            <a:r>
              <a:rPr lang="es-MX" altLang="es-MX" sz="2800" dirty="0">
                <a:latin typeface="Arial" panose="020B0604020202020204" pitchFamily="34" charset="0"/>
                <a:cs typeface="Arial" panose="020B0604020202020204" pitchFamily="34" charset="0"/>
              </a:rPr>
              <a:t>:</a:t>
            </a:r>
            <a:r>
              <a:rPr lang="es-MX" altLang="es-MX" sz="2800" dirty="0" smtClean="0">
                <a:latin typeface="Arial" panose="020B0604020202020204" pitchFamily="34" charset="0"/>
                <a:cs typeface="Arial" panose="020B0604020202020204" pitchFamily="34" charset="0"/>
              </a:rPr>
              <a:t> </a:t>
            </a:r>
            <a:r>
              <a:rPr lang="es-MX" altLang="es-MX" sz="2800" dirty="0">
                <a:latin typeface="Arial" panose="020B0604020202020204" pitchFamily="34" charset="0"/>
                <a:cs typeface="Arial" panose="020B0604020202020204" pitchFamily="34" charset="0"/>
              </a:rPr>
              <a:t>cuando se establezca un nivel arancelario para cierta cantidad o valor de mercancías exportadas o importadas, y una tasa diferente a las exportaciones o importaciones de esas mercancías que excedan dicho monto. El importador debe contar con un certificado de cupo expedido por la Secretaría de </a:t>
            </a:r>
            <a:r>
              <a:rPr lang="es-MX" altLang="es-MX" sz="2800" dirty="0" smtClean="0">
                <a:latin typeface="Arial" panose="020B0604020202020204" pitchFamily="34" charset="0"/>
                <a:cs typeface="Arial" panose="020B0604020202020204" pitchFamily="34" charset="0"/>
              </a:rPr>
              <a:t>Economía.</a:t>
            </a:r>
            <a:endParaRPr lang="es-MX" altLang="es-MX" sz="2800" dirty="0">
              <a:latin typeface="Arial" panose="020B0604020202020204" pitchFamily="34" charset="0"/>
              <a:cs typeface="Arial" panose="020B0604020202020204" pitchFamily="34" charset="0"/>
            </a:endParaRPr>
          </a:p>
          <a:p>
            <a:endParaRPr lang="es-MX" dirty="0">
              <a:solidFill>
                <a:schemeClr val="accent5">
                  <a:lumMod val="50000"/>
                </a:schemeClr>
              </a:solidFill>
            </a:endParaRPr>
          </a:p>
          <a:p>
            <a:endParaRPr lang="es-MX" dirty="0">
              <a:solidFill>
                <a:schemeClr val="accent5">
                  <a:lumMod val="50000"/>
                </a:schemeClr>
              </a:solidFill>
            </a:endParaRPr>
          </a:p>
        </p:txBody>
      </p:sp>
      <p:sp>
        <p:nvSpPr>
          <p:cNvPr id="4" name="3 Marcador de número de diapositiva"/>
          <p:cNvSpPr>
            <a:spLocks noGrp="1"/>
          </p:cNvSpPr>
          <p:nvPr>
            <p:ph type="sldNum" sz="quarter" idx="12"/>
          </p:nvPr>
        </p:nvSpPr>
        <p:spPr/>
        <p:txBody>
          <a:bodyPr/>
          <a:lstStyle/>
          <a:p>
            <a:fld id="{93290CD3-5251-4A37-8943-2D86CA16E633}" type="slidenum">
              <a:rPr lang="es-MX" smtClean="0"/>
              <a:pPr/>
              <a:t>10</a:t>
            </a:fld>
            <a:endParaRPr lang="es-MX" dirty="0"/>
          </a:p>
        </p:txBody>
      </p:sp>
    </p:spTree>
    <p:extLst>
      <p:ext uri="{BB962C8B-B14F-4D97-AF65-F5344CB8AC3E}">
        <p14:creationId xmlns="" xmlns:p14="http://schemas.microsoft.com/office/powerpoint/2010/main" val="4644709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2" y="923122"/>
            <a:ext cx="5832648" cy="777686"/>
          </a:xfrm>
        </p:spPr>
        <p:txBody>
          <a:bodyPr>
            <a:noAutofit/>
          </a:bodyPr>
          <a:lstStyle/>
          <a:p>
            <a:r>
              <a:rPr lang="es-MX" sz="2800" dirty="0" smtClean="0">
                <a:latin typeface="Arial" pitchFamily="34" charset="0"/>
                <a:cs typeface="Arial" pitchFamily="34" charset="0"/>
              </a:rPr>
              <a:t>MODALIDADES</a:t>
            </a:r>
            <a:endParaRPr lang="es-MX" sz="2800" b="1" dirty="0">
              <a:solidFill>
                <a:schemeClr val="accent3">
                  <a:lumMod val="75000"/>
                </a:schemeClr>
              </a:solidFill>
            </a:endParaRPr>
          </a:p>
        </p:txBody>
      </p:sp>
      <p:sp>
        <p:nvSpPr>
          <p:cNvPr id="3" name="2 Marcador de contenido"/>
          <p:cNvSpPr>
            <a:spLocks noGrp="1"/>
          </p:cNvSpPr>
          <p:nvPr>
            <p:ph idx="1"/>
          </p:nvPr>
        </p:nvSpPr>
        <p:spPr>
          <a:xfrm>
            <a:off x="1187624" y="1787217"/>
            <a:ext cx="7499176" cy="4338946"/>
          </a:xfrm>
        </p:spPr>
        <p:txBody>
          <a:bodyPr>
            <a:normAutofit/>
          </a:bodyPr>
          <a:lstStyle/>
          <a:p>
            <a:pPr marL="0" indent="0" algn="just"/>
            <a:r>
              <a:rPr lang="es-MX" altLang="es-MX" sz="2800" dirty="0" smtClean="0">
                <a:latin typeface="Arial" panose="020B0604020202020204" pitchFamily="34" charset="0"/>
                <a:cs typeface="Arial" panose="020B0604020202020204" pitchFamily="34" charset="0"/>
              </a:rPr>
              <a:t> Arancel estacional: </a:t>
            </a:r>
            <a:r>
              <a:rPr lang="es-MX" altLang="es-MX" sz="2800" dirty="0">
                <a:latin typeface="Arial" panose="020B0604020202020204" pitchFamily="34" charset="0"/>
                <a:cs typeface="Arial" panose="020B0604020202020204" pitchFamily="34" charset="0"/>
              </a:rPr>
              <a:t>cuando se establezcan niveles arancelarios distintos para diferentes períodos del año. </a:t>
            </a:r>
            <a:endParaRPr lang="es-MX" altLang="es-MX" sz="2800" dirty="0" smtClean="0">
              <a:latin typeface="Arial" panose="020B0604020202020204" pitchFamily="34" charset="0"/>
              <a:cs typeface="Arial" panose="020B0604020202020204" pitchFamily="34" charset="0"/>
            </a:endParaRPr>
          </a:p>
          <a:p>
            <a:pPr marL="0" indent="0" algn="just">
              <a:buNone/>
            </a:pPr>
            <a:endParaRPr lang="es-MX" altLang="es-MX" sz="2800" dirty="0" smtClean="0">
              <a:latin typeface="Arial" panose="020B0604020202020204" pitchFamily="34" charset="0"/>
              <a:cs typeface="Arial" panose="020B0604020202020204" pitchFamily="34" charset="0"/>
            </a:endParaRPr>
          </a:p>
          <a:p>
            <a:pPr marL="400050" lvl="1" indent="0" algn="just"/>
            <a:r>
              <a:rPr lang="es-MX" altLang="es-MX" sz="2400" dirty="0" smtClean="0">
                <a:latin typeface="Arial" panose="020B0604020202020204" pitchFamily="34" charset="0"/>
                <a:cs typeface="Arial" panose="020B0604020202020204" pitchFamily="34" charset="0"/>
              </a:rPr>
              <a:t> Ejemplo</a:t>
            </a:r>
            <a:r>
              <a:rPr lang="es-MX" altLang="es-MX" sz="2400" dirty="0">
                <a:latin typeface="Arial" panose="020B0604020202020204" pitchFamily="34" charset="0"/>
                <a:cs typeface="Arial" panose="020B0604020202020204" pitchFamily="34" charset="0"/>
              </a:rPr>
              <a:t>: Uvas frescas de la partida </a:t>
            </a:r>
            <a:r>
              <a:rPr lang="es-MX" altLang="es-MX" sz="2400" dirty="0" smtClean="0">
                <a:latin typeface="Arial" panose="020B0604020202020204" pitchFamily="34" charset="0"/>
                <a:cs typeface="Arial" panose="020B0604020202020204" pitchFamily="34" charset="0"/>
              </a:rPr>
              <a:t>08061001, el arancel aplicable a la importación de las mercancías originarias del área conformada por México y el Japón, únicamente: si es importada durante el periodo del 1 de julio al 31 de octubre: Exento</a:t>
            </a:r>
            <a:endParaRPr lang="es-MX" altLang="es-MX" sz="2400" dirty="0">
              <a:latin typeface="Arial" panose="020B0604020202020204" pitchFamily="34" charset="0"/>
              <a:cs typeface="Arial" panose="020B0604020202020204" pitchFamily="34" charset="0"/>
            </a:endParaRPr>
          </a:p>
        </p:txBody>
      </p:sp>
      <p:sp>
        <p:nvSpPr>
          <p:cNvPr id="4" name="3 Marcador de número de diapositiva"/>
          <p:cNvSpPr>
            <a:spLocks noGrp="1"/>
          </p:cNvSpPr>
          <p:nvPr>
            <p:ph type="sldNum" sz="quarter" idx="12"/>
          </p:nvPr>
        </p:nvSpPr>
        <p:spPr/>
        <p:txBody>
          <a:bodyPr/>
          <a:lstStyle/>
          <a:p>
            <a:fld id="{93290CD3-5251-4A37-8943-2D86CA16E633}" type="slidenum">
              <a:rPr lang="es-MX" smtClean="0"/>
              <a:pPr/>
              <a:t>11</a:t>
            </a:fld>
            <a:endParaRPr lang="es-MX" dirty="0"/>
          </a:p>
        </p:txBody>
      </p:sp>
    </p:spTree>
    <p:extLst>
      <p:ext uri="{BB962C8B-B14F-4D97-AF65-F5344CB8AC3E}">
        <p14:creationId xmlns="" xmlns:p14="http://schemas.microsoft.com/office/powerpoint/2010/main" val="28577564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2" y="923122"/>
            <a:ext cx="5832648" cy="777686"/>
          </a:xfrm>
        </p:spPr>
        <p:txBody>
          <a:bodyPr>
            <a:noAutofit/>
          </a:bodyPr>
          <a:lstStyle/>
          <a:p>
            <a:r>
              <a:rPr lang="es-MX" sz="2800" dirty="0" smtClean="0">
                <a:latin typeface="Arial" pitchFamily="34" charset="0"/>
                <a:cs typeface="Arial" pitchFamily="34" charset="0"/>
              </a:rPr>
              <a:t>MODALIDADES</a:t>
            </a:r>
            <a:r>
              <a:rPr lang="es-MX" sz="2400" b="1" dirty="0" smtClean="0">
                <a:solidFill>
                  <a:schemeClr val="accent3">
                    <a:lumMod val="75000"/>
                  </a:schemeClr>
                </a:solidFill>
              </a:rPr>
              <a:t> </a:t>
            </a:r>
            <a:r>
              <a:rPr lang="es-MX" sz="2800" dirty="0" smtClean="0">
                <a:latin typeface="Arial" pitchFamily="34" charset="0"/>
                <a:cs typeface="Arial" pitchFamily="34" charset="0"/>
              </a:rPr>
              <a:t>(ART. 13)</a:t>
            </a:r>
            <a:endParaRPr lang="es-MX" sz="2800" b="1" dirty="0">
              <a:solidFill>
                <a:schemeClr val="accent3">
                  <a:lumMod val="75000"/>
                </a:schemeClr>
              </a:solidFill>
            </a:endParaRPr>
          </a:p>
        </p:txBody>
      </p:sp>
      <p:sp>
        <p:nvSpPr>
          <p:cNvPr id="3" name="2 Marcador de contenido"/>
          <p:cNvSpPr>
            <a:spLocks noGrp="1"/>
          </p:cNvSpPr>
          <p:nvPr>
            <p:ph idx="1"/>
          </p:nvPr>
        </p:nvSpPr>
        <p:spPr>
          <a:xfrm>
            <a:off x="1187624" y="1787217"/>
            <a:ext cx="7499176" cy="4338946"/>
          </a:xfrm>
        </p:spPr>
        <p:txBody>
          <a:bodyPr>
            <a:normAutofit/>
          </a:bodyPr>
          <a:lstStyle/>
          <a:p>
            <a:pPr marL="0" indent="0" algn="just"/>
            <a:r>
              <a:rPr lang="es-MX" altLang="es-MX" sz="2800" dirty="0" smtClean="0">
                <a:latin typeface="Arial" panose="020B0604020202020204" pitchFamily="34" charset="0"/>
                <a:cs typeface="Arial" panose="020B0604020202020204" pitchFamily="34" charset="0"/>
              </a:rPr>
              <a:t> Cuando por una contingencia o situación estimada de urgencia, el Ejecutivo Federal lo establezca: </a:t>
            </a:r>
          </a:p>
          <a:p>
            <a:pPr marL="0" indent="0" algn="just">
              <a:buNone/>
            </a:pPr>
            <a:endParaRPr lang="es-MX" altLang="es-MX" sz="2800" dirty="0" smtClean="0">
              <a:latin typeface="Arial" panose="020B0604020202020204" pitchFamily="34" charset="0"/>
              <a:cs typeface="Arial" panose="020B0604020202020204" pitchFamily="34" charset="0"/>
            </a:endParaRPr>
          </a:p>
          <a:p>
            <a:pPr marL="400050" lvl="1" indent="0" algn="just"/>
            <a:r>
              <a:rPr lang="es-MX" altLang="es-MX" sz="2400" dirty="0" smtClean="0">
                <a:latin typeface="Arial" panose="020B0604020202020204" pitchFamily="34" charset="0"/>
                <a:cs typeface="Arial" panose="020B0604020202020204" pitchFamily="34" charset="0"/>
              </a:rPr>
              <a:t> Ejemplo</a:t>
            </a:r>
            <a:r>
              <a:rPr lang="es-MX" altLang="es-MX" sz="2400" dirty="0">
                <a:latin typeface="Arial" panose="020B0604020202020204" pitchFamily="34" charset="0"/>
                <a:cs typeface="Arial" panose="020B0604020202020204" pitchFamily="34" charset="0"/>
              </a:rPr>
              <a:t>: Los reactivos de diagnóstico para la influenza se eximieron (mediante Decreto de 2 de mayo de 2009) del pago de contribuciones al comercio exterior para </a:t>
            </a:r>
            <a:r>
              <a:rPr lang="es-MX" altLang="es-MX" sz="2400" dirty="0" smtClean="0">
                <a:latin typeface="Arial" panose="020B0604020202020204" pitchFamily="34" charset="0"/>
                <a:cs typeface="Arial" panose="020B0604020202020204" pitchFamily="34" charset="0"/>
              </a:rPr>
              <a:t>contrarrestar la </a:t>
            </a:r>
            <a:r>
              <a:rPr lang="es-MX" altLang="es-MX" sz="2400" dirty="0">
                <a:latin typeface="Arial" panose="020B0604020202020204" pitchFamily="34" charset="0"/>
                <a:cs typeface="Arial" panose="020B0604020202020204" pitchFamily="34" charset="0"/>
              </a:rPr>
              <a:t>situación de contingencia sanitaria </a:t>
            </a:r>
            <a:r>
              <a:rPr lang="es-MX" altLang="es-MX" sz="2400" dirty="0" smtClean="0">
                <a:latin typeface="Arial" panose="020B0604020202020204" pitchFamily="34" charset="0"/>
                <a:cs typeface="Arial" panose="020B0604020202020204" pitchFamily="34" charset="0"/>
              </a:rPr>
              <a:t>generada por </a:t>
            </a:r>
            <a:r>
              <a:rPr lang="es-MX" altLang="es-MX" sz="2400" dirty="0">
                <a:latin typeface="Arial" panose="020B0604020202020204" pitchFamily="34" charset="0"/>
                <a:cs typeface="Arial" panose="020B0604020202020204" pitchFamily="34" charset="0"/>
              </a:rPr>
              <a:t>el virus de influenza.</a:t>
            </a:r>
          </a:p>
        </p:txBody>
      </p:sp>
      <p:sp>
        <p:nvSpPr>
          <p:cNvPr id="4" name="3 Marcador de número de diapositiva"/>
          <p:cNvSpPr>
            <a:spLocks noGrp="1"/>
          </p:cNvSpPr>
          <p:nvPr>
            <p:ph type="sldNum" sz="quarter" idx="12"/>
          </p:nvPr>
        </p:nvSpPr>
        <p:spPr/>
        <p:txBody>
          <a:bodyPr/>
          <a:lstStyle/>
          <a:p>
            <a:fld id="{93290CD3-5251-4A37-8943-2D86CA16E633}" type="slidenum">
              <a:rPr lang="es-MX" smtClean="0"/>
              <a:pPr/>
              <a:t>12</a:t>
            </a:fld>
            <a:endParaRPr lang="es-MX" dirty="0"/>
          </a:p>
        </p:txBody>
      </p:sp>
    </p:spTree>
    <p:extLst>
      <p:ext uri="{BB962C8B-B14F-4D97-AF65-F5344CB8AC3E}">
        <p14:creationId xmlns="" xmlns:p14="http://schemas.microsoft.com/office/powerpoint/2010/main" val="26912088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2" y="923122"/>
            <a:ext cx="5832648" cy="777686"/>
          </a:xfrm>
        </p:spPr>
        <p:txBody>
          <a:bodyPr>
            <a:noAutofit/>
          </a:bodyPr>
          <a:lstStyle/>
          <a:p>
            <a:r>
              <a:rPr lang="es-MX" sz="3200" dirty="0" smtClean="0">
                <a:latin typeface="Arial" pitchFamily="34" charset="0"/>
                <a:cs typeface="Arial" pitchFamily="34" charset="0"/>
              </a:rPr>
              <a:t>Tratados Internacionales</a:t>
            </a:r>
            <a:endParaRPr lang="es-MX" sz="3200" dirty="0">
              <a:latin typeface="Arial" pitchFamily="34" charset="0"/>
              <a:cs typeface="Arial" pitchFamily="34" charset="0"/>
            </a:endParaRPr>
          </a:p>
        </p:txBody>
      </p:sp>
      <p:sp>
        <p:nvSpPr>
          <p:cNvPr id="3" name="2 Marcador de contenido"/>
          <p:cNvSpPr>
            <a:spLocks noGrp="1"/>
          </p:cNvSpPr>
          <p:nvPr>
            <p:ph idx="1"/>
          </p:nvPr>
        </p:nvSpPr>
        <p:spPr>
          <a:xfrm>
            <a:off x="1187624" y="1787217"/>
            <a:ext cx="7499176" cy="4338946"/>
          </a:xfrm>
        </p:spPr>
        <p:txBody>
          <a:bodyPr>
            <a:normAutofit fontScale="85000" lnSpcReduction="20000"/>
          </a:bodyPr>
          <a:lstStyle/>
          <a:p>
            <a:pPr marL="0" indent="0" algn="just">
              <a:buNone/>
            </a:pPr>
            <a:r>
              <a:rPr lang="es-MX" altLang="es-MX" sz="2800" dirty="0" smtClean="0">
                <a:latin typeface="Arial" panose="020B0604020202020204" pitchFamily="34" charset="0"/>
                <a:cs typeface="Arial" panose="020B0604020202020204" pitchFamily="34" charset="0"/>
              </a:rPr>
              <a:t>De igual forma, el artículo 14 de la ley de Comercio Exterior establece que podrán </a:t>
            </a:r>
            <a:r>
              <a:rPr lang="es-MX" altLang="es-MX" sz="2800" dirty="0">
                <a:latin typeface="Arial" panose="020B0604020202020204" pitchFamily="34" charset="0"/>
                <a:cs typeface="Arial" panose="020B0604020202020204" pitchFamily="34" charset="0"/>
              </a:rPr>
              <a:t>establecerse aranceles diferentes a los generales previstos en las tarifas de los impuestos generales </a:t>
            </a:r>
            <a:r>
              <a:rPr lang="es-MX" altLang="es-MX" sz="2800" dirty="0" smtClean="0">
                <a:latin typeface="Arial" panose="020B0604020202020204" pitchFamily="34" charset="0"/>
                <a:cs typeface="Arial" panose="020B0604020202020204" pitchFamily="34" charset="0"/>
              </a:rPr>
              <a:t>de exportación </a:t>
            </a:r>
            <a:r>
              <a:rPr lang="es-MX" altLang="es-MX" sz="2800" dirty="0">
                <a:latin typeface="Arial" panose="020B0604020202020204" pitchFamily="34" charset="0"/>
                <a:cs typeface="Arial" panose="020B0604020202020204" pitchFamily="34" charset="0"/>
              </a:rPr>
              <a:t>e importación cuando así lo establezcan tratados o convenios comerciales internacionales de los que México sea parte</a:t>
            </a:r>
            <a:r>
              <a:rPr lang="es-MX" altLang="es-MX" sz="2800" dirty="0" smtClean="0">
                <a:latin typeface="Arial" panose="020B0604020202020204" pitchFamily="34" charset="0"/>
                <a:cs typeface="Arial" panose="020B0604020202020204" pitchFamily="34" charset="0"/>
              </a:rPr>
              <a:t>.</a:t>
            </a:r>
          </a:p>
          <a:p>
            <a:pPr marL="0" indent="0" algn="just">
              <a:buNone/>
            </a:pPr>
            <a:endParaRPr lang="es-MX" altLang="es-MX" sz="2800" dirty="0">
              <a:latin typeface="Arial" panose="020B0604020202020204" pitchFamily="34" charset="0"/>
              <a:cs typeface="Arial" panose="020B0604020202020204" pitchFamily="34" charset="0"/>
            </a:endParaRPr>
          </a:p>
          <a:p>
            <a:pPr marL="0" indent="0" algn="just">
              <a:buNone/>
            </a:pPr>
            <a:r>
              <a:rPr lang="es-MX" altLang="es-MX" sz="2800" dirty="0" smtClean="0">
                <a:latin typeface="Arial" panose="020B0604020202020204" pitchFamily="34" charset="0"/>
                <a:cs typeface="Arial" panose="020B0604020202020204" pitchFamily="34" charset="0"/>
              </a:rPr>
              <a:t>	- Ejemplo: Las manzanas, partida arancelaria 08081001 tienen un IGI del 20% (DOF: 18/06/2007). Sin embargo para aquellas provenientes de Canadá en el marco del TLCAN se encuentra exentas de arancel.</a:t>
            </a:r>
          </a:p>
        </p:txBody>
      </p:sp>
      <p:sp>
        <p:nvSpPr>
          <p:cNvPr id="4" name="3 Marcador de número de diapositiva"/>
          <p:cNvSpPr>
            <a:spLocks noGrp="1"/>
          </p:cNvSpPr>
          <p:nvPr>
            <p:ph type="sldNum" sz="quarter" idx="12"/>
          </p:nvPr>
        </p:nvSpPr>
        <p:spPr/>
        <p:txBody>
          <a:bodyPr/>
          <a:lstStyle/>
          <a:p>
            <a:fld id="{93290CD3-5251-4A37-8943-2D86CA16E633}" type="slidenum">
              <a:rPr lang="es-MX" smtClean="0"/>
              <a:pPr/>
              <a:t>13</a:t>
            </a:fld>
            <a:endParaRPr lang="es-MX" dirty="0"/>
          </a:p>
        </p:txBody>
      </p:sp>
    </p:spTree>
    <p:extLst>
      <p:ext uri="{BB962C8B-B14F-4D97-AF65-F5344CB8AC3E}">
        <p14:creationId xmlns="" xmlns:p14="http://schemas.microsoft.com/office/powerpoint/2010/main" val="37834405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pPr algn="l"/>
            <a:r>
              <a:rPr lang="es-ES" dirty="0" smtClean="0">
                <a:latin typeface="Arial" pitchFamily="34" charset="0"/>
                <a:cs typeface="Arial" pitchFamily="34" charset="0"/>
              </a:rPr>
              <a:t>Referencias Bibliográficas</a:t>
            </a:r>
            <a:endParaRPr lang="es-MX" dirty="0">
              <a:latin typeface="Arial" pitchFamily="34" charset="0"/>
              <a:cs typeface="Arial" pitchFamily="34" charset="0"/>
            </a:endParaRPr>
          </a:p>
        </p:txBody>
      </p:sp>
      <p:sp>
        <p:nvSpPr>
          <p:cNvPr id="9" name="8 Marcador de contenido"/>
          <p:cNvSpPr>
            <a:spLocks noGrp="1"/>
          </p:cNvSpPr>
          <p:nvPr>
            <p:ph idx="1"/>
          </p:nvPr>
        </p:nvSpPr>
        <p:spPr>
          <a:xfrm>
            <a:off x="1643042" y="1600200"/>
            <a:ext cx="7043758" cy="4525963"/>
          </a:xfrm>
        </p:spPr>
        <p:txBody>
          <a:bodyPr>
            <a:normAutofit/>
          </a:bodyPr>
          <a:lstStyle/>
          <a:p>
            <a:pPr algn="just"/>
            <a:endParaRPr lang="es-ES" sz="2400" dirty="0" smtClean="0">
              <a:latin typeface="Arial" pitchFamily="34" charset="0"/>
              <a:cs typeface="Arial" pitchFamily="34" charset="0"/>
            </a:endParaRPr>
          </a:p>
          <a:p>
            <a:pPr algn="just"/>
            <a:r>
              <a:rPr lang="es-ES" sz="2400" dirty="0" smtClean="0">
                <a:latin typeface="Arial" pitchFamily="34" charset="0"/>
                <a:cs typeface="Arial" pitchFamily="34" charset="0"/>
              </a:rPr>
              <a:t>Ley de comercio exterior, (2016). México: Ed. ISEF</a:t>
            </a:r>
          </a:p>
          <a:p>
            <a:pPr algn="just"/>
            <a:r>
              <a:rPr lang="es-ES" sz="2400" dirty="0" smtClean="0">
                <a:latin typeface="Arial" pitchFamily="34" charset="0"/>
                <a:cs typeface="Arial" pitchFamily="34" charset="0"/>
              </a:rPr>
              <a:t>Sistemas CASA online. (10 de 11 de 2016). Tigie. Recuperado el 10 de 11 de 2016, de http://www.casaonline.mx/navtigie.php</a:t>
            </a:r>
            <a:endParaRPr lang="es-MX" sz="2400" dirty="0" smtClean="0">
              <a:latin typeface="Arial" pitchFamily="34" charset="0"/>
              <a:cs typeface="Arial" pitchFamily="34" charset="0"/>
            </a:endParaRPr>
          </a:p>
          <a:p>
            <a:pPr algn="just"/>
            <a:endParaRPr lang="es-ES" sz="2400" dirty="0" smtClean="0">
              <a:latin typeface="Arial" pitchFamily="34" charset="0"/>
              <a:cs typeface="Arial" pitchFamily="34" charset="0"/>
            </a:endParaRPr>
          </a:p>
        </p:txBody>
      </p:sp>
    </p:spTree>
    <p:extLst>
      <p:ext uri="{BB962C8B-B14F-4D97-AF65-F5344CB8AC3E}">
        <p14:creationId xmlns="" xmlns:p14="http://schemas.microsoft.com/office/powerpoint/2010/main" val="3644256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p:txBody>
          <a:bodyPr>
            <a:normAutofit/>
          </a:bodyPr>
          <a:lstStyle/>
          <a:p>
            <a:pPr lvl="1" algn="just"/>
            <a:r>
              <a:rPr lang="es-MX" dirty="0" smtClean="0">
                <a:effectLst>
                  <a:outerShdw blurRad="38100" dist="38100" dir="2700000" algn="tl">
                    <a:srgbClr val="000000">
                      <a:alpha val="43137"/>
                    </a:srgbClr>
                  </a:outerShdw>
                </a:effectLst>
                <a:latin typeface="Arial" pitchFamily="34" charset="0"/>
                <a:cs typeface="Arial" pitchFamily="34" charset="0"/>
              </a:rPr>
              <a:t>Área Académica:</a:t>
            </a:r>
            <a:r>
              <a:rPr lang="es-MX" dirty="0" smtClean="0">
                <a:latin typeface="Arial" pitchFamily="34" charset="0"/>
                <a:cs typeface="Arial" pitchFamily="34" charset="0"/>
              </a:rPr>
              <a:t>  Comercio Exterior </a:t>
            </a:r>
          </a:p>
          <a:p>
            <a:pPr lvl="1" algn="just"/>
            <a:endParaRPr lang="es-MX" sz="2000" b="1" dirty="0" smtClean="0">
              <a:effectLst>
                <a:outerShdw blurRad="38100" dist="38100" dir="2700000" algn="tl">
                  <a:srgbClr val="000000">
                    <a:alpha val="43137"/>
                  </a:srgbClr>
                </a:outerShdw>
              </a:effectLst>
              <a:latin typeface="Arial" pitchFamily="34" charset="0"/>
              <a:cs typeface="Arial" pitchFamily="34" charset="0"/>
            </a:endParaRPr>
          </a:p>
          <a:p>
            <a:pPr lvl="1" algn="just"/>
            <a:r>
              <a:rPr lang="es-MX" dirty="0" smtClean="0">
                <a:effectLst>
                  <a:outerShdw blurRad="38100" dist="38100" dir="2700000" algn="tl">
                    <a:srgbClr val="000000">
                      <a:alpha val="43137"/>
                    </a:srgbClr>
                  </a:outerShdw>
                </a:effectLst>
                <a:latin typeface="Arial" pitchFamily="34" charset="0"/>
                <a:cs typeface="Arial" pitchFamily="34" charset="0"/>
              </a:rPr>
              <a:t>Tema:</a:t>
            </a:r>
            <a:r>
              <a:rPr lang="es-MX" dirty="0" smtClean="0">
                <a:latin typeface="Arial" pitchFamily="34" charset="0"/>
                <a:cs typeface="Arial" pitchFamily="34" charset="0"/>
              </a:rPr>
              <a:t> Aranceles</a:t>
            </a:r>
          </a:p>
          <a:p>
            <a:pPr lvl="1" algn="just"/>
            <a:endParaRPr lang="es-MX" sz="2000" b="1" dirty="0" smtClean="0">
              <a:effectLst>
                <a:outerShdw blurRad="38100" dist="38100" dir="2700000" algn="tl">
                  <a:srgbClr val="000000">
                    <a:alpha val="43137"/>
                  </a:srgbClr>
                </a:outerShdw>
              </a:effectLst>
              <a:latin typeface="Arial" pitchFamily="34" charset="0"/>
              <a:cs typeface="Arial" pitchFamily="34" charset="0"/>
            </a:endParaRPr>
          </a:p>
          <a:p>
            <a:pPr lvl="1" algn="just"/>
            <a:r>
              <a:rPr lang="es-MX" dirty="0" smtClean="0">
                <a:effectLst>
                  <a:outerShdw blurRad="38100" dist="38100" dir="2700000" algn="tl">
                    <a:srgbClr val="000000">
                      <a:alpha val="43137"/>
                    </a:srgbClr>
                  </a:outerShdw>
                </a:effectLst>
                <a:latin typeface="Arial" pitchFamily="34" charset="0"/>
                <a:cs typeface="Arial" pitchFamily="34" charset="0"/>
              </a:rPr>
              <a:t>Profesores:</a:t>
            </a:r>
            <a:r>
              <a:rPr lang="es-MX" dirty="0" smtClean="0">
                <a:latin typeface="Arial" pitchFamily="34" charset="0"/>
                <a:cs typeface="Arial" pitchFamily="34" charset="0"/>
              </a:rPr>
              <a:t> M.E.P. Martha Paola Lugo Pontaza. </a:t>
            </a:r>
          </a:p>
          <a:p>
            <a:pPr lvl="1" algn="just"/>
            <a:r>
              <a:rPr lang="es-MX" dirty="0" smtClean="0">
                <a:latin typeface="Arial" pitchFamily="34" charset="0"/>
                <a:cs typeface="Arial" pitchFamily="34" charset="0"/>
              </a:rPr>
              <a:t>M. en D. Juan Carlos Hernández Gómez </a:t>
            </a:r>
          </a:p>
          <a:p>
            <a:pPr lvl="1" algn="just"/>
            <a:endParaRPr lang="es-MX" sz="2000" dirty="0" smtClean="0">
              <a:effectLst>
                <a:outerShdw blurRad="38100" dist="38100" dir="2700000" algn="tl">
                  <a:srgbClr val="000000">
                    <a:alpha val="43137"/>
                  </a:srgbClr>
                </a:outerShdw>
              </a:effectLst>
              <a:latin typeface="Arial" pitchFamily="34" charset="0"/>
              <a:cs typeface="Arial" pitchFamily="34" charset="0"/>
            </a:endParaRPr>
          </a:p>
          <a:p>
            <a:pPr lvl="1" algn="just"/>
            <a:r>
              <a:rPr lang="es-MX" dirty="0" smtClean="0">
                <a:effectLst>
                  <a:outerShdw blurRad="38100" dist="38100" dir="2700000" algn="tl">
                    <a:srgbClr val="000000">
                      <a:alpha val="43137"/>
                    </a:srgbClr>
                  </a:outerShdw>
                </a:effectLst>
                <a:latin typeface="Arial" pitchFamily="34" charset="0"/>
                <a:cs typeface="Arial" pitchFamily="34" charset="0"/>
              </a:rPr>
              <a:t>Periodo:</a:t>
            </a:r>
            <a:r>
              <a:rPr lang="es-MX" dirty="0" smtClean="0">
                <a:latin typeface="Arial" pitchFamily="34" charset="0"/>
                <a:cs typeface="Arial" pitchFamily="34" charset="0"/>
              </a:rPr>
              <a:t> julio – diciembre 2016</a:t>
            </a:r>
            <a:endParaRPr lang="es-MX" sz="2000" dirty="0" smtClean="0">
              <a:latin typeface="Arial" pitchFamily="34" charset="0"/>
              <a:cs typeface="Arial" pitchFamily="34" charset="0"/>
            </a:endParaRPr>
          </a:p>
          <a:p>
            <a:endParaRPr lang="es-MX" dirty="0"/>
          </a:p>
        </p:txBody>
      </p:sp>
    </p:spTree>
    <p:extLst>
      <p:ext uri="{BB962C8B-B14F-4D97-AF65-F5344CB8AC3E}">
        <p14:creationId xmlns="" xmlns:p14="http://schemas.microsoft.com/office/powerpoint/2010/main" val="4251574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b="1" u="sng" dirty="0">
                <a:latin typeface="Arial" pitchFamily="34" charset="0"/>
                <a:cs typeface="Arial" pitchFamily="34" charset="0"/>
              </a:rPr>
              <a:t>Tema</a:t>
            </a:r>
            <a:r>
              <a:rPr lang="fr-FR" b="1" u="sng" dirty="0" smtClean="0">
                <a:latin typeface="Arial" pitchFamily="34" charset="0"/>
                <a:cs typeface="Arial" pitchFamily="34" charset="0"/>
              </a:rPr>
              <a:t>: ARANCELES</a:t>
            </a:r>
            <a:endParaRPr lang="es-MX" dirty="0">
              <a:latin typeface="Arial" pitchFamily="34" charset="0"/>
              <a:cs typeface="Arial" pitchFamily="34" charset="0"/>
            </a:endParaRPr>
          </a:p>
        </p:txBody>
      </p:sp>
      <p:sp>
        <p:nvSpPr>
          <p:cNvPr id="3" name="2 Marcador de contenido"/>
          <p:cNvSpPr>
            <a:spLocks noGrp="1"/>
          </p:cNvSpPr>
          <p:nvPr>
            <p:ph idx="1"/>
          </p:nvPr>
        </p:nvSpPr>
        <p:spPr/>
        <p:txBody>
          <a:bodyPr>
            <a:normAutofit fontScale="25000" lnSpcReduction="20000"/>
          </a:bodyPr>
          <a:lstStyle/>
          <a:p>
            <a:pPr algn="ctr">
              <a:lnSpc>
                <a:spcPct val="90000"/>
              </a:lnSpc>
              <a:buNone/>
            </a:pPr>
            <a:r>
              <a:rPr lang="fr-FR" b="1" u="sng" dirty="0">
                <a:effectLst>
                  <a:outerShdw blurRad="38100" dist="38100" dir="2700000" algn="tl">
                    <a:srgbClr val="000000">
                      <a:alpha val="43137"/>
                    </a:srgbClr>
                  </a:outerShdw>
                </a:effectLst>
                <a:latin typeface="Arial" pitchFamily="34" charset="0"/>
                <a:cs typeface="Arial" pitchFamily="34" charset="0"/>
              </a:rPr>
              <a:t> </a:t>
            </a:r>
            <a:r>
              <a:rPr lang="fr-FR" sz="8800" b="1" u="sng" dirty="0">
                <a:effectLst>
                  <a:outerShdw blurRad="38100" dist="38100" dir="2700000" algn="tl">
                    <a:srgbClr val="000000">
                      <a:alpha val="43137"/>
                    </a:srgbClr>
                  </a:outerShdw>
                </a:effectLst>
                <a:latin typeface="Arial" pitchFamily="34" charset="0"/>
                <a:cs typeface="Arial" pitchFamily="34" charset="0"/>
              </a:rPr>
              <a:t>Abstract</a:t>
            </a:r>
            <a:r>
              <a:rPr lang="fr-FR" b="1" u="sng" dirty="0">
                <a:effectLst>
                  <a:outerShdw blurRad="38100" dist="38100" dir="2700000" algn="tl">
                    <a:srgbClr val="000000">
                      <a:alpha val="43137"/>
                    </a:srgbClr>
                  </a:outerShdw>
                </a:effectLst>
                <a:latin typeface="Arial" pitchFamily="34" charset="0"/>
                <a:cs typeface="Arial" pitchFamily="34" charset="0"/>
              </a:rPr>
              <a:t>:</a:t>
            </a:r>
          </a:p>
          <a:p>
            <a:pPr>
              <a:lnSpc>
                <a:spcPct val="90000"/>
              </a:lnSpc>
              <a:buNone/>
            </a:pPr>
            <a:endParaRPr lang="fr-FR" sz="5500" dirty="0">
              <a:latin typeface="Arial" panose="020B0604020202020204" pitchFamily="34" charset="0"/>
              <a:cs typeface="Arial" panose="020B0604020202020204" pitchFamily="34" charset="0"/>
            </a:endParaRPr>
          </a:p>
          <a:p>
            <a:pPr algn="just">
              <a:lnSpc>
                <a:spcPct val="120000"/>
              </a:lnSpc>
            </a:pPr>
            <a:r>
              <a:rPr lang="en-US" sz="8800" dirty="0" smtClean="0">
                <a:latin typeface="Arial" panose="020B0604020202020204" pitchFamily="34" charset="0"/>
                <a:cs typeface="Arial" panose="020B0604020202020204" pitchFamily="34" charset="0"/>
              </a:rPr>
              <a:t>The knowledge of the tariffs applicable to foreign trade goods is kind of great importance for all professionals engaged in this activity, because of the economic impact it generates on the price to the final consumer and how that could define it competitiveness in the international markets . The following presentation will analyze the types and modalities that exist and that are contemplated by the </a:t>
            </a:r>
            <a:r>
              <a:rPr lang="en-US" sz="8800" smtClean="0">
                <a:latin typeface="Arial" panose="020B0604020202020204" pitchFamily="34" charset="0"/>
                <a:cs typeface="Arial" panose="020B0604020202020204" pitchFamily="34" charset="0"/>
              </a:rPr>
              <a:t>Mexican Law.</a:t>
            </a:r>
            <a:endParaRPr lang="en-US" sz="8800" dirty="0" smtClean="0">
              <a:latin typeface="Arial" panose="020B0604020202020204" pitchFamily="34" charset="0"/>
              <a:cs typeface="Arial" panose="020B0604020202020204" pitchFamily="34" charset="0"/>
            </a:endParaRPr>
          </a:p>
          <a:p>
            <a:pPr algn="just">
              <a:lnSpc>
                <a:spcPct val="120000"/>
              </a:lnSpc>
              <a:buNone/>
            </a:pPr>
            <a:endParaRPr lang="fr-FR" sz="5500" dirty="0">
              <a:latin typeface="Arial" panose="020B0604020202020204" pitchFamily="34" charset="0"/>
              <a:cs typeface="Arial" panose="020B0604020202020204" pitchFamily="34" charset="0"/>
            </a:endParaRPr>
          </a:p>
          <a:p>
            <a:pPr>
              <a:lnSpc>
                <a:spcPct val="90000"/>
              </a:lnSpc>
              <a:buNone/>
            </a:pPr>
            <a:endParaRPr lang="fr-FR" dirty="0">
              <a:latin typeface="Arial" pitchFamily="34" charset="0"/>
              <a:cs typeface="Arial" pitchFamily="34" charset="0"/>
            </a:endParaRPr>
          </a:p>
          <a:p>
            <a:pPr>
              <a:lnSpc>
                <a:spcPct val="90000"/>
              </a:lnSpc>
              <a:buNone/>
            </a:pPr>
            <a:endParaRPr lang="fr-FR" dirty="0">
              <a:latin typeface="Arial" pitchFamily="34" charset="0"/>
              <a:cs typeface="Arial" pitchFamily="34" charset="0"/>
            </a:endParaRPr>
          </a:p>
          <a:p>
            <a:pPr>
              <a:lnSpc>
                <a:spcPct val="90000"/>
              </a:lnSpc>
              <a:buNone/>
            </a:pPr>
            <a:r>
              <a:rPr lang="fr-FR" sz="8800" b="1" u="sng" dirty="0">
                <a:effectLst>
                  <a:outerShdw blurRad="38100" dist="38100" dir="2700000" algn="tl">
                    <a:srgbClr val="000000">
                      <a:alpha val="43137"/>
                    </a:srgbClr>
                  </a:outerShdw>
                </a:effectLst>
                <a:latin typeface="Arial" pitchFamily="34" charset="0"/>
                <a:cs typeface="Arial" pitchFamily="34" charset="0"/>
              </a:rPr>
              <a:t>Keywords</a:t>
            </a:r>
            <a:r>
              <a:rPr lang="fr-FR" sz="8800" b="1" dirty="0" smtClean="0">
                <a:effectLst>
                  <a:outerShdw blurRad="38100" dist="38100" dir="2700000" algn="tl">
                    <a:srgbClr val="000000">
                      <a:alpha val="43137"/>
                    </a:srgbClr>
                  </a:outerShdw>
                </a:effectLst>
                <a:latin typeface="Arial" pitchFamily="34" charset="0"/>
                <a:cs typeface="Arial" pitchFamily="34" charset="0"/>
              </a:rPr>
              <a:t>:</a:t>
            </a:r>
            <a:r>
              <a:rPr lang="fr-FR" sz="8800" dirty="0" smtClean="0">
                <a:latin typeface="Arial" pitchFamily="34" charset="0"/>
                <a:cs typeface="Arial" pitchFamily="34" charset="0"/>
              </a:rPr>
              <a:t>  ( Tariffs, foreign trade, import – export )</a:t>
            </a:r>
            <a:endParaRPr lang="es-MX" sz="8800" dirty="0">
              <a:latin typeface="Arial" pitchFamily="34" charset="0"/>
              <a:cs typeface="Arial" pitchFamily="34" charset="0"/>
            </a:endParaRPr>
          </a:p>
        </p:txBody>
      </p:sp>
    </p:spTree>
    <p:extLst>
      <p:ext uri="{BB962C8B-B14F-4D97-AF65-F5344CB8AC3E}">
        <p14:creationId xmlns="" xmlns:p14="http://schemas.microsoft.com/office/powerpoint/2010/main" val="1839356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2" y="836713"/>
            <a:ext cx="5832648" cy="777686"/>
          </a:xfrm>
        </p:spPr>
        <p:txBody>
          <a:bodyPr>
            <a:noAutofit/>
          </a:bodyPr>
          <a:lstStyle/>
          <a:p>
            <a:r>
              <a:rPr lang="es-MX" sz="3200" dirty="0" smtClean="0">
                <a:latin typeface="Arial" pitchFamily="34" charset="0"/>
                <a:cs typeface="Arial" pitchFamily="34" charset="0"/>
              </a:rPr>
              <a:t>ARANCELES</a:t>
            </a:r>
            <a:endParaRPr lang="es-MX" sz="3200" dirty="0">
              <a:latin typeface="Arial" pitchFamily="34" charset="0"/>
              <a:cs typeface="Arial" pitchFamily="34" charset="0"/>
            </a:endParaRPr>
          </a:p>
        </p:txBody>
      </p:sp>
      <p:sp>
        <p:nvSpPr>
          <p:cNvPr id="4" name="3 Marcador de número de diapositiva"/>
          <p:cNvSpPr>
            <a:spLocks noGrp="1"/>
          </p:cNvSpPr>
          <p:nvPr>
            <p:ph type="sldNum" sz="quarter" idx="12"/>
          </p:nvPr>
        </p:nvSpPr>
        <p:spPr/>
        <p:txBody>
          <a:bodyPr/>
          <a:lstStyle/>
          <a:p>
            <a:fld id="{93290CD3-5251-4A37-8943-2D86CA16E633}" type="slidenum">
              <a:rPr lang="es-MX" smtClean="0"/>
              <a:pPr/>
              <a:t>4</a:t>
            </a:fld>
            <a:endParaRPr lang="es-MX" dirty="0"/>
          </a:p>
        </p:txBody>
      </p:sp>
      <p:sp>
        <p:nvSpPr>
          <p:cNvPr id="6" name="2 Marcador de contenido"/>
          <p:cNvSpPr>
            <a:spLocks noGrp="1"/>
          </p:cNvSpPr>
          <p:nvPr>
            <p:ph idx="1"/>
          </p:nvPr>
        </p:nvSpPr>
        <p:spPr>
          <a:xfrm>
            <a:off x="1187624" y="1787217"/>
            <a:ext cx="7499176" cy="4338946"/>
          </a:xfrm>
        </p:spPr>
        <p:txBody>
          <a:bodyPr>
            <a:normAutofit/>
          </a:bodyPr>
          <a:lstStyle/>
          <a:p>
            <a:pPr lvl="0"/>
            <a:r>
              <a:rPr lang="es-ES" sz="2800" dirty="0" smtClean="0"/>
              <a:t>Fundamento Legal:</a:t>
            </a:r>
          </a:p>
          <a:p>
            <a:pPr lvl="0"/>
            <a:endParaRPr lang="es-ES" sz="2800" dirty="0" smtClean="0"/>
          </a:p>
          <a:p>
            <a:pPr lvl="0"/>
            <a:r>
              <a:rPr lang="es-MX" altLang="es-MX" sz="2800" dirty="0" smtClean="0">
                <a:latin typeface="Arial" panose="020B0604020202020204" pitchFamily="34" charset="0"/>
                <a:cs typeface="Arial" panose="020B0604020202020204" pitchFamily="34" charset="0"/>
              </a:rPr>
              <a:t>LEY DE COMERCIO EXTERIOR – TITULO IV: Aranceles y Medidas de Regulación y Restricción no Arancelarias del Comercio Exterior, ARTÍCULOS 12 AL 14.</a:t>
            </a:r>
            <a:endParaRPr lang="es-ES" altLang="es-MX" sz="2800" dirty="0" smtClean="0">
              <a:latin typeface="Arial" panose="020B0604020202020204" pitchFamily="34" charset="0"/>
              <a:cs typeface="Arial" panose="020B0604020202020204" pitchFamily="34" charset="0"/>
            </a:endParaRPr>
          </a:p>
          <a:p>
            <a:pPr lvl="0"/>
            <a:endParaRPr lang="es-ES" altLang="es-MX" sz="2800" dirty="0" smtClean="0">
              <a:latin typeface="Arial" panose="020B0604020202020204" pitchFamily="34" charset="0"/>
              <a:cs typeface="Arial" panose="020B0604020202020204" pitchFamily="34" charset="0"/>
            </a:endParaRPr>
          </a:p>
          <a:p>
            <a:pPr lvl="0"/>
            <a:endParaRPr lang="es-ES" sz="2800" dirty="0"/>
          </a:p>
        </p:txBody>
      </p:sp>
    </p:spTree>
    <p:extLst>
      <p:ext uri="{BB962C8B-B14F-4D97-AF65-F5344CB8AC3E}">
        <p14:creationId xmlns="" xmlns:p14="http://schemas.microsoft.com/office/powerpoint/2010/main" val="7390251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2" y="923122"/>
            <a:ext cx="5832648" cy="777686"/>
          </a:xfrm>
        </p:spPr>
        <p:txBody>
          <a:bodyPr>
            <a:noAutofit/>
          </a:bodyPr>
          <a:lstStyle/>
          <a:p>
            <a:r>
              <a:rPr lang="es-MX" sz="3200" dirty="0" smtClean="0">
                <a:latin typeface="Arial" pitchFamily="34" charset="0"/>
                <a:cs typeface="Arial" pitchFamily="34" charset="0"/>
              </a:rPr>
              <a:t>Definición</a:t>
            </a:r>
            <a:endParaRPr lang="es-MX" sz="3200" dirty="0">
              <a:latin typeface="Arial" pitchFamily="34" charset="0"/>
              <a:cs typeface="Arial" pitchFamily="34" charset="0"/>
            </a:endParaRPr>
          </a:p>
        </p:txBody>
      </p:sp>
      <p:sp>
        <p:nvSpPr>
          <p:cNvPr id="3" name="2 Marcador de contenido"/>
          <p:cNvSpPr>
            <a:spLocks noGrp="1"/>
          </p:cNvSpPr>
          <p:nvPr>
            <p:ph idx="1"/>
          </p:nvPr>
        </p:nvSpPr>
        <p:spPr>
          <a:xfrm>
            <a:off x="1187624" y="1787217"/>
            <a:ext cx="7499176" cy="4338946"/>
          </a:xfrm>
        </p:spPr>
        <p:txBody>
          <a:bodyPr>
            <a:normAutofit/>
          </a:bodyPr>
          <a:lstStyle/>
          <a:p>
            <a:pPr algn="just"/>
            <a:r>
              <a:rPr lang="es-MX" altLang="es-MX" sz="2800" dirty="0" smtClean="0">
                <a:latin typeface="Arial" panose="020B0604020202020204" pitchFamily="34" charset="0"/>
                <a:cs typeface="Arial" panose="020B0604020202020204" pitchFamily="34" charset="0"/>
              </a:rPr>
              <a:t>De acuerdo con el artículo 12 de la Ley de Comercio Exterior, los </a:t>
            </a:r>
            <a:r>
              <a:rPr lang="es-MX" altLang="es-MX" sz="2800" dirty="0">
                <a:latin typeface="Arial" panose="020B0604020202020204" pitchFamily="34" charset="0"/>
                <a:cs typeface="Arial" panose="020B0604020202020204" pitchFamily="34" charset="0"/>
              </a:rPr>
              <a:t>aranceles son las cuotas de las tarifas de los impuestos generales de </a:t>
            </a:r>
            <a:r>
              <a:rPr lang="es-MX" altLang="es-MX" sz="2800" dirty="0" smtClean="0">
                <a:latin typeface="Arial" panose="020B0604020202020204" pitchFamily="34" charset="0"/>
                <a:cs typeface="Arial" panose="020B0604020202020204" pitchFamily="34" charset="0"/>
              </a:rPr>
              <a:t>Exportación e importación. </a:t>
            </a:r>
          </a:p>
          <a:p>
            <a:pPr algn="just"/>
            <a:endParaRPr lang="es-MX" altLang="es-MX" sz="2800" dirty="0" smtClean="0">
              <a:latin typeface="Arial" panose="020B0604020202020204" pitchFamily="34" charset="0"/>
              <a:cs typeface="Arial" panose="020B0604020202020204" pitchFamily="34" charset="0"/>
            </a:endParaRPr>
          </a:p>
          <a:p>
            <a:pPr algn="just"/>
            <a:r>
              <a:rPr lang="es-MX" altLang="es-MX" sz="2800" dirty="0" smtClean="0">
                <a:latin typeface="Arial" panose="020B0604020202020204" pitchFamily="34" charset="0"/>
                <a:cs typeface="Arial" panose="020B0604020202020204" pitchFamily="34" charset="0"/>
              </a:rPr>
              <a:t>En este sentido se entiende el monto que ha de pagarse como derecho por introducir o extraer una mercancía del territorio nacional.</a:t>
            </a:r>
          </a:p>
        </p:txBody>
      </p:sp>
      <p:sp>
        <p:nvSpPr>
          <p:cNvPr id="4" name="3 Marcador de número de diapositiva"/>
          <p:cNvSpPr>
            <a:spLocks noGrp="1"/>
          </p:cNvSpPr>
          <p:nvPr>
            <p:ph type="sldNum" sz="quarter" idx="12"/>
          </p:nvPr>
        </p:nvSpPr>
        <p:spPr/>
        <p:txBody>
          <a:bodyPr/>
          <a:lstStyle/>
          <a:p>
            <a:fld id="{93290CD3-5251-4A37-8943-2D86CA16E633}" type="slidenum">
              <a:rPr lang="es-MX" smtClean="0"/>
              <a:pPr/>
              <a:t>5</a:t>
            </a:fld>
            <a:endParaRPr lang="es-MX" dirty="0"/>
          </a:p>
        </p:txBody>
      </p:sp>
    </p:spTree>
    <p:extLst>
      <p:ext uri="{BB962C8B-B14F-4D97-AF65-F5344CB8AC3E}">
        <p14:creationId xmlns="" xmlns:p14="http://schemas.microsoft.com/office/powerpoint/2010/main" val="24143110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2" y="923122"/>
            <a:ext cx="5832648" cy="777686"/>
          </a:xfrm>
        </p:spPr>
        <p:txBody>
          <a:bodyPr>
            <a:noAutofit/>
          </a:bodyPr>
          <a:lstStyle/>
          <a:p>
            <a:r>
              <a:rPr lang="es-MX" sz="3200" dirty="0" smtClean="0">
                <a:latin typeface="Arial" pitchFamily="34" charset="0"/>
                <a:cs typeface="Arial" pitchFamily="34" charset="0"/>
              </a:rPr>
              <a:t>Tipos</a:t>
            </a:r>
            <a:endParaRPr lang="es-MX" sz="3200" dirty="0">
              <a:latin typeface="Arial" pitchFamily="34" charset="0"/>
              <a:cs typeface="Arial" pitchFamily="34" charset="0"/>
            </a:endParaRPr>
          </a:p>
        </p:txBody>
      </p:sp>
      <p:sp>
        <p:nvSpPr>
          <p:cNvPr id="3" name="2 Marcador de contenido"/>
          <p:cNvSpPr>
            <a:spLocks noGrp="1"/>
          </p:cNvSpPr>
          <p:nvPr>
            <p:ph idx="1"/>
          </p:nvPr>
        </p:nvSpPr>
        <p:spPr>
          <a:xfrm>
            <a:off x="1187624" y="1787217"/>
            <a:ext cx="7499176" cy="4338946"/>
          </a:xfrm>
        </p:spPr>
        <p:txBody>
          <a:bodyPr>
            <a:normAutofit fontScale="92500"/>
          </a:bodyPr>
          <a:lstStyle/>
          <a:p>
            <a:pPr algn="just"/>
            <a:r>
              <a:rPr lang="es-MX" altLang="es-MX" sz="3000" dirty="0" smtClean="0">
                <a:latin typeface="Arial" panose="020B0604020202020204" pitchFamily="34" charset="0"/>
                <a:cs typeface="Arial" panose="020B0604020202020204" pitchFamily="34" charset="0"/>
              </a:rPr>
              <a:t>Ad-valorem</a:t>
            </a:r>
            <a:r>
              <a:rPr lang="es-MX" altLang="es-MX" sz="3000" dirty="0">
                <a:latin typeface="Arial" panose="020B0604020202020204" pitchFamily="34" charset="0"/>
                <a:cs typeface="Arial" panose="020B0604020202020204" pitchFamily="34" charset="0"/>
              </a:rPr>
              <a:t>, cuando se expresen en términos porcentuales del valor en aduana de la mercancía.</a:t>
            </a:r>
          </a:p>
          <a:p>
            <a:pPr algn="just"/>
            <a:endParaRPr lang="es-MX" altLang="es-MX" sz="3000" dirty="0">
              <a:latin typeface="Arial" panose="020B0604020202020204" pitchFamily="34" charset="0"/>
              <a:cs typeface="Arial" panose="020B0604020202020204" pitchFamily="34" charset="0"/>
            </a:endParaRPr>
          </a:p>
          <a:p>
            <a:pPr algn="just"/>
            <a:r>
              <a:rPr lang="es-MX" altLang="es-MX" sz="3000" dirty="0" smtClean="0">
                <a:latin typeface="Arial" panose="020B0604020202020204" pitchFamily="34" charset="0"/>
                <a:cs typeface="Arial" panose="020B0604020202020204" pitchFamily="34" charset="0"/>
              </a:rPr>
              <a:t>Específicos</a:t>
            </a:r>
            <a:r>
              <a:rPr lang="es-MX" altLang="es-MX" sz="3000" dirty="0">
                <a:latin typeface="Arial" panose="020B0604020202020204" pitchFamily="34" charset="0"/>
                <a:cs typeface="Arial" panose="020B0604020202020204" pitchFamily="34" charset="0"/>
              </a:rPr>
              <a:t>, cuando se expresen en términos monetarios por unidad de </a:t>
            </a:r>
            <a:r>
              <a:rPr lang="es-MX" altLang="es-MX" sz="3000" dirty="0" smtClean="0">
                <a:latin typeface="Arial" panose="020B0604020202020204" pitchFamily="34" charset="0"/>
                <a:cs typeface="Arial" panose="020B0604020202020204" pitchFamily="34" charset="0"/>
              </a:rPr>
              <a:t>medida.</a:t>
            </a:r>
            <a:endParaRPr lang="es-MX" altLang="es-MX" sz="3000" dirty="0">
              <a:latin typeface="Arial" panose="020B0604020202020204" pitchFamily="34" charset="0"/>
              <a:cs typeface="Arial" panose="020B0604020202020204" pitchFamily="34" charset="0"/>
            </a:endParaRPr>
          </a:p>
          <a:p>
            <a:pPr marL="0" indent="0" algn="just">
              <a:buNone/>
            </a:pPr>
            <a:r>
              <a:rPr lang="es-MX" altLang="es-MX" sz="3000" dirty="0">
                <a:latin typeface="Arial" panose="020B0604020202020204" pitchFamily="34" charset="0"/>
                <a:cs typeface="Arial" panose="020B0604020202020204" pitchFamily="34" charset="0"/>
              </a:rPr>
              <a:t> </a:t>
            </a:r>
          </a:p>
          <a:p>
            <a:pPr algn="just"/>
            <a:r>
              <a:rPr lang="es-MX" altLang="es-MX" sz="3000" dirty="0" smtClean="0">
                <a:latin typeface="Arial" panose="020B0604020202020204" pitchFamily="34" charset="0"/>
                <a:cs typeface="Arial" panose="020B0604020202020204" pitchFamily="34" charset="0"/>
              </a:rPr>
              <a:t>Mixtos</a:t>
            </a:r>
            <a:r>
              <a:rPr lang="es-MX" altLang="es-MX" sz="3000" dirty="0">
                <a:latin typeface="Arial" panose="020B0604020202020204" pitchFamily="34" charset="0"/>
                <a:cs typeface="Arial" panose="020B0604020202020204" pitchFamily="34" charset="0"/>
              </a:rPr>
              <a:t>, cuando se trate de la combinación de los dos anteriores. </a:t>
            </a:r>
          </a:p>
          <a:p>
            <a:pPr algn="just"/>
            <a:endParaRPr lang="es-MX" dirty="0">
              <a:solidFill>
                <a:schemeClr val="accent5">
                  <a:lumMod val="50000"/>
                </a:schemeClr>
              </a:solidFill>
            </a:endParaRPr>
          </a:p>
        </p:txBody>
      </p:sp>
      <p:sp>
        <p:nvSpPr>
          <p:cNvPr id="4" name="3 Marcador de número de diapositiva"/>
          <p:cNvSpPr>
            <a:spLocks noGrp="1"/>
          </p:cNvSpPr>
          <p:nvPr>
            <p:ph type="sldNum" sz="quarter" idx="12"/>
          </p:nvPr>
        </p:nvSpPr>
        <p:spPr/>
        <p:txBody>
          <a:bodyPr/>
          <a:lstStyle/>
          <a:p>
            <a:fld id="{93290CD3-5251-4A37-8943-2D86CA16E633}" type="slidenum">
              <a:rPr lang="es-MX" smtClean="0"/>
              <a:pPr/>
              <a:t>6</a:t>
            </a:fld>
            <a:endParaRPr lang="es-MX" dirty="0"/>
          </a:p>
        </p:txBody>
      </p:sp>
    </p:spTree>
    <p:extLst>
      <p:ext uri="{BB962C8B-B14F-4D97-AF65-F5344CB8AC3E}">
        <p14:creationId xmlns="" xmlns:p14="http://schemas.microsoft.com/office/powerpoint/2010/main" val="40019451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2" y="923122"/>
            <a:ext cx="5832648" cy="777686"/>
          </a:xfrm>
        </p:spPr>
        <p:txBody>
          <a:bodyPr>
            <a:noAutofit/>
          </a:bodyPr>
          <a:lstStyle/>
          <a:p>
            <a:r>
              <a:rPr lang="es-MX" sz="3200" dirty="0" smtClean="0">
                <a:latin typeface="Arial" pitchFamily="34" charset="0"/>
                <a:cs typeface="Arial" pitchFamily="34" charset="0"/>
              </a:rPr>
              <a:t>Ad-valorem</a:t>
            </a:r>
            <a:endParaRPr lang="es-MX" sz="3200" dirty="0">
              <a:latin typeface="Arial" pitchFamily="34" charset="0"/>
              <a:cs typeface="Arial" pitchFamily="34" charset="0"/>
            </a:endParaRPr>
          </a:p>
        </p:txBody>
      </p:sp>
      <p:sp>
        <p:nvSpPr>
          <p:cNvPr id="3" name="2 Marcador de contenido"/>
          <p:cNvSpPr>
            <a:spLocks noGrp="1"/>
          </p:cNvSpPr>
          <p:nvPr>
            <p:ph idx="1"/>
          </p:nvPr>
        </p:nvSpPr>
        <p:spPr>
          <a:xfrm>
            <a:off x="1187624" y="1787217"/>
            <a:ext cx="7499176" cy="4338946"/>
          </a:xfrm>
        </p:spPr>
        <p:txBody>
          <a:bodyPr>
            <a:normAutofit/>
          </a:bodyPr>
          <a:lstStyle/>
          <a:p>
            <a:pPr algn="just">
              <a:lnSpc>
                <a:spcPct val="90000"/>
              </a:lnSpc>
            </a:pPr>
            <a:r>
              <a:rPr lang="es-MX" altLang="es-MX" sz="2800" dirty="0">
                <a:latin typeface="Arial" panose="020B0604020202020204" pitchFamily="34" charset="0"/>
                <a:cs typeface="Arial" panose="020B0604020202020204" pitchFamily="34" charset="0"/>
              </a:rPr>
              <a:t>Un arancel que se impone en términos de porcentaje sobre el valor de la mercancía</a:t>
            </a:r>
            <a:endParaRPr lang="es-MX" altLang="es-MX" sz="2800" dirty="0" smtClean="0">
              <a:latin typeface="Arial" panose="020B0604020202020204" pitchFamily="34" charset="0"/>
              <a:cs typeface="Arial" panose="020B0604020202020204" pitchFamily="34" charset="0"/>
            </a:endParaRPr>
          </a:p>
          <a:p>
            <a:pPr algn="just">
              <a:lnSpc>
                <a:spcPct val="90000"/>
              </a:lnSpc>
            </a:pPr>
            <a:endParaRPr lang="es-MX" altLang="es-MX" sz="2800" dirty="0" smtClean="0">
              <a:latin typeface="Arial" panose="020B0604020202020204" pitchFamily="34" charset="0"/>
              <a:cs typeface="Arial" panose="020B0604020202020204" pitchFamily="34" charset="0"/>
            </a:endParaRPr>
          </a:p>
          <a:p>
            <a:pPr algn="just">
              <a:lnSpc>
                <a:spcPct val="90000"/>
              </a:lnSpc>
            </a:pPr>
            <a:r>
              <a:rPr lang="es-MX" altLang="es-MX" sz="2800" dirty="0" smtClean="0">
                <a:latin typeface="Arial" panose="020B0604020202020204" pitchFamily="34" charset="0"/>
                <a:cs typeface="Arial" panose="020B0604020202020204" pitchFamily="34" charset="0"/>
              </a:rPr>
              <a:t>Por ejemplo: La partida 8703.32.01 (vehículos) tiene un arancel del 10 %.</a:t>
            </a:r>
            <a:br>
              <a:rPr lang="es-MX" altLang="es-MX" sz="2800" dirty="0" smtClean="0">
                <a:latin typeface="Arial" panose="020B0604020202020204" pitchFamily="34" charset="0"/>
                <a:cs typeface="Arial" panose="020B0604020202020204" pitchFamily="34" charset="0"/>
              </a:rPr>
            </a:br>
            <a:r>
              <a:rPr lang="es-MX" altLang="es-MX" sz="2800" dirty="0" smtClean="0">
                <a:latin typeface="Arial" panose="020B0604020202020204" pitchFamily="34" charset="0"/>
                <a:cs typeface="Arial" panose="020B0604020202020204" pitchFamily="34" charset="0"/>
              </a:rPr>
              <a:t>Para una mercancía con un valor de $450 000 el derecho de arancel seria:450 000 * 10 % = $45 000</a:t>
            </a:r>
          </a:p>
          <a:p>
            <a:pPr algn="just">
              <a:lnSpc>
                <a:spcPct val="90000"/>
              </a:lnSpc>
            </a:pPr>
            <a:endParaRPr lang="es-MX" altLang="es-MX" sz="2800" dirty="0">
              <a:latin typeface="Arial" panose="020B0604020202020204" pitchFamily="34" charset="0"/>
              <a:cs typeface="Arial" panose="020B0604020202020204" pitchFamily="34" charset="0"/>
            </a:endParaRPr>
          </a:p>
        </p:txBody>
      </p:sp>
      <p:sp>
        <p:nvSpPr>
          <p:cNvPr id="4" name="3 Marcador de número de diapositiva"/>
          <p:cNvSpPr>
            <a:spLocks noGrp="1"/>
          </p:cNvSpPr>
          <p:nvPr>
            <p:ph type="sldNum" sz="quarter" idx="12"/>
          </p:nvPr>
        </p:nvSpPr>
        <p:spPr/>
        <p:txBody>
          <a:bodyPr/>
          <a:lstStyle/>
          <a:p>
            <a:fld id="{93290CD3-5251-4A37-8943-2D86CA16E633}" type="slidenum">
              <a:rPr lang="es-MX" smtClean="0"/>
              <a:pPr/>
              <a:t>7</a:t>
            </a:fld>
            <a:endParaRPr lang="es-MX" dirty="0"/>
          </a:p>
        </p:txBody>
      </p:sp>
    </p:spTree>
    <p:extLst>
      <p:ext uri="{BB962C8B-B14F-4D97-AF65-F5344CB8AC3E}">
        <p14:creationId xmlns="" xmlns:p14="http://schemas.microsoft.com/office/powerpoint/2010/main" val="38797508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2" y="923122"/>
            <a:ext cx="5832648" cy="777686"/>
          </a:xfrm>
        </p:spPr>
        <p:txBody>
          <a:bodyPr>
            <a:noAutofit/>
          </a:bodyPr>
          <a:lstStyle/>
          <a:p>
            <a:r>
              <a:rPr lang="es-MX" sz="3200" dirty="0">
                <a:latin typeface="Arial" pitchFamily="34" charset="0"/>
                <a:cs typeface="Arial" pitchFamily="34" charset="0"/>
              </a:rPr>
              <a:t>E</a:t>
            </a:r>
            <a:r>
              <a:rPr lang="es-MX" sz="3200" dirty="0" smtClean="0">
                <a:latin typeface="Arial" pitchFamily="34" charset="0"/>
                <a:cs typeface="Arial" pitchFamily="34" charset="0"/>
              </a:rPr>
              <a:t>specífico</a:t>
            </a:r>
            <a:endParaRPr lang="es-MX" sz="3200" dirty="0">
              <a:latin typeface="Arial" pitchFamily="34" charset="0"/>
              <a:cs typeface="Arial" pitchFamily="34" charset="0"/>
            </a:endParaRPr>
          </a:p>
        </p:txBody>
      </p:sp>
      <p:sp>
        <p:nvSpPr>
          <p:cNvPr id="3" name="2 Marcador de contenido"/>
          <p:cNvSpPr>
            <a:spLocks noGrp="1"/>
          </p:cNvSpPr>
          <p:nvPr>
            <p:ph idx="1"/>
          </p:nvPr>
        </p:nvSpPr>
        <p:spPr>
          <a:xfrm>
            <a:off x="1187624" y="1787217"/>
            <a:ext cx="7499176" cy="4338946"/>
          </a:xfrm>
        </p:spPr>
        <p:txBody>
          <a:bodyPr/>
          <a:lstStyle/>
          <a:p>
            <a:pPr algn="just">
              <a:lnSpc>
                <a:spcPct val="90000"/>
              </a:lnSpc>
            </a:pPr>
            <a:r>
              <a:rPr lang="es-MX" altLang="es-MX" sz="2800" dirty="0" smtClean="0">
                <a:latin typeface="Arial" panose="020B0604020202020204" pitchFamily="34" charset="0"/>
                <a:cs typeface="Arial" panose="020B0604020202020204" pitchFamily="34" charset="0"/>
              </a:rPr>
              <a:t>Arancel </a:t>
            </a:r>
            <a:r>
              <a:rPr lang="es-MX" altLang="es-MX" sz="2800" dirty="0">
                <a:latin typeface="Arial" panose="020B0604020202020204" pitchFamily="34" charset="0"/>
                <a:cs typeface="Arial" panose="020B0604020202020204" pitchFamily="34" charset="0"/>
              </a:rPr>
              <a:t>que se impone en términos de cargas o cobros monetarios específicos por unidad o cantidad de mercancía importada</a:t>
            </a:r>
            <a:r>
              <a:rPr lang="es-MX" altLang="es-MX" sz="2800" dirty="0" smtClean="0">
                <a:latin typeface="Arial" panose="020B0604020202020204" pitchFamily="34" charset="0"/>
                <a:cs typeface="Arial" panose="020B0604020202020204" pitchFamily="34" charset="0"/>
              </a:rPr>
              <a:t>.</a:t>
            </a:r>
          </a:p>
          <a:p>
            <a:pPr algn="just">
              <a:lnSpc>
                <a:spcPct val="90000"/>
              </a:lnSpc>
            </a:pPr>
            <a:endParaRPr lang="es-MX" altLang="es-MX" sz="2800" dirty="0" smtClean="0">
              <a:latin typeface="Arial" panose="020B0604020202020204" pitchFamily="34" charset="0"/>
              <a:cs typeface="Arial" panose="020B0604020202020204" pitchFamily="34" charset="0"/>
            </a:endParaRPr>
          </a:p>
          <a:p>
            <a:pPr algn="just">
              <a:lnSpc>
                <a:spcPct val="90000"/>
              </a:lnSpc>
            </a:pPr>
            <a:r>
              <a:rPr lang="es-MX" altLang="es-MX" sz="2800" dirty="0" smtClean="0">
                <a:latin typeface="Arial" panose="020B0604020202020204" pitchFamily="34" charset="0"/>
                <a:cs typeface="Arial" panose="020B0604020202020204" pitchFamily="34" charset="0"/>
              </a:rPr>
              <a:t>Por </a:t>
            </a:r>
            <a:r>
              <a:rPr lang="es-MX" altLang="es-MX" sz="2800" dirty="0">
                <a:latin typeface="Arial" panose="020B0604020202020204" pitchFamily="34" charset="0"/>
                <a:cs typeface="Arial" panose="020B0604020202020204" pitchFamily="34" charset="0"/>
              </a:rPr>
              <a:t>ejemplo, </a:t>
            </a:r>
            <a:r>
              <a:rPr lang="es-MX" altLang="es-MX" sz="2800" dirty="0" smtClean="0">
                <a:latin typeface="Arial" panose="020B0604020202020204" pitchFamily="34" charset="0"/>
                <a:cs typeface="Arial" panose="020B0604020202020204" pitchFamily="34" charset="0"/>
              </a:rPr>
              <a:t>la partida 1001 19 99 (trigo), tiene un arancel de $10. 5 usd por kg. Para una importación de 4.000 kg. de trigo el derecho arancelario seria: 4 000 * $10.5 = $42 000 usd.</a:t>
            </a:r>
          </a:p>
          <a:p>
            <a:pPr algn="just">
              <a:lnSpc>
                <a:spcPct val="90000"/>
              </a:lnSpc>
            </a:pPr>
            <a:endParaRPr lang="es-MX" altLang="es-MX" sz="2800" dirty="0">
              <a:latin typeface="Arial" panose="020B0604020202020204" pitchFamily="34" charset="0"/>
              <a:cs typeface="Arial" panose="020B0604020202020204" pitchFamily="34" charset="0"/>
            </a:endParaRPr>
          </a:p>
        </p:txBody>
      </p:sp>
      <p:sp>
        <p:nvSpPr>
          <p:cNvPr id="4" name="3 Marcador de número de diapositiva"/>
          <p:cNvSpPr>
            <a:spLocks noGrp="1"/>
          </p:cNvSpPr>
          <p:nvPr>
            <p:ph type="sldNum" sz="quarter" idx="12"/>
          </p:nvPr>
        </p:nvSpPr>
        <p:spPr/>
        <p:txBody>
          <a:bodyPr/>
          <a:lstStyle/>
          <a:p>
            <a:fld id="{93290CD3-5251-4A37-8943-2D86CA16E633}" type="slidenum">
              <a:rPr lang="es-MX" smtClean="0"/>
              <a:pPr/>
              <a:t>8</a:t>
            </a:fld>
            <a:endParaRPr lang="es-MX" dirty="0"/>
          </a:p>
        </p:txBody>
      </p:sp>
    </p:spTree>
    <p:extLst>
      <p:ext uri="{BB962C8B-B14F-4D97-AF65-F5344CB8AC3E}">
        <p14:creationId xmlns="" xmlns:p14="http://schemas.microsoft.com/office/powerpoint/2010/main" val="11613402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339752" y="923122"/>
            <a:ext cx="5832648" cy="777686"/>
          </a:xfrm>
        </p:spPr>
        <p:txBody>
          <a:bodyPr>
            <a:noAutofit/>
          </a:bodyPr>
          <a:lstStyle/>
          <a:p>
            <a:r>
              <a:rPr lang="es-MX" sz="3200" dirty="0" smtClean="0">
                <a:latin typeface="Arial" pitchFamily="34" charset="0"/>
                <a:cs typeface="Arial" pitchFamily="34" charset="0"/>
              </a:rPr>
              <a:t>Mixto</a:t>
            </a:r>
            <a:endParaRPr lang="es-MX" sz="3200" dirty="0">
              <a:latin typeface="Arial" pitchFamily="34" charset="0"/>
              <a:cs typeface="Arial" pitchFamily="34" charset="0"/>
            </a:endParaRPr>
          </a:p>
        </p:txBody>
      </p:sp>
      <p:sp>
        <p:nvSpPr>
          <p:cNvPr id="3" name="2 Marcador de contenido"/>
          <p:cNvSpPr>
            <a:spLocks noGrp="1"/>
          </p:cNvSpPr>
          <p:nvPr>
            <p:ph idx="1"/>
          </p:nvPr>
        </p:nvSpPr>
        <p:spPr>
          <a:xfrm>
            <a:off x="1187624" y="1787217"/>
            <a:ext cx="7499176" cy="4338946"/>
          </a:xfrm>
        </p:spPr>
        <p:txBody>
          <a:bodyPr>
            <a:normAutofit fontScale="92500"/>
          </a:bodyPr>
          <a:lstStyle/>
          <a:p>
            <a:pPr algn="just"/>
            <a:r>
              <a:rPr lang="es-MX" altLang="es-MX" sz="2800" dirty="0">
                <a:latin typeface="Arial" panose="020B0604020202020204" pitchFamily="34" charset="0"/>
                <a:cs typeface="Arial" panose="020B0604020202020204" pitchFamily="34" charset="0"/>
              </a:rPr>
              <a:t>Están formados por un derecho ad-valoren mas un derecho especifico</a:t>
            </a:r>
            <a:r>
              <a:rPr lang="es-MX" altLang="es-MX" sz="2800" dirty="0" smtClean="0">
                <a:latin typeface="Arial" panose="020B0604020202020204" pitchFamily="34" charset="0"/>
                <a:cs typeface="Arial" panose="020B0604020202020204" pitchFamily="34" charset="0"/>
              </a:rPr>
              <a:t>. El </a:t>
            </a:r>
            <a:r>
              <a:rPr lang="es-MX" altLang="es-MX" sz="2800" dirty="0">
                <a:latin typeface="Arial" panose="020B0604020202020204" pitchFamily="34" charset="0"/>
                <a:cs typeface="Arial" panose="020B0604020202020204" pitchFamily="34" charset="0"/>
              </a:rPr>
              <a:t>derecho final aplicable es la suma de los dos derechos tomados de forma individual</a:t>
            </a:r>
            <a:r>
              <a:rPr lang="es-MX" altLang="es-MX" sz="2800" dirty="0" smtClean="0">
                <a:latin typeface="Arial" panose="020B0604020202020204" pitchFamily="34" charset="0"/>
                <a:cs typeface="Arial" panose="020B0604020202020204" pitchFamily="34" charset="0"/>
              </a:rPr>
              <a:t>.</a:t>
            </a:r>
          </a:p>
          <a:p>
            <a:pPr algn="just"/>
            <a:endParaRPr lang="es-MX" altLang="es-MX" sz="2800" dirty="0" smtClean="0">
              <a:latin typeface="Arial" panose="020B0604020202020204" pitchFamily="34" charset="0"/>
              <a:cs typeface="Arial" panose="020B0604020202020204" pitchFamily="34" charset="0"/>
            </a:endParaRPr>
          </a:p>
          <a:p>
            <a:pPr algn="just">
              <a:lnSpc>
                <a:spcPct val="90000"/>
              </a:lnSpc>
            </a:pPr>
            <a:r>
              <a:rPr lang="es-MX" altLang="es-MX" sz="2800" dirty="0" smtClean="0">
                <a:latin typeface="Arial" panose="020B0604020202020204" pitchFamily="34" charset="0"/>
                <a:cs typeface="Arial" panose="020B0604020202020204" pitchFamily="34" charset="0"/>
              </a:rPr>
              <a:t>Por ejemplo, la partida 1905. 31. 01 (galletas dulces) tiene un arancel mixto (10% + .36 usd x kg). Para una importación de 350 kg con un valor de $ 4500 usd el arancel sería: </a:t>
            </a:r>
          </a:p>
          <a:p>
            <a:pPr algn="just">
              <a:lnSpc>
                <a:spcPct val="90000"/>
              </a:lnSpc>
            </a:pPr>
            <a:r>
              <a:rPr lang="es-MX" altLang="es-MX" sz="2800" dirty="0" smtClean="0">
                <a:latin typeface="Arial" panose="020B0604020202020204" pitchFamily="34" charset="0"/>
                <a:cs typeface="Arial" panose="020B0604020202020204" pitchFamily="34" charset="0"/>
              </a:rPr>
              <a:t>(4500 * .10) + (350*.36) = 450 + 126 = 576 usd</a:t>
            </a:r>
          </a:p>
          <a:p>
            <a:pPr algn="just"/>
            <a:endParaRPr lang="es-MX" altLang="es-MX" sz="2800" dirty="0">
              <a:latin typeface="Arial" panose="020B0604020202020204" pitchFamily="34" charset="0"/>
              <a:cs typeface="Arial" panose="020B0604020202020204" pitchFamily="34" charset="0"/>
            </a:endParaRPr>
          </a:p>
        </p:txBody>
      </p:sp>
      <p:sp>
        <p:nvSpPr>
          <p:cNvPr id="4" name="3 Marcador de número de diapositiva"/>
          <p:cNvSpPr>
            <a:spLocks noGrp="1"/>
          </p:cNvSpPr>
          <p:nvPr>
            <p:ph type="sldNum" sz="quarter" idx="12"/>
          </p:nvPr>
        </p:nvSpPr>
        <p:spPr/>
        <p:txBody>
          <a:bodyPr/>
          <a:lstStyle/>
          <a:p>
            <a:fld id="{93290CD3-5251-4A37-8943-2D86CA16E633}" type="slidenum">
              <a:rPr lang="es-MX" smtClean="0"/>
              <a:pPr/>
              <a:t>9</a:t>
            </a:fld>
            <a:endParaRPr lang="es-MX" dirty="0"/>
          </a:p>
        </p:txBody>
      </p:sp>
    </p:spTree>
    <p:extLst>
      <p:ext uri="{BB962C8B-B14F-4D97-AF65-F5344CB8AC3E}">
        <p14:creationId xmlns="" xmlns:p14="http://schemas.microsoft.com/office/powerpoint/2010/main" val="390098361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253</TotalTime>
  <Words>700</Words>
  <Application>Microsoft Office PowerPoint</Application>
  <PresentationFormat>Presentación en pantalla (4:3)</PresentationFormat>
  <Paragraphs>85</Paragraphs>
  <Slides>14</Slides>
  <Notes>10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Tema de Office</vt:lpstr>
      <vt:lpstr>UNIVERSIDAD AUTÓNOMA DEL ESTADO DE HIDALGO</vt:lpstr>
      <vt:lpstr>Diapositiva 2</vt:lpstr>
      <vt:lpstr>Tema: ARANCELES</vt:lpstr>
      <vt:lpstr>ARANCELES</vt:lpstr>
      <vt:lpstr>Definición</vt:lpstr>
      <vt:lpstr>Tipos</vt:lpstr>
      <vt:lpstr>Ad-valorem</vt:lpstr>
      <vt:lpstr>Específico</vt:lpstr>
      <vt:lpstr>Mixto</vt:lpstr>
      <vt:lpstr>MODALIDADES</vt:lpstr>
      <vt:lpstr>MODALIDADES</vt:lpstr>
      <vt:lpstr>MODALIDADES (ART. 13)</vt:lpstr>
      <vt:lpstr>Tratados Internacionales</vt:lpstr>
      <vt:lpstr>Referencias Bibliográficas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End_user</cp:lastModifiedBy>
  <cp:revision>24</cp:revision>
  <dcterms:created xsi:type="dcterms:W3CDTF">2014-12-12T16:57:31Z</dcterms:created>
  <dcterms:modified xsi:type="dcterms:W3CDTF">2017-02-24T15:29:53Z</dcterms:modified>
</cp:coreProperties>
</file>