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352" r:id="rId2"/>
    <p:sldId id="353" r:id="rId3"/>
    <p:sldId id="354" r:id="rId4"/>
    <p:sldId id="402" r:id="rId5"/>
    <p:sldId id="400" r:id="rId6"/>
    <p:sldId id="401" r:id="rId7"/>
    <p:sldId id="314" r:id="rId8"/>
    <p:sldId id="332" r:id="rId9"/>
    <p:sldId id="335" r:id="rId10"/>
    <p:sldId id="339" r:id="rId11"/>
    <p:sldId id="336" r:id="rId12"/>
    <p:sldId id="334" r:id="rId13"/>
    <p:sldId id="338" r:id="rId14"/>
    <p:sldId id="340" r:id="rId15"/>
    <p:sldId id="341" r:id="rId16"/>
    <p:sldId id="345" r:id="rId17"/>
    <p:sldId id="346" r:id="rId18"/>
    <p:sldId id="370" r:id="rId19"/>
    <p:sldId id="371" r:id="rId20"/>
    <p:sldId id="372" r:id="rId21"/>
    <p:sldId id="373" r:id="rId22"/>
    <p:sldId id="374" r:id="rId23"/>
    <p:sldId id="376" r:id="rId24"/>
    <p:sldId id="375" r:id="rId25"/>
    <p:sldId id="369" r:id="rId26"/>
  </p:sldIdLst>
  <p:sldSz cx="9144000" cy="6858000" type="screen4x3"/>
  <p:notesSz cx="7045325" cy="9345613"/>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22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Estilo temático 1 - Énfasis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D7AC3CCA-C797-4891-BE02-D94E43425B78}" styleName="Estilo medio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3" autoAdjust="0"/>
    <p:restoredTop sz="93179" autoAdjust="0"/>
  </p:normalViewPr>
  <p:slideViewPr>
    <p:cSldViewPr>
      <p:cViewPr varScale="1">
        <p:scale>
          <a:sx n="69" d="100"/>
          <a:sy n="69" d="100"/>
        </p:scale>
        <p:origin x="1236" y="72"/>
      </p:cViewPr>
      <p:guideLst>
        <p:guide orient="horz" pos="2160"/>
        <p:guide pos="2880"/>
      </p:guideLst>
    </p:cSldViewPr>
  </p:slideViewPr>
  <p:notesTextViewPr>
    <p:cViewPr>
      <p:scale>
        <a:sx n="1" d="1"/>
        <a:sy n="1" d="1"/>
      </p:scale>
      <p:origin x="0" y="0"/>
    </p:cViewPr>
  </p:notesTextViewPr>
  <p:sorterViewPr>
    <p:cViewPr>
      <p:scale>
        <a:sx n="100" d="100"/>
        <a:sy n="100" d="100"/>
      </p:scale>
      <p:origin x="0" y="-18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52763" cy="466725"/>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sz="quarter" idx="1"/>
          </p:nvPr>
        </p:nvSpPr>
        <p:spPr>
          <a:xfrm>
            <a:off x="3990975" y="0"/>
            <a:ext cx="3052763" cy="466725"/>
          </a:xfrm>
          <a:prstGeom prst="rect">
            <a:avLst/>
          </a:prstGeom>
        </p:spPr>
        <p:txBody>
          <a:bodyPr vert="horz" lIns="91440" tIns="45720" rIns="91440" bIns="45720" rtlCol="0"/>
          <a:lstStyle>
            <a:lvl1pPr algn="r">
              <a:defRPr sz="1200"/>
            </a:lvl1pPr>
          </a:lstStyle>
          <a:p>
            <a:fld id="{50D55C8E-8C1A-4B40-9A47-82E176D9373C}" type="datetimeFigureOut">
              <a:rPr lang="es-MX" smtClean="0"/>
              <a:pPr/>
              <a:t>09/09/2017</a:t>
            </a:fld>
            <a:endParaRPr lang="es-MX"/>
          </a:p>
        </p:txBody>
      </p:sp>
      <p:sp>
        <p:nvSpPr>
          <p:cNvPr id="4" name="3 Marcador de pie de página"/>
          <p:cNvSpPr>
            <a:spLocks noGrp="1"/>
          </p:cNvSpPr>
          <p:nvPr>
            <p:ph type="ftr" sz="quarter" idx="2"/>
          </p:nvPr>
        </p:nvSpPr>
        <p:spPr>
          <a:xfrm>
            <a:off x="0" y="8877300"/>
            <a:ext cx="3052763" cy="466725"/>
          </a:xfrm>
          <a:prstGeom prst="rect">
            <a:avLst/>
          </a:prstGeom>
        </p:spPr>
        <p:txBody>
          <a:bodyPr vert="horz" lIns="91440" tIns="45720" rIns="91440" bIns="45720" rtlCol="0" anchor="b"/>
          <a:lstStyle>
            <a:lvl1pPr algn="l">
              <a:defRPr sz="1200"/>
            </a:lvl1pPr>
          </a:lstStyle>
          <a:p>
            <a:endParaRPr lang="es-MX"/>
          </a:p>
        </p:txBody>
      </p:sp>
      <p:sp>
        <p:nvSpPr>
          <p:cNvPr id="5" name="4 Marcador de número de diapositiva"/>
          <p:cNvSpPr>
            <a:spLocks noGrp="1"/>
          </p:cNvSpPr>
          <p:nvPr>
            <p:ph type="sldNum" sz="quarter" idx="3"/>
          </p:nvPr>
        </p:nvSpPr>
        <p:spPr>
          <a:xfrm>
            <a:off x="3990975" y="8877300"/>
            <a:ext cx="3052763" cy="466725"/>
          </a:xfrm>
          <a:prstGeom prst="rect">
            <a:avLst/>
          </a:prstGeom>
        </p:spPr>
        <p:txBody>
          <a:bodyPr vert="horz" lIns="91440" tIns="45720" rIns="91440" bIns="45720" rtlCol="0" anchor="b"/>
          <a:lstStyle>
            <a:lvl1pPr algn="r">
              <a:defRPr sz="1200"/>
            </a:lvl1pPr>
          </a:lstStyle>
          <a:p>
            <a:fld id="{B09D49AF-7ADC-4B7C-8ADB-4C88D8E0EA69}" type="slidenum">
              <a:rPr lang="es-MX" smtClean="0"/>
              <a:pPr/>
              <a:t>‹Nº›</a:t>
            </a:fld>
            <a:endParaRPr lang="es-MX"/>
          </a:p>
        </p:txBody>
      </p:sp>
    </p:spTree>
    <p:extLst>
      <p:ext uri="{BB962C8B-B14F-4D97-AF65-F5344CB8AC3E}">
        <p14:creationId xmlns:p14="http://schemas.microsoft.com/office/powerpoint/2010/main" val="19279077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52974" cy="468904"/>
          </a:xfrm>
          <a:prstGeom prst="rect">
            <a:avLst/>
          </a:prstGeom>
        </p:spPr>
        <p:txBody>
          <a:bodyPr vert="horz" lIns="93662" tIns="46831" rIns="93662" bIns="46831" rtlCol="0"/>
          <a:lstStyle>
            <a:lvl1pPr algn="l">
              <a:defRPr sz="1200"/>
            </a:lvl1pPr>
          </a:lstStyle>
          <a:p>
            <a:endParaRPr lang="es-MX" dirty="0"/>
          </a:p>
        </p:txBody>
      </p:sp>
      <p:sp>
        <p:nvSpPr>
          <p:cNvPr id="3" name="Marcador de fecha 2"/>
          <p:cNvSpPr>
            <a:spLocks noGrp="1"/>
          </p:cNvSpPr>
          <p:nvPr>
            <p:ph type="dt" idx="1"/>
          </p:nvPr>
        </p:nvSpPr>
        <p:spPr>
          <a:xfrm>
            <a:off x="3990721" y="0"/>
            <a:ext cx="3052974" cy="468904"/>
          </a:xfrm>
          <a:prstGeom prst="rect">
            <a:avLst/>
          </a:prstGeom>
        </p:spPr>
        <p:txBody>
          <a:bodyPr vert="horz" lIns="93662" tIns="46831" rIns="93662" bIns="46831" rtlCol="0"/>
          <a:lstStyle>
            <a:lvl1pPr algn="r">
              <a:defRPr sz="1200"/>
            </a:lvl1pPr>
          </a:lstStyle>
          <a:p>
            <a:fld id="{90FF6EC9-4DF5-4D6D-BEE3-EEC8D0A6E102}" type="datetimeFigureOut">
              <a:rPr lang="es-MX" smtClean="0"/>
              <a:pPr/>
              <a:t>09/09/2017</a:t>
            </a:fld>
            <a:endParaRPr lang="es-MX" dirty="0"/>
          </a:p>
        </p:txBody>
      </p:sp>
      <p:sp>
        <p:nvSpPr>
          <p:cNvPr id="4" name="Marcador de imagen de diapositiva 3"/>
          <p:cNvSpPr>
            <a:spLocks noGrp="1" noRot="1" noChangeAspect="1"/>
          </p:cNvSpPr>
          <p:nvPr>
            <p:ph type="sldImg" idx="2"/>
          </p:nvPr>
        </p:nvSpPr>
        <p:spPr>
          <a:xfrm>
            <a:off x="1419225" y="1168400"/>
            <a:ext cx="4206875" cy="3154363"/>
          </a:xfrm>
          <a:prstGeom prst="rect">
            <a:avLst/>
          </a:prstGeom>
          <a:noFill/>
          <a:ln w="12700">
            <a:solidFill>
              <a:prstClr val="black"/>
            </a:solidFill>
          </a:ln>
        </p:spPr>
        <p:txBody>
          <a:bodyPr vert="horz" lIns="93662" tIns="46831" rIns="93662" bIns="46831" rtlCol="0" anchor="ctr"/>
          <a:lstStyle/>
          <a:p>
            <a:endParaRPr lang="es-MX" dirty="0"/>
          </a:p>
        </p:txBody>
      </p:sp>
      <p:sp>
        <p:nvSpPr>
          <p:cNvPr id="5" name="Marcador de notas 4"/>
          <p:cNvSpPr>
            <a:spLocks noGrp="1"/>
          </p:cNvSpPr>
          <p:nvPr>
            <p:ph type="body" sz="quarter" idx="3"/>
          </p:nvPr>
        </p:nvSpPr>
        <p:spPr>
          <a:xfrm>
            <a:off x="704533" y="4497576"/>
            <a:ext cx="5636260" cy="3679835"/>
          </a:xfrm>
          <a:prstGeom prst="rect">
            <a:avLst/>
          </a:prstGeom>
        </p:spPr>
        <p:txBody>
          <a:bodyPr vert="horz" lIns="93662" tIns="46831" rIns="93662" bIns="46831"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876711"/>
            <a:ext cx="3052974" cy="468903"/>
          </a:xfrm>
          <a:prstGeom prst="rect">
            <a:avLst/>
          </a:prstGeom>
        </p:spPr>
        <p:txBody>
          <a:bodyPr vert="horz" lIns="93662" tIns="46831" rIns="93662" bIns="46831" rtlCol="0" anchor="b"/>
          <a:lstStyle>
            <a:lvl1pPr algn="l">
              <a:defRPr sz="1200"/>
            </a:lvl1pPr>
          </a:lstStyle>
          <a:p>
            <a:endParaRPr lang="es-MX" dirty="0"/>
          </a:p>
        </p:txBody>
      </p:sp>
      <p:sp>
        <p:nvSpPr>
          <p:cNvPr id="7" name="Marcador de número de diapositiva 6"/>
          <p:cNvSpPr>
            <a:spLocks noGrp="1"/>
          </p:cNvSpPr>
          <p:nvPr>
            <p:ph type="sldNum" sz="quarter" idx="5"/>
          </p:nvPr>
        </p:nvSpPr>
        <p:spPr>
          <a:xfrm>
            <a:off x="3990721" y="8876711"/>
            <a:ext cx="3052974" cy="468903"/>
          </a:xfrm>
          <a:prstGeom prst="rect">
            <a:avLst/>
          </a:prstGeom>
        </p:spPr>
        <p:txBody>
          <a:bodyPr vert="horz" lIns="93662" tIns="46831" rIns="93662" bIns="46831" rtlCol="0" anchor="b"/>
          <a:lstStyle>
            <a:lvl1pPr algn="r">
              <a:defRPr sz="1200"/>
            </a:lvl1pPr>
          </a:lstStyle>
          <a:p>
            <a:fld id="{33B14F16-6933-45C9-9E7D-9792B43E53BD}" type="slidenum">
              <a:rPr lang="es-MX" smtClean="0"/>
              <a:pPr/>
              <a:t>‹Nº›</a:t>
            </a:fld>
            <a:endParaRPr lang="es-MX" dirty="0"/>
          </a:p>
        </p:txBody>
      </p:sp>
    </p:spTree>
    <p:extLst>
      <p:ext uri="{BB962C8B-B14F-4D97-AF65-F5344CB8AC3E}">
        <p14:creationId xmlns:p14="http://schemas.microsoft.com/office/powerpoint/2010/main" val="670819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10"/>
          </p:nvPr>
        </p:nvSpPr>
        <p:spPr/>
        <p:txBody>
          <a:bodyPr/>
          <a:lstStyle/>
          <a:p>
            <a:fld id="{33B14F16-6933-45C9-9E7D-9792B43E53BD}" type="slidenum">
              <a:rPr lang="es-MX" smtClean="0"/>
              <a:pPr/>
              <a:t>2</a:t>
            </a:fld>
            <a:endParaRPr lang="es-MX" dirty="0"/>
          </a:p>
        </p:txBody>
      </p:sp>
    </p:spTree>
    <p:extLst>
      <p:ext uri="{BB962C8B-B14F-4D97-AF65-F5344CB8AC3E}">
        <p14:creationId xmlns:p14="http://schemas.microsoft.com/office/powerpoint/2010/main" val="605198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09/09/2017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09/09/2017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09/09/2017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09/09/2017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09/09/2017</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09/09/2017</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09/09/2017</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09/09/2017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09/09/2017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09/09/2017</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businessknowhow.com/money/elevator.ht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val="3578355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19672" y="332656"/>
            <a:ext cx="6995120" cy="1143000"/>
          </a:xfrm>
        </p:spPr>
        <p:txBody>
          <a:bodyPr/>
          <a:lstStyle/>
          <a:p>
            <a:r>
              <a:rPr lang="es-MX" sz="2800" dirty="0" smtClean="0">
                <a:effectLst/>
              </a:rPr>
              <a:t>Cadena de Suministro </a:t>
            </a:r>
            <a:br>
              <a:rPr lang="es-MX" sz="2800" dirty="0" smtClean="0">
                <a:effectLst/>
              </a:rPr>
            </a:br>
            <a:r>
              <a:rPr lang="es-MX" sz="2800" dirty="0" smtClean="0">
                <a:solidFill>
                  <a:srgbClr val="C00000"/>
                </a:solidFill>
                <a:effectLst/>
              </a:rPr>
              <a:t>Etapas</a:t>
            </a:r>
            <a:endParaRPr lang="es-MX" sz="2800" dirty="0">
              <a:solidFill>
                <a:srgbClr val="C00000"/>
              </a:solidFill>
              <a:effectLst/>
            </a:endParaRPr>
          </a:p>
        </p:txBody>
      </p:sp>
      <p:pic>
        <p:nvPicPr>
          <p:cNvPr id="3" name="Imagen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4417" y="1844824"/>
            <a:ext cx="7438925" cy="3384376"/>
          </a:xfrm>
          <a:prstGeom prst="rect">
            <a:avLst/>
          </a:prstGeom>
        </p:spPr>
      </p:pic>
      <p:sp>
        <p:nvSpPr>
          <p:cNvPr id="4" name="CuadroTexto 3"/>
          <p:cNvSpPr txBox="1"/>
          <p:nvPr/>
        </p:nvSpPr>
        <p:spPr>
          <a:xfrm>
            <a:off x="4211960" y="5367535"/>
            <a:ext cx="1188146" cy="461665"/>
          </a:xfrm>
          <a:prstGeom prst="rect">
            <a:avLst/>
          </a:prstGeom>
          <a:noFill/>
        </p:spPr>
        <p:txBody>
          <a:bodyPr wrap="none" rtlCol="0">
            <a:spAutoFit/>
          </a:bodyPr>
          <a:lstStyle/>
          <a:p>
            <a:r>
              <a:rPr lang="es-MX" sz="2400" i="1" dirty="0" smtClean="0"/>
              <a:t>Ejemplo</a:t>
            </a:r>
            <a:endParaRPr lang="es-MX" sz="2400" i="1" dirty="0"/>
          </a:p>
        </p:txBody>
      </p:sp>
    </p:spTree>
    <p:extLst>
      <p:ext uri="{BB962C8B-B14F-4D97-AF65-F5344CB8AC3E}">
        <p14:creationId xmlns:p14="http://schemas.microsoft.com/office/powerpoint/2010/main" val="12221923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63688" y="274638"/>
            <a:ext cx="6995120" cy="1143000"/>
          </a:xfrm>
        </p:spPr>
        <p:txBody>
          <a:bodyPr/>
          <a:lstStyle/>
          <a:p>
            <a:r>
              <a:rPr lang="es-MX" sz="2800" dirty="0" smtClean="0">
                <a:effectLst/>
              </a:rPr>
              <a:t>Cadena de Suministro </a:t>
            </a:r>
            <a:br>
              <a:rPr lang="es-MX" sz="2800" dirty="0" smtClean="0">
                <a:effectLst/>
              </a:rPr>
            </a:br>
            <a:r>
              <a:rPr lang="es-MX" sz="2800" dirty="0" smtClean="0">
                <a:solidFill>
                  <a:srgbClr val="C00000"/>
                </a:solidFill>
                <a:effectLst/>
              </a:rPr>
              <a:t>Etapas</a:t>
            </a:r>
            <a:endParaRPr lang="es-MX" sz="2800" dirty="0">
              <a:solidFill>
                <a:srgbClr val="C00000"/>
              </a:solidFill>
              <a:effectLst/>
            </a:endParaRPr>
          </a:p>
        </p:txBody>
      </p:sp>
      <p:sp>
        <p:nvSpPr>
          <p:cNvPr id="44" name="CuadroTexto 43"/>
          <p:cNvSpPr txBox="1"/>
          <p:nvPr/>
        </p:nvSpPr>
        <p:spPr>
          <a:xfrm>
            <a:off x="1588840" y="1628800"/>
            <a:ext cx="7344816" cy="4708981"/>
          </a:xfrm>
          <a:prstGeom prst="rect">
            <a:avLst/>
          </a:prstGeom>
          <a:noFill/>
        </p:spPr>
        <p:txBody>
          <a:bodyPr wrap="square" rtlCol="0">
            <a:spAutoFit/>
          </a:bodyPr>
          <a:lstStyle/>
          <a:p>
            <a:pPr>
              <a:lnSpc>
                <a:spcPct val="150000"/>
              </a:lnSpc>
            </a:pPr>
            <a:r>
              <a:rPr lang="es-MX" sz="2000" b="1" dirty="0" smtClean="0">
                <a:latin typeface="Arial" panose="020B0604020202020204" pitchFamily="34" charset="0"/>
                <a:cs typeface="Arial" panose="020B0604020202020204" pitchFamily="34" charset="0"/>
              </a:rPr>
              <a:t>CARACTERÍSTICAS</a:t>
            </a:r>
            <a:endParaRPr lang="es-MX" sz="2000" b="1" dirty="0">
              <a:latin typeface="Arial" panose="020B0604020202020204" pitchFamily="34" charset="0"/>
              <a:cs typeface="Arial" panose="020B0604020202020204" pitchFamily="34" charset="0"/>
            </a:endParaRPr>
          </a:p>
          <a:p>
            <a:pPr marL="342900" indent="-342900">
              <a:lnSpc>
                <a:spcPct val="150000"/>
              </a:lnSpc>
              <a:buFont typeface="Wingdings" panose="05000000000000000000" pitchFamily="2" charset="2"/>
              <a:buChar char="§"/>
            </a:pPr>
            <a:r>
              <a:rPr lang="es-MX" sz="2000" dirty="0" smtClean="0">
                <a:latin typeface="Arial" panose="020B0604020202020204" pitchFamily="34" charset="0"/>
                <a:cs typeface="Arial" panose="020B0604020202020204" pitchFamily="34" charset="0"/>
              </a:rPr>
              <a:t>Es dinámica.</a:t>
            </a:r>
          </a:p>
          <a:p>
            <a:pPr marL="342900" indent="-342900">
              <a:lnSpc>
                <a:spcPct val="150000"/>
              </a:lnSpc>
              <a:buFont typeface="Wingdings" panose="05000000000000000000" pitchFamily="2" charset="2"/>
              <a:buChar char="§"/>
            </a:pPr>
            <a:r>
              <a:rPr lang="es-MX" sz="2000" dirty="0" smtClean="0">
                <a:latin typeface="Arial" panose="020B0604020202020204" pitchFamily="34" charset="0"/>
                <a:cs typeface="Arial" panose="020B0604020202020204" pitchFamily="34" charset="0"/>
              </a:rPr>
              <a:t>Implica un flujo constante de información, productos y fondos entre las diferentes etapas. </a:t>
            </a:r>
          </a:p>
          <a:p>
            <a:pPr marL="342900" indent="-342900">
              <a:lnSpc>
                <a:spcPct val="150000"/>
              </a:lnSpc>
              <a:buFont typeface="Wingdings" panose="05000000000000000000" pitchFamily="2" charset="2"/>
              <a:buChar char="§"/>
            </a:pPr>
            <a:r>
              <a:rPr lang="es-MX" sz="2000" dirty="0" smtClean="0">
                <a:latin typeface="Arial" panose="020B0604020202020204" pitchFamily="34" charset="0"/>
                <a:cs typeface="Arial" panose="020B0604020202020204" pitchFamily="34" charset="0"/>
              </a:rPr>
              <a:t>El cliente es parte integral de las cadenas de suministro.</a:t>
            </a:r>
          </a:p>
          <a:p>
            <a:pPr marL="342900" indent="-342900">
              <a:lnSpc>
                <a:spcPct val="150000"/>
              </a:lnSpc>
              <a:buFont typeface="Wingdings" panose="05000000000000000000" pitchFamily="2" charset="2"/>
              <a:buChar char="§"/>
            </a:pPr>
            <a:r>
              <a:rPr lang="es-MX" sz="2000" dirty="0" smtClean="0">
                <a:latin typeface="Arial" panose="020B0604020202020204" pitchFamily="34" charset="0"/>
                <a:cs typeface="Arial" panose="020B0604020202020204" pitchFamily="34" charset="0"/>
              </a:rPr>
              <a:t>Su propósito principal es satisfacer las necesidades del cliente y generar una ganancia. </a:t>
            </a:r>
          </a:p>
          <a:p>
            <a:pPr marL="342900" indent="-342900">
              <a:lnSpc>
                <a:spcPct val="150000"/>
              </a:lnSpc>
              <a:buFont typeface="Wingdings" panose="05000000000000000000" pitchFamily="2" charset="2"/>
              <a:buChar char="§"/>
            </a:pPr>
            <a:r>
              <a:rPr lang="es-MX" sz="2000" dirty="0" smtClean="0">
                <a:latin typeface="Arial" panose="020B0604020202020204" pitchFamily="34" charset="0"/>
                <a:cs typeface="Arial" panose="020B0604020202020204" pitchFamily="34" charset="0"/>
              </a:rPr>
              <a:t>La mayoría de las cadenas de suministro son una “red de suministro”.</a:t>
            </a:r>
          </a:p>
          <a:p>
            <a:pPr marL="342900" indent="-342900">
              <a:lnSpc>
                <a:spcPct val="150000"/>
              </a:lnSpc>
              <a:buFont typeface="Wingdings" panose="05000000000000000000" pitchFamily="2" charset="2"/>
              <a:buChar char="§"/>
            </a:pPr>
            <a:endParaRPr lang="es-MX"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76998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73832" y="297374"/>
            <a:ext cx="6995120" cy="1143000"/>
          </a:xfrm>
        </p:spPr>
        <p:txBody>
          <a:bodyPr/>
          <a:lstStyle/>
          <a:p>
            <a:r>
              <a:rPr lang="es-MX" sz="2800" dirty="0" smtClean="0">
                <a:effectLst/>
              </a:rPr>
              <a:t>Cadena de Suministro </a:t>
            </a:r>
            <a:br>
              <a:rPr lang="es-MX" sz="2800" dirty="0" smtClean="0">
                <a:effectLst/>
              </a:rPr>
            </a:br>
            <a:r>
              <a:rPr lang="es-MX" sz="2800" dirty="0" smtClean="0">
                <a:solidFill>
                  <a:srgbClr val="C00000"/>
                </a:solidFill>
                <a:effectLst/>
              </a:rPr>
              <a:t>Etapas</a:t>
            </a:r>
            <a:endParaRPr lang="es-MX" sz="2800" dirty="0">
              <a:solidFill>
                <a:srgbClr val="C00000"/>
              </a:solidFill>
              <a:effectLst/>
            </a:endParaRPr>
          </a:p>
        </p:txBody>
      </p:sp>
      <p:sp>
        <p:nvSpPr>
          <p:cNvPr id="5" name="Rectángulo redondeado 4"/>
          <p:cNvSpPr/>
          <p:nvPr/>
        </p:nvSpPr>
        <p:spPr>
          <a:xfrm>
            <a:off x="899592" y="1728376"/>
            <a:ext cx="1172616" cy="100811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s-MX" sz="1600" dirty="0" smtClean="0">
                <a:solidFill>
                  <a:schemeClr val="tx1"/>
                </a:solidFill>
              </a:rPr>
              <a:t>Compañía maderera</a:t>
            </a:r>
            <a:endParaRPr lang="es-MX" sz="1600" dirty="0">
              <a:solidFill>
                <a:schemeClr val="tx1"/>
              </a:solidFill>
            </a:endParaRPr>
          </a:p>
        </p:txBody>
      </p:sp>
      <p:sp>
        <p:nvSpPr>
          <p:cNvPr id="18" name="Rectángulo redondeado 17"/>
          <p:cNvSpPr/>
          <p:nvPr/>
        </p:nvSpPr>
        <p:spPr>
          <a:xfrm>
            <a:off x="7596336" y="3068960"/>
            <a:ext cx="1172616" cy="100811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s-MX" sz="1600" dirty="0" smtClean="0">
                <a:solidFill>
                  <a:schemeClr val="tx1"/>
                </a:solidFill>
              </a:rPr>
              <a:t>Cliente</a:t>
            </a:r>
            <a:endParaRPr lang="es-MX" sz="1600" dirty="0">
              <a:solidFill>
                <a:schemeClr val="tx1"/>
              </a:solidFill>
            </a:endParaRPr>
          </a:p>
        </p:txBody>
      </p:sp>
      <p:sp>
        <p:nvSpPr>
          <p:cNvPr id="19" name="Rectángulo redondeado 18"/>
          <p:cNvSpPr/>
          <p:nvPr/>
        </p:nvSpPr>
        <p:spPr>
          <a:xfrm>
            <a:off x="6228184" y="3047226"/>
            <a:ext cx="1172616" cy="100811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s-MX" sz="1600" dirty="0" smtClean="0">
                <a:solidFill>
                  <a:schemeClr val="tx1"/>
                </a:solidFill>
              </a:rPr>
              <a:t>Tienda Wal-Mart</a:t>
            </a:r>
            <a:endParaRPr lang="es-MX" sz="1600" dirty="0">
              <a:solidFill>
                <a:schemeClr val="tx1"/>
              </a:solidFill>
            </a:endParaRPr>
          </a:p>
        </p:txBody>
      </p:sp>
      <p:sp>
        <p:nvSpPr>
          <p:cNvPr id="20" name="Rectángulo redondeado 19"/>
          <p:cNvSpPr/>
          <p:nvPr/>
        </p:nvSpPr>
        <p:spPr>
          <a:xfrm>
            <a:off x="4896544" y="3047226"/>
            <a:ext cx="1172616" cy="100811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s-MX" sz="1600" i="1" dirty="0" smtClean="0">
                <a:solidFill>
                  <a:schemeClr val="tx1"/>
                </a:solidFill>
              </a:rPr>
              <a:t>Wal-Mart </a:t>
            </a:r>
            <a:r>
              <a:rPr lang="es-MX" sz="1600" dirty="0" smtClean="0">
                <a:solidFill>
                  <a:schemeClr val="tx1"/>
                </a:solidFill>
              </a:rPr>
              <a:t>o un CD de un tercero</a:t>
            </a:r>
            <a:endParaRPr lang="es-MX" sz="1600" dirty="0">
              <a:solidFill>
                <a:schemeClr val="tx1"/>
              </a:solidFill>
            </a:endParaRPr>
          </a:p>
        </p:txBody>
      </p:sp>
      <p:sp>
        <p:nvSpPr>
          <p:cNvPr id="21" name="Rectángulo redondeado 20"/>
          <p:cNvSpPr/>
          <p:nvPr/>
        </p:nvSpPr>
        <p:spPr>
          <a:xfrm>
            <a:off x="3429000" y="3047226"/>
            <a:ext cx="1200000" cy="100811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s-MX" sz="1600" i="1" dirty="0" smtClean="0">
                <a:solidFill>
                  <a:schemeClr val="tx1"/>
                </a:solidFill>
              </a:rPr>
              <a:t>P&amp;G </a:t>
            </a:r>
            <a:r>
              <a:rPr lang="es-MX" sz="1600" dirty="0" smtClean="0">
                <a:solidFill>
                  <a:schemeClr val="tx1"/>
                </a:solidFill>
              </a:rPr>
              <a:t>y otros fabricantes</a:t>
            </a:r>
            <a:endParaRPr lang="es-MX" sz="1600" dirty="0">
              <a:solidFill>
                <a:schemeClr val="tx1"/>
              </a:solidFill>
            </a:endParaRPr>
          </a:p>
        </p:txBody>
      </p:sp>
      <p:sp>
        <p:nvSpPr>
          <p:cNvPr id="22" name="Rectángulo redondeado 21"/>
          <p:cNvSpPr/>
          <p:nvPr/>
        </p:nvSpPr>
        <p:spPr>
          <a:xfrm>
            <a:off x="899592" y="4293096"/>
            <a:ext cx="1172616" cy="100811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s-MX" sz="1600" dirty="0" smtClean="0">
                <a:solidFill>
                  <a:schemeClr val="tx1"/>
                </a:solidFill>
              </a:rPr>
              <a:t>Fabricante de químico</a:t>
            </a:r>
            <a:endParaRPr lang="es-MX" sz="1600" dirty="0">
              <a:solidFill>
                <a:schemeClr val="tx1"/>
              </a:solidFill>
            </a:endParaRPr>
          </a:p>
        </p:txBody>
      </p:sp>
      <p:sp>
        <p:nvSpPr>
          <p:cNvPr id="23" name="Rectángulo redondeado 22"/>
          <p:cNvSpPr/>
          <p:nvPr/>
        </p:nvSpPr>
        <p:spPr>
          <a:xfrm>
            <a:off x="2195736" y="4303360"/>
            <a:ext cx="1172616" cy="100811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s-MX" sz="1600" dirty="0" smtClean="0">
                <a:solidFill>
                  <a:schemeClr val="tx1"/>
                </a:solidFill>
              </a:rPr>
              <a:t>Productor de plástico</a:t>
            </a:r>
            <a:endParaRPr lang="es-MX" sz="1600" dirty="0">
              <a:solidFill>
                <a:schemeClr val="tx1"/>
              </a:solidFill>
            </a:endParaRPr>
          </a:p>
        </p:txBody>
      </p:sp>
      <p:sp>
        <p:nvSpPr>
          <p:cNvPr id="24" name="Rectángulo redondeado 23"/>
          <p:cNvSpPr/>
          <p:nvPr/>
        </p:nvSpPr>
        <p:spPr>
          <a:xfrm>
            <a:off x="2195736" y="1739243"/>
            <a:ext cx="1172616" cy="100811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s-MX" sz="1600" dirty="0" smtClean="0">
                <a:solidFill>
                  <a:schemeClr val="tx1"/>
                </a:solidFill>
              </a:rPr>
              <a:t>Fabricante de papel</a:t>
            </a:r>
            <a:endParaRPr lang="es-MX" sz="1600" dirty="0">
              <a:solidFill>
                <a:schemeClr val="tx1"/>
              </a:solidFill>
            </a:endParaRPr>
          </a:p>
        </p:txBody>
      </p:sp>
      <p:sp>
        <p:nvSpPr>
          <p:cNvPr id="25" name="Rectángulo redondeado 24"/>
          <p:cNvSpPr/>
          <p:nvPr/>
        </p:nvSpPr>
        <p:spPr>
          <a:xfrm>
            <a:off x="3522752" y="1771640"/>
            <a:ext cx="1172616" cy="100811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s-MX" sz="1400" dirty="0" smtClean="0">
                <a:solidFill>
                  <a:schemeClr val="tx1"/>
                </a:solidFill>
              </a:rPr>
              <a:t>Empaques </a:t>
            </a:r>
            <a:r>
              <a:rPr lang="es-MX" sz="1400" i="1" dirty="0" err="1" smtClean="0">
                <a:solidFill>
                  <a:schemeClr val="tx1"/>
                </a:solidFill>
              </a:rPr>
              <a:t>Tenneco</a:t>
            </a:r>
            <a:endParaRPr lang="es-MX" sz="1400" i="1" dirty="0">
              <a:solidFill>
                <a:schemeClr val="tx1"/>
              </a:solidFill>
            </a:endParaRPr>
          </a:p>
        </p:txBody>
      </p:sp>
      <p:cxnSp>
        <p:nvCxnSpPr>
          <p:cNvPr id="26" name="Conector recto de flecha 25"/>
          <p:cNvCxnSpPr>
            <a:stCxn id="5" idx="3"/>
            <a:endCxn id="24" idx="1"/>
          </p:cNvCxnSpPr>
          <p:nvPr/>
        </p:nvCxnSpPr>
        <p:spPr>
          <a:xfrm>
            <a:off x="2072208" y="2232432"/>
            <a:ext cx="123528" cy="1086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8" name="Conector recto de flecha 27"/>
          <p:cNvCxnSpPr/>
          <p:nvPr/>
        </p:nvCxnSpPr>
        <p:spPr>
          <a:xfrm>
            <a:off x="3394620" y="2216131"/>
            <a:ext cx="123528" cy="1086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9" name="Conector recto de flecha 28"/>
          <p:cNvCxnSpPr>
            <a:endCxn id="20" idx="1"/>
          </p:cNvCxnSpPr>
          <p:nvPr/>
        </p:nvCxnSpPr>
        <p:spPr>
          <a:xfrm>
            <a:off x="4646240" y="3540415"/>
            <a:ext cx="250304" cy="1086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32" name="Conector recto de flecha 31"/>
          <p:cNvCxnSpPr/>
          <p:nvPr/>
        </p:nvCxnSpPr>
        <p:spPr>
          <a:xfrm>
            <a:off x="6049888" y="3531830"/>
            <a:ext cx="250304" cy="1086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33" name="Conector recto de flecha 32"/>
          <p:cNvCxnSpPr/>
          <p:nvPr/>
        </p:nvCxnSpPr>
        <p:spPr>
          <a:xfrm>
            <a:off x="7373416" y="3545848"/>
            <a:ext cx="250304" cy="1086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34" name="Conector recto de flecha 33"/>
          <p:cNvCxnSpPr/>
          <p:nvPr/>
        </p:nvCxnSpPr>
        <p:spPr>
          <a:xfrm>
            <a:off x="2072208" y="4786285"/>
            <a:ext cx="123528" cy="1086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35" name="Conector recto de flecha 34"/>
          <p:cNvCxnSpPr>
            <a:stCxn id="25" idx="2"/>
          </p:cNvCxnSpPr>
          <p:nvPr/>
        </p:nvCxnSpPr>
        <p:spPr>
          <a:xfrm>
            <a:off x="4109060" y="2779752"/>
            <a:ext cx="0" cy="273429"/>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37" name="Conector recto de flecha 36"/>
          <p:cNvCxnSpPr>
            <a:stCxn id="22" idx="0"/>
            <a:endCxn id="21" idx="1"/>
          </p:cNvCxnSpPr>
          <p:nvPr/>
        </p:nvCxnSpPr>
        <p:spPr>
          <a:xfrm flipV="1">
            <a:off x="1485900" y="3551282"/>
            <a:ext cx="1943100" cy="741814"/>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39" name="Conector recto de flecha 38"/>
          <p:cNvCxnSpPr>
            <a:stCxn id="23" idx="3"/>
            <a:endCxn id="21" idx="2"/>
          </p:cNvCxnSpPr>
          <p:nvPr/>
        </p:nvCxnSpPr>
        <p:spPr>
          <a:xfrm flipV="1">
            <a:off x="3368352" y="4055338"/>
            <a:ext cx="660648" cy="75207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44" name="CuadroTexto 43"/>
          <p:cNvSpPr txBox="1"/>
          <p:nvPr/>
        </p:nvSpPr>
        <p:spPr>
          <a:xfrm>
            <a:off x="4029000" y="5400029"/>
            <a:ext cx="4647456" cy="830997"/>
          </a:xfrm>
          <a:prstGeom prst="rect">
            <a:avLst/>
          </a:prstGeom>
          <a:noFill/>
        </p:spPr>
        <p:txBody>
          <a:bodyPr wrap="square" rtlCol="0">
            <a:spAutoFit/>
          </a:bodyPr>
          <a:lstStyle/>
          <a:p>
            <a:r>
              <a:rPr lang="es-MX" sz="2400" i="1" dirty="0" smtClean="0"/>
              <a:t>Ejemplo de las etapas de la cadena de suministro de un detergente</a:t>
            </a:r>
            <a:endParaRPr lang="es-MX" sz="2400" i="1" dirty="0"/>
          </a:p>
        </p:txBody>
      </p:sp>
    </p:spTree>
    <p:extLst>
      <p:ext uri="{BB962C8B-B14F-4D97-AF65-F5344CB8AC3E}">
        <p14:creationId xmlns:p14="http://schemas.microsoft.com/office/powerpoint/2010/main" val="8588066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98476" y="295454"/>
            <a:ext cx="6995120" cy="1143000"/>
          </a:xfrm>
        </p:spPr>
        <p:txBody>
          <a:bodyPr/>
          <a:lstStyle/>
          <a:p>
            <a:r>
              <a:rPr lang="es-MX" sz="2800" dirty="0" smtClean="0">
                <a:effectLst/>
              </a:rPr>
              <a:t>Cadena de Suministro </a:t>
            </a:r>
            <a:br>
              <a:rPr lang="es-MX" sz="2800" dirty="0" smtClean="0">
                <a:effectLst/>
              </a:rPr>
            </a:br>
            <a:r>
              <a:rPr lang="es-MX" sz="2800" dirty="0" smtClean="0">
                <a:solidFill>
                  <a:srgbClr val="C00000"/>
                </a:solidFill>
                <a:effectLst/>
              </a:rPr>
              <a:t>Objetivo</a:t>
            </a:r>
            <a:endParaRPr lang="es-MX" sz="2800" dirty="0">
              <a:solidFill>
                <a:srgbClr val="C00000"/>
              </a:solidFill>
              <a:effectLst/>
            </a:endParaRPr>
          </a:p>
        </p:txBody>
      </p:sp>
      <p:sp>
        <p:nvSpPr>
          <p:cNvPr id="44" name="CuadroTexto 43"/>
          <p:cNvSpPr txBox="1"/>
          <p:nvPr/>
        </p:nvSpPr>
        <p:spPr>
          <a:xfrm>
            <a:off x="1259632" y="1700808"/>
            <a:ext cx="7632848" cy="3323987"/>
          </a:xfrm>
          <a:prstGeom prst="rect">
            <a:avLst/>
          </a:prstGeom>
          <a:noFill/>
        </p:spPr>
        <p:txBody>
          <a:bodyPr wrap="square" rtlCol="0">
            <a:spAutoFit/>
          </a:bodyPr>
          <a:lstStyle/>
          <a:p>
            <a:pPr algn="ctr">
              <a:lnSpc>
                <a:spcPct val="150000"/>
              </a:lnSpc>
            </a:pPr>
            <a:r>
              <a:rPr lang="es-MX" sz="2000" b="1" dirty="0" smtClean="0">
                <a:latin typeface="Arial" panose="020B0604020202020204" pitchFamily="34" charset="0"/>
                <a:cs typeface="Arial" panose="020B0604020202020204" pitchFamily="34" charset="0"/>
              </a:rPr>
              <a:t>DEBE SER MAXIMIZAR EL VALOR TOTAL GENERADO. </a:t>
            </a:r>
          </a:p>
          <a:p>
            <a:pPr>
              <a:lnSpc>
                <a:spcPct val="150000"/>
              </a:lnSpc>
            </a:pPr>
            <a:endParaRPr lang="es-MX" sz="2000" dirty="0" smtClean="0">
              <a:latin typeface="Arial" panose="020B0604020202020204" pitchFamily="34" charset="0"/>
              <a:cs typeface="Arial" panose="020B0604020202020204" pitchFamily="34" charset="0"/>
            </a:endParaRPr>
          </a:p>
          <a:p>
            <a:pPr algn="just">
              <a:lnSpc>
                <a:spcPct val="150000"/>
              </a:lnSpc>
            </a:pPr>
            <a:r>
              <a:rPr lang="es-MX" sz="2000" dirty="0" smtClean="0">
                <a:latin typeface="Arial" panose="020B0604020202020204" pitchFamily="34" charset="0"/>
                <a:cs typeface="Arial" panose="020B0604020202020204" pitchFamily="34" charset="0"/>
              </a:rPr>
              <a:t>La diferencia entre el precio que paga el cliente y la suma de todos los costos incurridos por la cadena para producir y distribuir el producto, representa la </a:t>
            </a:r>
            <a:r>
              <a:rPr lang="es-MX" sz="20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RENTABILIDAD</a:t>
            </a:r>
            <a:r>
              <a:rPr lang="es-MX" sz="2000" dirty="0" smtClean="0">
                <a:latin typeface="Arial" panose="020B0604020202020204" pitchFamily="34" charset="0"/>
                <a:cs typeface="Arial" panose="020B0604020202020204" pitchFamily="34" charset="0"/>
              </a:rPr>
              <a:t> de la cadena de suministro, es decir </a:t>
            </a:r>
            <a:r>
              <a:rPr lang="es-MX" sz="2000"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LA UTILIDAD TOTAL </a:t>
            </a:r>
            <a:r>
              <a:rPr lang="es-MX" sz="2000" dirty="0" smtClean="0">
                <a:latin typeface="Arial" panose="020B0604020202020204" pitchFamily="34" charset="0"/>
                <a:cs typeface="Arial" panose="020B0604020202020204" pitchFamily="34" charset="0"/>
              </a:rPr>
              <a:t>que se repartirá entre todas las etapas de la cadena </a:t>
            </a:r>
          </a:p>
        </p:txBody>
      </p:sp>
    </p:spTree>
    <p:extLst>
      <p:ext uri="{BB962C8B-B14F-4D97-AF65-F5344CB8AC3E}">
        <p14:creationId xmlns:p14="http://schemas.microsoft.com/office/powerpoint/2010/main" val="23657718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70484" y="332656"/>
            <a:ext cx="6995120" cy="1143000"/>
          </a:xfrm>
        </p:spPr>
        <p:txBody>
          <a:bodyPr/>
          <a:lstStyle/>
          <a:p>
            <a:r>
              <a:rPr lang="es-MX" sz="2800" dirty="0" smtClean="0">
                <a:effectLst/>
              </a:rPr>
              <a:t>Cadena de Suministro </a:t>
            </a:r>
            <a:br>
              <a:rPr lang="es-MX" sz="2800" dirty="0" smtClean="0">
                <a:effectLst/>
              </a:rPr>
            </a:br>
            <a:r>
              <a:rPr lang="es-MX" sz="2800" dirty="0" smtClean="0">
                <a:solidFill>
                  <a:srgbClr val="C00000"/>
                </a:solidFill>
                <a:effectLst/>
              </a:rPr>
              <a:t>Importancia</a:t>
            </a:r>
            <a:endParaRPr lang="es-MX" sz="2800" dirty="0">
              <a:solidFill>
                <a:srgbClr val="C00000"/>
              </a:solidFill>
              <a:effectLst/>
            </a:endParaRPr>
          </a:p>
        </p:txBody>
      </p:sp>
      <p:sp>
        <p:nvSpPr>
          <p:cNvPr id="44" name="CuadroTexto 43"/>
          <p:cNvSpPr txBox="1"/>
          <p:nvPr/>
        </p:nvSpPr>
        <p:spPr>
          <a:xfrm>
            <a:off x="1331640" y="2492896"/>
            <a:ext cx="7272808" cy="1420325"/>
          </a:xfrm>
          <a:prstGeom prst="rect">
            <a:avLst/>
          </a:prstGeom>
          <a:noFill/>
        </p:spPr>
        <p:txBody>
          <a:bodyPr wrap="square" rtlCol="0">
            <a:spAutoFit/>
          </a:bodyPr>
          <a:lstStyle/>
          <a:p>
            <a:pPr>
              <a:lnSpc>
                <a:spcPct val="150000"/>
              </a:lnSpc>
            </a:pPr>
            <a:r>
              <a:rPr lang="es-MX" sz="2000" dirty="0" smtClean="0">
                <a:latin typeface="Arial" panose="020B0604020202020204" pitchFamily="34" charset="0"/>
                <a:cs typeface="Arial" panose="020B0604020202020204" pitchFamily="34" charset="0"/>
              </a:rPr>
              <a:t>Las decisiones sobre el diseño, planeación y operación de la cadena de suministro desempeña un papel importante en el éxito o el fracaso de una compañía. </a:t>
            </a:r>
          </a:p>
        </p:txBody>
      </p:sp>
    </p:spTree>
    <p:extLst>
      <p:ext uri="{BB962C8B-B14F-4D97-AF65-F5344CB8AC3E}">
        <p14:creationId xmlns:p14="http://schemas.microsoft.com/office/powerpoint/2010/main" val="42566346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63688" y="274956"/>
            <a:ext cx="6995120" cy="1143000"/>
          </a:xfrm>
        </p:spPr>
        <p:txBody>
          <a:bodyPr/>
          <a:lstStyle/>
          <a:p>
            <a:r>
              <a:rPr lang="es-MX" sz="2800" dirty="0" smtClean="0">
                <a:effectLst/>
              </a:rPr>
              <a:t>Cadena de Suministro </a:t>
            </a:r>
            <a:br>
              <a:rPr lang="es-MX" sz="2800" dirty="0" smtClean="0">
                <a:effectLst/>
              </a:rPr>
            </a:br>
            <a:r>
              <a:rPr lang="es-MX" sz="2800" dirty="0" smtClean="0">
                <a:solidFill>
                  <a:srgbClr val="C00000"/>
                </a:solidFill>
                <a:effectLst/>
              </a:rPr>
              <a:t>Fases de Decisión</a:t>
            </a:r>
            <a:endParaRPr lang="es-MX" sz="2800" dirty="0">
              <a:solidFill>
                <a:srgbClr val="C00000"/>
              </a:solidFill>
              <a:effectLst/>
            </a:endParaRPr>
          </a:p>
        </p:txBody>
      </p:sp>
      <p:sp>
        <p:nvSpPr>
          <p:cNvPr id="44" name="CuadroTexto 43"/>
          <p:cNvSpPr txBox="1"/>
          <p:nvPr/>
        </p:nvSpPr>
        <p:spPr>
          <a:xfrm>
            <a:off x="1444824" y="1628800"/>
            <a:ext cx="7519664" cy="4190314"/>
          </a:xfrm>
          <a:prstGeom prst="rect">
            <a:avLst/>
          </a:prstGeom>
          <a:noFill/>
        </p:spPr>
        <p:txBody>
          <a:bodyPr wrap="square" rtlCol="0">
            <a:spAutoFit/>
          </a:bodyPr>
          <a:lstStyle/>
          <a:p>
            <a:pPr algn="just">
              <a:lnSpc>
                <a:spcPct val="150000"/>
              </a:lnSpc>
            </a:pPr>
            <a:r>
              <a:rPr lang="es-MX" sz="2000" dirty="0" smtClean="0">
                <a:latin typeface="Arial" panose="020B0604020202020204" pitchFamily="34" charset="0"/>
                <a:cs typeface="Arial" panose="020B0604020202020204" pitchFamily="34" charset="0"/>
              </a:rPr>
              <a:t>La administración exitosa de la cadena de suministro requiere tomar muchas decisiones relacionadas con el flujo de información, productos y fondos. Cada una de ellas debe tomarse para incrementar el superávit de la cadena de suministro. Estas decisiones se clasifican en tres categorías o fases: </a:t>
            </a:r>
          </a:p>
          <a:p>
            <a:pPr marL="457200" indent="-457200" algn="just">
              <a:lnSpc>
                <a:spcPct val="150000"/>
              </a:lnSpc>
              <a:buAutoNum type="arabicPeriod"/>
            </a:pPr>
            <a:r>
              <a:rPr lang="es-MX" sz="2000" b="1" dirty="0" smtClean="0">
                <a:solidFill>
                  <a:srgbClr val="0070C0"/>
                </a:solidFill>
                <a:latin typeface="Arial" panose="020B0604020202020204" pitchFamily="34" charset="0"/>
                <a:cs typeface="Arial" panose="020B0604020202020204" pitchFamily="34" charset="0"/>
              </a:rPr>
              <a:t>Estrategia o diseño de la cadena de suministro, </a:t>
            </a:r>
          </a:p>
          <a:p>
            <a:pPr marL="457200" indent="-457200" algn="just">
              <a:lnSpc>
                <a:spcPct val="150000"/>
              </a:lnSpc>
              <a:buAutoNum type="arabicPeriod"/>
            </a:pPr>
            <a:r>
              <a:rPr lang="es-MX" sz="2000" b="1" dirty="0" smtClean="0">
                <a:solidFill>
                  <a:srgbClr val="0070C0"/>
                </a:solidFill>
                <a:latin typeface="Arial" panose="020B0604020202020204" pitchFamily="34" charset="0"/>
                <a:cs typeface="Arial" panose="020B0604020202020204" pitchFamily="34" charset="0"/>
              </a:rPr>
              <a:t>Planeación de la cadena de suministro, </a:t>
            </a:r>
          </a:p>
          <a:p>
            <a:pPr marL="457200" indent="-457200" algn="just">
              <a:lnSpc>
                <a:spcPct val="150000"/>
              </a:lnSpc>
              <a:buAutoNum type="arabicPeriod"/>
            </a:pPr>
            <a:r>
              <a:rPr lang="es-MX" sz="2000" b="1" dirty="0" smtClean="0">
                <a:solidFill>
                  <a:srgbClr val="0070C0"/>
                </a:solidFill>
                <a:latin typeface="Arial" panose="020B0604020202020204" pitchFamily="34" charset="0"/>
                <a:cs typeface="Arial" panose="020B0604020202020204" pitchFamily="34" charset="0"/>
              </a:rPr>
              <a:t>Operación de la cadena de suministro. </a:t>
            </a:r>
            <a:endParaRPr lang="es-MX" sz="2000" b="1"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853255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78496" y="260648"/>
            <a:ext cx="6995120" cy="1143000"/>
          </a:xfrm>
        </p:spPr>
        <p:txBody>
          <a:bodyPr/>
          <a:lstStyle/>
          <a:p>
            <a:r>
              <a:rPr lang="es-MX" sz="2800" dirty="0" smtClean="0">
                <a:effectLst/>
              </a:rPr>
              <a:t>Cadena de Suministro </a:t>
            </a:r>
            <a:br>
              <a:rPr lang="es-MX" sz="2800" dirty="0" smtClean="0">
                <a:effectLst/>
              </a:rPr>
            </a:br>
            <a:r>
              <a:rPr lang="es-MX" sz="2800" dirty="0" smtClean="0">
                <a:solidFill>
                  <a:srgbClr val="C00000"/>
                </a:solidFill>
                <a:effectLst/>
              </a:rPr>
              <a:t>Enfoque de los procesos </a:t>
            </a:r>
            <a:endParaRPr lang="es-MX" sz="2800" dirty="0">
              <a:solidFill>
                <a:srgbClr val="C00000"/>
              </a:solidFill>
              <a:effectLst/>
            </a:endParaRPr>
          </a:p>
        </p:txBody>
      </p:sp>
      <p:sp>
        <p:nvSpPr>
          <p:cNvPr id="44" name="CuadroTexto 43"/>
          <p:cNvSpPr txBox="1"/>
          <p:nvPr/>
        </p:nvSpPr>
        <p:spPr>
          <a:xfrm>
            <a:off x="1331640" y="1556792"/>
            <a:ext cx="7632848" cy="3323987"/>
          </a:xfrm>
          <a:prstGeom prst="rect">
            <a:avLst/>
          </a:prstGeom>
          <a:noFill/>
        </p:spPr>
        <p:txBody>
          <a:bodyPr wrap="square" rtlCol="0">
            <a:spAutoFit/>
          </a:bodyPr>
          <a:lstStyle/>
          <a:p>
            <a:pPr algn="just">
              <a:lnSpc>
                <a:spcPct val="150000"/>
              </a:lnSpc>
            </a:pPr>
            <a:endParaRPr lang="es-MX" sz="2000" dirty="0" smtClean="0">
              <a:latin typeface="Arial" panose="020B0604020202020204" pitchFamily="34" charset="0"/>
              <a:cs typeface="Arial" panose="020B0604020202020204" pitchFamily="34" charset="0"/>
            </a:endParaRPr>
          </a:p>
          <a:p>
            <a:pPr algn="just">
              <a:lnSpc>
                <a:spcPct val="150000"/>
              </a:lnSpc>
            </a:pPr>
            <a:r>
              <a:rPr lang="es-MX" sz="2000" dirty="0" smtClean="0">
                <a:latin typeface="Arial" panose="020B0604020202020204" pitchFamily="34" charset="0"/>
                <a:cs typeface="Arial" panose="020B0604020202020204" pitchFamily="34" charset="0"/>
              </a:rPr>
              <a:t>Existen dos diferentes formas de ver los procesos realizados en una cadena de suministro:</a:t>
            </a:r>
          </a:p>
          <a:p>
            <a:pPr algn="just">
              <a:lnSpc>
                <a:spcPct val="150000"/>
              </a:lnSpc>
            </a:pPr>
            <a:endParaRPr lang="es-MX" sz="2000" dirty="0" smtClean="0">
              <a:latin typeface="Arial" panose="020B0604020202020204" pitchFamily="34" charset="0"/>
              <a:cs typeface="Arial" panose="020B0604020202020204" pitchFamily="34" charset="0"/>
            </a:endParaRPr>
          </a:p>
          <a:p>
            <a:pPr marL="457200" indent="-457200" algn="just">
              <a:lnSpc>
                <a:spcPct val="150000"/>
              </a:lnSpc>
              <a:buAutoNum type="arabicPeriod"/>
            </a:pPr>
            <a:r>
              <a:rPr lang="es-MX" sz="2000" b="1" dirty="0" smtClean="0">
                <a:solidFill>
                  <a:srgbClr val="0070C0"/>
                </a:solidFill>
                <a:latin typeface="Arial" panose="020B0604020202020204" pitchFamily="34" charset="0"/>
                <a:cs typeface="Arial" panose="020B0604020202020204" pitchFamily="34" charset="0"/>
              </a:rPr>
              <a:t>Enfoque de ciclo </a:t>
            </a:r>
          </a:p>
          <a:p>
            <a:pPr marL="457200" indent="-457200" algn="just">
              <a:lnSpc>
                <a:spcPct val="150000"/>
              </a:lnSpc>
              <a:buAutoNum type="arabicPeriod"/>
            </a:pPr>
            <a:r>
              <a:rPr lang="es-MX" sz="2000" b="1" dirty="0" smtClean="0">
                <a:solidFill>
                  <a:srgbClr val="0070C0"/>
                </a:solidFill>
                <a:latin typeface="Arial" panose="020B0604020202020204" pitchFamily="34" charset="0"/>
                <a:cs typeface="Arial" panose="020B0604020202020204" pitchFamily="34" charset="0"/>
              </a:rPr>
              <a:t>Enfoque de empuje / tirón.  </a:t>
            </a:r>
          </a:p>
          <a:p>
            <a:pPr>
              <a:lnSpc>
                <a:spcPct val="150000"/>
              </a:lnSpc>
            </a:pPr>
            <a:endParaRPr lang="es-MX"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005573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78496" y="332656"/>
            <a:ext cx="6995120" cy="1143000"/>
          </a:xfrm>
        </p:spPr>
        <p:txBody>
          <a:bodyPr/>
          <a:lstStyle/>
          <a:p>
            <a:r>
              <a:rPr lang="es-MX" sz="2800" dirty="0" smtClean="0">
                <a:effectLst/>
              </a:rPr>
              <a:t>Cadena de Suministro </a:t>
            </a:r>
            <a:br>
              <a:rPr lang="es-MX" sz="2800" dirty="0" smtClean="0">
                <a:effectLst/>
              </a:rPr>
            </a:br>
            <a:r>
              <a:rPr lang="es-MX" sz="2800" dirty="0">
                <a:solidFill>
                  <a:srgbClr val="C00000"/>
                </a:solidFill>
                <a:effectLst/>
              </a:rPr>
              <a:t>Enfoque de los procesos</a:t>
            </a:r>
          </a:p>
        </p:txBody>
      </p:sp>
      <p:sp>
        <p:nvSpPr>
          <p:cNvPr id="44" name="CuadroTexto 43"/>
          <p:cNvSpPr txBox="1"/>
          <p:nvPr/>
        </p:nvSpPr>
        <p:spPr>
          <a:xfrm>
            <a:off x="1259632" y="1556792"/>
            <a:ext cx="7632848" cy="5170646"/>
          </a:xfrm>
          <a:prstGeom prst="rect">
            <a:avLst/>
          </a:prstGeom>
          <a:noFill/>
        </p:spPr>
        <p:txBody>
          <a:bodyPr wrap="square" rtlCol="0">
            <a:spAutoFit/>
          </a:bodyPr>
          <a:lstStyle/>
          <a:p>
            <a:pPr>
              <a:lnSpc>
                <a:spcPct val="150000"/>
              </a:lnSpc>
            </a:pPr>
            <a:r>
              <a:rPr lang="es-MX" sz="2000" b="1" dirty="0" smtClean="0">
                <a:solidFill>
                  <a:srgbClr val="0070C0"/>
                </a:solidFill>
                <a:latin typeface="Arial" panose="020B0604020202020204" pitchFamily="34" charset="0"/>
                <a:cs typeface="Arial" panose="020B0604020202020204" pitchFamily="34" charset="0"/>
              </a:rPr>
              <a:t>1. Enfoque de ciclo </a:t>
            </a:r>
            <a:endParaRPr lang="es-MX" sz="2000" b="1" dirty="0">
              <a:solidFill>
                <a:srgbClr val="0070C0"/>
              </a:solidFill>
              <a:latin typeface="Arial" panose="020B0604020202020204" pitchFamily="34" charset="0"/>
              <a:cs typeface="Arial" panose="020B0604020202020204" pitchFamily="34" charset="0"/>
            </a:endParaRPr>
          </a:p>
          <a:p>
            <a:pPr>
              <a:lnSpc>
                <a:spcPct val="150000"/>
              </a:lnSpc>
            </a:pPr>
            <a:r>
              <a:rPr lang="es-MX" sz="2000" dirty="0" smtClean="0">
                <a:latin typeface="Arial" panose="020B0604020202020204" pitchFamily="34" charset="0"/>
                <a:cs typeface="Arial" panose="020B0604020202020204" pitchFamily="34" charset="0"/>
              </a:rPr>
              <a:t>Los procesos se dividen en series de ciclos, cada uno realizado en la </a:t>
            </a:r>
            <a:r>
              <a:rPr lang="es-MX" sz="2000" dirty="0" err="1" smtClean="0">
                <a:latin typeface="Arial" panose="020B0604020202020204" pitchFamily="34" charset="0"/>
                <a:cs typeface="Arial" panose="020B0604020202020204" pitchFamily="34" charset="0"/>
              </a:rPr>
              <a:t>interfase</a:t>
            </a:r>
            <a:r>
              <a:rPr lang="es-MX" sz="2000" dirty="0" smtClean="0">
                <a:latin typeface="Arial" panose="020B0604020202020204" pitchFamily="34" charset="0"/>
                <a:cs typeface="Arial" panose="020B0604020202020204" pitchFamily="34" charset="0"/>
              </a:rPr>
              <a:t> entre dos etapas sucesivas de una cadena de suministro.</a:t>
            </a:r>
          </a:p>
          <a:p>
            <a:pPr>
              <a:lnSpc>
                <a:spcPct val="150000"/>
              </a:lnSpc>
            </a:pPr>
            <a:r>
              <a:rPr lang="es-MX" sz="2000" dirty="0" smtClean="0">
                <a:latin typeface="Arial" panose="020B0604020202020204" pitchFamily="34" charset="0"/>
                <a:cs typeface="Arial" panose="020B0604020202020204" pitchFamily="34" charset="0"/>
              </a:rPr>
              <a:t>Con base en las cinco etapas de una cadena de suministro, todos los procesos de ésta se pueden dividir en cuatro ciclos: </a:t>
            </a:r>
          </a:p>
          <a:p>
            <a:pPr marL="342900" indent="-342900">
              <a:lnSpc>
                <a:spcPct val="150000"/>
              </a:lnSpc>
              <a:buFont typeface="Arial" panose="020B0604020202020204" pitchFamily="34" charset="0"/>
              <a:buChar char="•"/>
            </a:pPr>
            <a:r>
              <a:rPr lang="es-MX" sz="2000" i="1" dirty="0" smtClean="0">
                <a:latin typeface="Arial" panose="020B0604020202020204" pitchFamily="34" charset="0"/>
                <a:cs typeface="Arial" panose="020B0604020202020204" pitchFamily="34" charset="0"/>
              </a:rPr>
              <a:t>Ciclo del pedido del cliente </a:t>
            </a:r>
          </a:p>
          <a:p>
            <a:pPr marL="342900" indent="-342900">
              <a:lnSpc>
                <a:spcPct val="150000"/>
              </a:lnSpc>
              <a:buFont typeface="Arial" panose="020B0604020202020204" pitchFamily="34" charset="0"/>
              <a:buChar char="•"/>
            </a:pPr>
            <a:r>
              <a:rPr lang="es-MX" sz="2000" i="1" dirty="0" smtClean="0">
                <a:latin typeface="Arial" panose="020B0604020202020204" pitchFamily="34" charset="0"/>
                <a:cs typeface="Arial" panose="020B0604020202020204" pitchFamily="34" charset="0"/>
              </a:rPr>
              <a:t>Ciclo de reabastecimiento </a:t>
            </a:r>
          </a:p>
          <a:p>
            <a:pPr marL="342900" indent="-342900">
              <a:lnSpc>
                <a:spcPct val="150000"/>
              </a:lnSpc>
              <a:buFont typeface="Arial" panose="020B0604020202020204" pitchFamily="34" charset="0"/>
              <a:buChar char="•"/>
            </a:pPr>
            <a:r>
              <a:rPr lang="es-MX" sz="2000" i="1" dirty="0" smtClean="0">
                <a:latin typeface="Arial" panose="020B0604020202020204" pitchFamily="34" charset="0"/>
                <a:cs typeface="Arial" panose="020B0604020202020204" pitchFamily="34" charset="0"/>
              </a:rPr>
              <a:t>Ciclo de fabricación </a:t>
            </a:r>
          </a:p>
          <a:p>
            <a:pPr marL="342900" indent="-342900">
              <a:lnSpc>
                <a:spcPct val="150000"/>
              </a:lnSpc>
              <a:buFont typeface="Arial" panose="020B0604020202020204" pitchFamily="34" charset="0"/>
              <a:buChar char="•"/>
            </a:pPr>
            <a:r>
              <a:rPr lang="es-MX" sz="2000" i="1" dirty="0" smtClean="0">
                <a:latin typeface="Arial" panose="020B0604020202020204" pitchFamily="34" charset="0"/>
                <a:cs typeface="Arial" panose="020B0604020202020204" pitchFamily="34" charset="0"/>
              </a:rPr>
              <a:t>Ciclo de abasto. </a:t>
            </a:r>
            <a:endParaRPr lang="es-MX" sz="2000" i="1" dirty="0">
              <a:latin typeface="Arial" panose="020B0604020202020204" pitchFamily="34" charset="0"/>
              <a:cs typeface="Arial" panose="020B0604020202020204" pitchFamily="34" charset="0"/>
            </a:endParaRPr>
          </a:p>
          <a:p>
            <a:pPr>
              <a:lnSpc>
                <a:spcPct val="150000"/>
              </a:lnSpc>
            </a:pPr>
            <a:endParaRPr lang="es-MX"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14324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55332" y="215068"/>
            <a:ext cx="6995120" cy="1143000"/>
          </a:xfrm>
        </p:spPr>
        <p:txBody>
          <a:bodyPr/>
          <a:lstStyle/>
          <a:p>
            <a:r>
              <a:rPr lang="es-MX" sz="2800" dirty="0" smtClean="0">
                <a:effectLst/>
              </a:rPr>
              <a:t>Cadena de Suministro </a:t>
            </a:r>
            <a:br>
              <a:rPr lang="es-MX" sz="2800" dirty="0" smtClean="0">
                <a:effectLst/>
              </a:rPr>
            </a:br>
            <a:r>
              <a:rPr lang="es-MX" sz="2800" dirty="0">
                <a:solidFill>
                  <a:srgbClr val="C00000"/>
                </a:solidFill>
                <a:effectLst/>
              </a:rPr>
              <a:t>Enfoque de los procesos</a:t>
            </a:r>
          </a:p>
        </p:txBody>
      </p:sp>
      <p:sp>
        <p:nvSpPr>
          <p:cNvPr id="44" name="CuadroTexto 43"/>
          <p:cNvSpPr txBox="1"/>
          <p:nvPr/>
        </p:nvSpPr>
        <p:spPr>
          <a:xfrm>
            <a:off x="1115850" y="2002893"/>
            <a:ext cx="2520280" cy="553998"/>
          </a:xfrm>
          <a:prstGeom prst="rect">
            <a:avLst/>
          </a:prstGeom>
          <a:noFill/>
        </p:spPr>
        <p:txBody>
          <a:bodyPr wrap="square" rtlCol="0">
            <a:spAutoFit/>
          </a:bodyPr>
          <a:lstStyle/>
          <a:p>
            <a:pPr>
              <a:lnSpc>
                <a:spcPct val="150000"/>
              </a:lnSpc>
            </a:pPr>
            <a:r>
              <a:rPr lang="es-MX" sz="2000" b="1" dirty="0" smtClean="0">
                <a:solidFill>
                  <a:srgbClr val="0070C0"/>
                </a:solidFill>
                <a:latin typeface="Arial" panose="020B0604020202020204" pitchFamily="34" charset="0"/>
                <a:cs typeface="Arial" panose="020B0604020202020204" pitchFamily="34" charset="0"/>
              </a:rPr>
              <a:t>1. Enfoque de ciclo </a:t>
            </a:r>
            <a:endParaRPr lang="es-MX" sz="2000" b="1" dirty="0">
              <a:solidFill>
                <a:srgbClr val="0070C0"/>
              </a:solidFill>
              <a:latin typeface="Arial" panose="020B0604020202020204" pitchFamily="34" charset="0"/>
              <a:cs typeface="Arial" panose="020B0604020202020204" pitchFamily="34" charset="0"/>
            </a:endParaRPr>
          </a:p>
        </p:txBody>
      </p:sp>
      <p:sp>
        <p:nvSpPr>
          <p:cNvPr id="5" name="Flecha circular 4"/>
          <p:cNvSpPr/>
          <p:nvPr/>
        </p:nvSpPr>
        <p:spPr>
          <a:xfrm rot="16200000">
            <a:off x="4872887" y="4107315"/>
            <a:ext cx="1296144" cy="3312368"/>
          </a:xfrm>
          <a:prstGeom prst="circularArrow">
            <a:avLst>
              <a:gd name="adj1" fmla="val 12500"/>
              <a:gd name="adj2" fmla="val 1142319"/>
              <a:gd name="adj3" fmla="val 20457681"/>
              <a:gd name="adj4" fmla="val 650694"/>
              <a:gd name="adj5" fmla="val 1735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
        <p:nvSpPr>
          <p:cNvPr id="8" name="Flecha circular 7"/>
          <p:cNvSpPr/>
          <p:nvPr/>
        </p:nvSpPr>
        <p:spPr>
          <a:xfrm rot="16200000">
            <a:off x="4886599" y="2916654"/>
            <a:ext cx="1296144" cy="3284944"/>
          </a:xfrm>
          <a:prstGeom prst="circularArrow">
            <a:avLst>
              <a:gd name="adj1" fmla="val 12500"/>
              <a:gd name="adj2" fmla="val 1142319"/>
              <a:gd name="adj3" fmla="val 20457681"/>
              <a:gd name="adj4" fmla="val 650694"/>
              <a:gd name="adj5" fmla="val 1735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
        <p:nvSpPr>
          <p:cNvPr id="9" name="Flecha circular 8"/>
          <p:cNvSpPr/>
          <p:nvPr/>
        </p:nvSpPr>
        <p:spPr>
          <a:xfrm rot="16200000">
            <a:off x="5016903" y="1860166"/>
            <a:ext cx="1296144" cy="3024336"/>
          </a:xfrm>
          <a:prstGeom prst="circularArrow">
            <a:avLst>
              <a:gd name="adj1" fmla="val 12500"/>
              <a:gd name="adj2" fmla="val 1142319"/>
              <a:gd name="adj3" fmla="val 20457681"/>
              <a:gd name="adj4" fmla="val 650694"/>
              <a:gd name="adj5" fmla="val 1735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b="1">
              <a:solidFill>
                <a:schemeClr val="accent4">
                  <a:lumMod val="50000"/>
                </a:schemeClr>
              </a:solidFill>
            </a:endParaRPr>
          </a:p>
        </p:txBody>
      </p:sp>
      <p:sp>
        <p:nvSpPr>
          <p:cNvPr id="10" name="Flecha circular 9"/>
          <p:cNvSpPr/>
          <p:nvPr/>
        </p:nvSpPr>
        <p:spPr>
          <a:xfrm rot="16200000">
            <a:off x="5052985" y="736874"/>
            <a:ext cx="1296144" cy="2952171"/>
          </a:xfrm>
          <a:prstGeom prst="circularArrow">
            <a:avLst>
              <a:gd name="adj1" fmla="val 12500"/>
              <a:gd name="adj2" fmla="val 1142319"/>
              <a:gd name="adj3" fmla="val 20457681"/>
              <a:gd name="adj4" fmla="val 650694"/>
              <a:gd name="adj5" fmla="val 1735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b="1">
              <a:solidFill>
                <a:schemeClr val="accent4">
                  <a:lumMod val="50000"/>
                </a:schemeClr>
              </a:solidFill>
            </a:endParaRPr>
          </a:p>
        </p:txBody>
      </p:sp>
      <p:sp>
        <p:nvSpPr>
          <p:cNvPr id="6" name="CuadroTexto 5"/>
          <p:cNvSpPr txBox="1"/>
          <p:nvPr/>
        </p:nvSpPr>
        <p:spPr>
          <a:xfrm>
            <a:off x="4696053" y="5578832"/>
            <a:ext cx="1649812" cy="369332"/>
          </a:xfrm>
          <a:prstGeom prst="rect">
            <a:avLst/>
          </a:prstGeom>
          <a:noFill/>
        </p:spPr>
        <p:txBody>
          <a:bodyPr wrap="none" rtlCol="0">
            <a:spAutoFit/>
          </a:bodyPr>
          <a:lstStyle/>
          <a:p>
            <a:pPr algn="ctr"/>
            <a:r>
              <a:rPr lang="es-MX" b="1" dirty="0" smtClean="0">
                <a:solidFill>
                  <a:schemeClr val="accent4">
                    <a:lumMod val="50000"/>
                  </a:schemeClr>
                </a:solidFill>
              </a:rPr>
              <a:t>Ciclo de Abasto</a:t>
            </a:r>
            <a:endParaRPr lang="es-MX" b="1" dirty="0">
              <a:solidFill>
                <a:schemeClr val="accent4">
                  <a:lumMod val="50000"/>
                </a:schemeClr>
              </a:solidFill>
            </a:endParaRPr>
          </a:p>
        </p:txBody>
      </p:sp>
      <p:sp>
        <p:nvSpPr>
          <p:cNvPr id="12" name="CuadroTexto 11"/>
          <p:cNvSpPr txBox="1"/>
          <p:nvPr/>
        </p:nvSpPr>
        <p:spPr>
          <a:xfrm>
            <a:off x="4422078" y="4358607"/>
            <a:ext cx="2065374" cy="369332"/>
          </a:xfrm>
          <a:prstGeom prst="rect">
            <a:avLst/>
          </a:prstGeom>
          <a:noFill/>
        </p:spPr>
        <p:txBody>
          <a:bodyPr wrap="none" rtlCol="0">
            <a:spAutoFit/>
          </a:bodyPr>
          <a:lstStyle/>
          <a:p>
            <a:r>
              <a:rPr lang="es-MX" b="1" dirty="0" smtClean="0">
                <a:solidFill>
                  <a:schemeClr val="accent4">
                    <a:lumMod val="50000"/>
                  </a:schemeClr>
                </a:solidFill>
              </a:rPr>
              <a:t>Ciclo de Fabricación</a:t>
            </a:r>
            <a:endParaRPr lang="es-MX" b="1" dirty="0">
              <a:solidFill>
                <a:schemeClr val="accent4">
                  <a:lumMod val="50000"/>
                </a:schemeClr>
              </a:solidFill>
            </a:endParaRPr>
          </a:p>
        </p:txBody>
      </p:sp>
      <p:sp>
        <p:nvSpPr>
          <p:cNvPr id="13" name="CuadroTexto 12"/>
          <p:cNvSpPr txBox="1"/>
          <p:nvPr/>
        </p:nvSpPr>
        <p:spPr>
          <a:xfrm>
            <a:off x="4587541" y="3031587"/>
            <a:ext cx="1893147" cy="646331"/>
          </a:xfrm>
          <a:prstGeom prst="rect">
            <a:avLst/>
          </a:prstGeom>
          <a:noFill/>
        </p:spPr>
        <p:txBody>
          <a:bodyPr wrap="none" rtlCol="0">
            <a:spAutoFit/>
          </a:bodyPr>
          <a:lstStyle/>
          <a:p>
            <a:pPr algn="ctr"/>
            <a:r>
              <a:rPr lang="es-MX" b="1" dirty="0" smtClean="0">
                <a:solidFill>
                  <a:schemeClr val="accent4">
                    <a:lumMod val="50000"/>
                  </a:schemeClr>
                </a:solidFill>
              </a:rPr>
              <a:t>Ciclo de </a:t>
            </a:r>
          </a:p>
          <a:p>
            <a:pPr algn="ctr"/>
            <a:r>
              <a:rPr lang="es-MX" b="1" dirty="0" smtClean="0">
                <a:solidFill>
                  <a:schemeClr val="accent4">
                    <a:lumMod val="50000"/>
                  </a:schemeClr>
                </a:solidFill>
              </a:rPr>
              <a:t>Reabastecimiento</a:t>
            </a:r>
            <a:endParaRPr lang="es-MX" b="1" dirty="0">
              <a:solidFill>
                <a:schemeClr val="accent4">
                  <a:lumMod val="50000"/>
                </a:schemeClr>
              </a:solidFill>
            </a:endParaRPr>
          </a:p>
        </p:txBody>
      </p:sp>
      <p:sp>
        <p:nvSpPr>
          <p:cNvPr id="14" name="CuadroTexto 13"/>
          <p:cNvSpPr txBox="1"/>
          <p:nvPr/>
        </p:nvSpPr>
        <p:spPr>
          <a:xfrm>
            <a:off x="4936266" y="1912659"/>
            <a:ext cx="1757212" cy="646331"/>
          </a:xfrm>
          <a:prstGeom prst="rect">
            <a:avLst/>
          </a:prstGeom>
          <a:noFill/>
        </p:spPr>
        <p:txBody>
          <a:bodyPr wrap="none" rtlCol="0">
            <a:spAutoFit/>
          </a:bodyPr>
          <a:lstStyle/>
          <a:p>
            <a:pPr algn="ctr"/>
            <a:r>
              <a:rPr lang="es-MX" b="1" dirty="0" smtClean="0">
                <a:solidFill>
                  <a:schemeClr val="accent4">
                    <a:lumMod val="50000"/>
                  </a:schemeClr>
                </a:solidFill>
              </a:rPr>
              <a:t>Ciclo del pedido </a:t>
            </a:r>
          </a:p>
          <a:p>
            <a:pPr algn="ctr"/>
            <a:r>
              <a:rPr lang="es-MX" b="1" dirty="0" smtClean="0">
                <a:solidFill>
                  <a:schemeClr val="accent4">
                    <a:lumMod val="50000"/>
                  </a:schemeClr>
                </a:solidFill>
              </a:rPr>
              <a:t>del cliente</a:t>
            </a:r>
            <a:endParaRPr lang="es-MX" b="1" dirty="0">
              <a:solidFill>
                <a:schemeClr val="accent4">
                  <a:lumMod val="50000"/>
                </a:schemeClr>
              </a:solidFill>
            </a:endParaRPr>
          </a:p>
        </p:txBody>
      </p:sp>
      <p:sp>
        <p:nvSpPr>
          <p:cNvPr id="3" name="CuadroTexto 2"/>
          <p:cNvSpPr txBox="1"/>
          <p:nvPr/>
        </p:nvSpPr>
        <p:spPr>
          <a:xfrm>
            <a:off x="7164288" y="1532073"/>
            <a:ext cx="1007007" cy="369332"/>
          </a:xfrm>
          <a:prstGeom prst="rect">
            <a:avLst/>
          </a:prstGeom>
          <a:noFill/>
        </p:spPr>
        <p:txBody>
          <a:bodyPr wrap="none" rtlCol="0">
            <a:spAutoFit/>
          </a:bodyPr>
          <a:lstStyle/>
          <a:p>
            <a:r>
              <a:rPr lang="es-MX" b="1" dirty="0" smtClean="0">
                <a:solidFill>
                  <a:srgbClr val="00B050"/>
                </a:solidFill>
                <a:latin typeface="Arial" panose="020B0604020202020204" pitchFamily="34" charset="0"/>
                <a:cs typeface="Arial" panose="020B0604020202020204" pitchFamily="34" charset="0"/>
              </a:rPr>
              <a:t>Cliente</a:t>
            </a:r>
            <a:r>
              <a:rPr lang="es-MX" b="1" dirty="0" smtClean="0">
                <a:solidFill>
                  <a:srgbClr val="00B050"/>
                </a:solidFill>
              </a:rPr>
              <a:t> </a:t>
            </a:r>
            <a:endParaRPr lang="es-MX" b="1" dirty="0">
              <a:solidFill>
                <a:srgbClr val="00B050"/>
              </a:solidFill>
            </a:endParaRPr>
          </a:p>
        </p:txBody>
      </p:sp>
      <p:sp>
        <p:nvSpPr>
          <p:cNvPr id="15" name="CuadroTexto 14"/>
          <p:cNvSpPr txBox="1"/>
          <p:nvPr/>
        </p:nvSpPr>
        <p:spPr>
          <a:xfrm>
            <a:off x="7177143" y="2558990"/>
            <a:ext cx="1263487" cy="369332"/>
          </a:xfrm>
          <a:prstGeom prst="rect">
            <a:avLst/>
          </a:prstGeom>
          <a:noFill/>
        </p:spPr>
        <p:txBody>
          <a:bodyPr wrap="none" rtlCol="0">
            <a:spAutoFit/>
          </a:bodyPr>
          <a:lstStyle/>
          <a:p>
            <a:r>
              <a:rPr lang="es-MX" b="1" dirty="0" smtClean="0">
                <a:solidFill>
                  <a:srgbClr val="00B050"/>
                </a:solidFill>
                <a:latin typeface="Arial" panose="020B0604020202020204" pitchFamily="34" charset="0"/>
                <a:cs typeface="Arial" panose="020B0604020202020204" pitchFamily="34" charset="0"/>
              </a:rPr>
              <a:t>Minorista</a:t>
            </a:r>
            <a:r>
              <a:rPr lang="es-MX" b="1" dirty="0" smtClean="0">
                <a:solidFill>
                  <a:srgbClr val="00B050"/>
                </a:solidFill>
              </a:rPr>
              <a:t> </a:t>
            </a:r>
            <a:endParaRPr lang="es-MX" b="1" dirty="0">
              <a:solidFill>
                <a:srgbClr val="00B050"/>
              </a:solidFill>
            </a:endParaRPr>
          </a:p>
        </p:txBody>
      </p:sp>
      <p:sp>
        <p:nvSpPr>
          <p:cNvPr id="16" name="CuadroTexto 15"/>
          <p:cNvSpPr txBox="1"/>
          <p:nvPr/>
        </p:nvSpPr>
        <p:spPr>
          <a:xfrm>
            <a:off x="7170133" y="3726387"/>
            <a:ext cx="1492716" cy="369332"/>
          </a:xfrm>
          <a:prstGeom prst="rect">
            <a:avLst/>
          </a:prstGeom>
          <a:noFill/>
        </p:spPr>
        <p:txBody>
          <a:bodyPr wrap="none" rtlCol="0">
            <a:spAutoFit/>
          </a:bodyPr>
          <a:lstStyle/>
          <a:p>
            <a:r>
              <a:rPr lang="es-MX" b="1" dirty="0" smtClean="0">
                <a:solidFill>
                  <a:srgbClr val="00B050"/>
                </a:solidFill>
                <a:latin typeface="Arial" panose="020B0604020202020204" pitchFamily="34" charset="0"/>
                <a:cs typeface="Arial" panose="020B0604020202020204" pitchFamily="34" charset="0"/>
              </a:rPr>
              <a:t>Distribuidor</a:t>
            </a:r>
            <a:endParaRPr lang="es-MX" b="1" dirty="0">
              <a:solidFill>
                <a:srgbClr val="00B050"/>
              </a:solidFill>
            </a:endParaRPr>
          </a:p>
        </p:txBody>
      </p:sp>
      <p:sp>
        <p:nvSpPr>
          <p:cNvPr id="17" name="CuadroTexto 16"/>
          <p:cNvSpPr txBox="1"/>
          <p:nvPr/>
        </p:nvSpPr>
        <p:spPr>
          <a:xfrm>
            <a:off x="7221667" y="4837496"/>
            <a:ext cx="1351652" cy="369332"/>
          </a:xfrm>
          <a:prstGeom prst="rect">
            <a:avLst/>
          </a:prstGeom>
          <a:noFill/>
        </p:spPr>
        <p:txBody>
          <a:bodyPr wrap="none" rtlCol="0">
            <a:spAutoFit/>
          </a:bodyPr>
          <a:lstStyle/>
          <a:p>
            <a:r>
              <a:rPr lang="es-MX" b="1" dirty="0" smtClean="0">
                <a:solidFill>
                  <a:srgbClr val="00B050"/>
                </a:solidFill>
                <a:latin typeface="Arial" panose="020B0604020202020204" pitchFamily="34" charset="0"/>
                <a:cs typeface="Arial" panose="020B0604020202020204" pitchFamily="34" charset="0"/>
              </a:rPr>
              <a:t>Fabricante</a:t>
            </a:r>
            <a:endParaRPr lang="es-MX" b="1" dirty="0">
              <a:solidFill>
                <a:srgbClr val="00B050"/>
              </a:solidFill>
            </a:endParaRPr>
          </a:p>
        </p:txBody>
      </p:sp>
      <p:sp>
        <p:nvSpPr>
          <p:cNvPr id="18" name="CuadroTexto 17"/>
          <p:cNvSpPr txBox="1"/>
          <p:nvPr/>
        </p:nvSpPr>
        <p:spPr>
          <a:xfrm>
            <a:off x="7236296" y="5949280"/>
            <a:ext cx="1326004" cy="369332"/>
          </a:xfrm>
          <a:prstGeom prst="rect">
            <a:avLst/>
          </a:prstGeom>
          <a:noFill/>
        </p:spPr>
        <p:txBody>
          <a:bodyPr wrap="none" rtlCol="0">
            <a:spAutoFit/>
          </a:bodyPr>
          <a:lstStyle/>
          <a:p>
            <a:r>
              <a:rPr lang="es-MX" b="1" dirty="0" smtClean="0">
                <a:solidFill>
                  <a:srgbClr val="00B050"/>
                </a:solidFill>
                <a:latin typeface="Arial" panose="020B0604020202020204" pitchFamily="34" charset="0"/>
                <a:cs typeface="Arial" panose="020B0604020202020204" pitchFamily="34" charset="0"/>
              </a:rPr>
              <a:t>Proveedor</a:t>
            </a:r>
            <a:endParaRPr lang="es-MX" b="1" dirty="0">
              <a:solidFill>
                <a:srgbClr val="00B050"/>
              </a:solidFill>
            </a:endParaRPr>
          </a:p>
        </p:txBody>
      </p:sp>
      <p:sp>
        <p:nvSpPr>
          <p:cNvPr id="19" name="CuadroTexto 18"/>
          <p:cNvSpPr txBox="1"/>
          <p:nvPr/>
        </p:nvSpPr>
        <p:spPr>
          <a:xfrm>
            <a:off x="1338491" y="3038900"/>
            <a:ext cx="2684012" cy="3139321"/>
          </a:xfrm>
          <a:prstGeom prst="rect">
            <a:avLst/>
          </a:prstGeom>
          <a:noFill/>
        </p:spPr>
        <p:txBody>
          <a:bodyPr wrap="square" rtlCol="0">
            <a:spAutoFit/>
          </a:bodyPr>
          <a:lstStyle/>
          <a:p>
            <a:pPr algn="just"/>
            <a:r>
              <a:rPr lang="es-MX" i="1" dirty="0" smtClean="0">
                <a:latin typeface="Arial" panose="020B0604020202020204" pitchFamily="34" charset="0"/>
                <a:cs typeface="Arial" panose="020B0604020202020204" pitchFamily="34" charset="0"/>
              </a:rPr>
              <a:t>Cada ciclo ocurre en las cinco etapas de una cadena de suministro. Las cinco etapas dan por resultado cuatro ciclos de proceso en la cadena de suministro. No todas las cadenas de suministro tendrán claramente separados los cuatro ciclos. </a:t>
            </a:r>
            <a:r>
              <a:rPr lang="es-MX" dirty="0" smtClean="0">
                <a:latin typeface="Arial" panose="020B0604020202020204" pitchFamily="34" charset="0"/>
                <a:cs typeface="Arial" panose="020B0604020202020204" pitchFamily="34" charset="0"/>
              </a:rPr>
              <a:t> </a:t>
            </a:r>
            <a:endParaRPr lang="es-MX" dirty="0"/>
          </a:p>
        </p:txBody>
      </p:sp>
    </p:spTree>
    <p:extLst>
      <p:ext uri="{BB962C8B-B14F-4D97-AF65-F5344CB8AC3E}">
        <p14:creationId xmlns:p14="http://schemas.microsoft.com/office/powerpoint/2010/main" val="40616322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65471" y="296980"/>
            <a:ext cx="6995120" cy="1143000"/>
          </a:xfrm>
        </p:spPr>
        <p:txBody>
          <a:bodyPr/>
          <a:lstStyle/>
          <a:p>
            <a:r>
              <a:rPr lang="es-MX" sz="2800" dirty="0" smtClean="0">
                <a:effectLst/>
              </a:rPr>
              <a:t>Cadena de Suministro </a:t>
            </a:r>
            <a:br>
              <a:rPr lang="es-MX" sz="2800" dirty="0" smtClean="0">
                <a:effectLst/>
              </a:rPr>
            </a:br>
            <a:r>
              <a:rPr lang="es-MX" sz="2800" dirty="0">
                <a:solidFill>
                  <a:srgbClr val="C00000"/>
                </a:solidFill>
                <a:effectLst/>
              </a:rPr>
              <a:t>Enfoque de los procesos</a:t>
            </a:r>
          </a:p>
        </p:txBody>
      </p:sp>
      <p:sp>
        <p:nvSpPr>
          <p:cNvPr id="44" name="CuadroTexto 43"/>
          <p:cNvSpPr txBox="1"/>
          <p:nvPr/>
        </p:nvSpPr>
        <p:spPr>
          <a:xfrm>
            <a:off x="1115850" y="2002893"/>
            <a:ext cx="2520280" cy="553998"/>
          </a:xfrm>
          <a:prstGeom prst="rect">
            <a:avLst/>
          </a:prstGeom>
          <a:noFill/>
        </p:spPr>
        <p:txBody>
          <a:bodyPr wrap="square" rtlCol="0">
            <a:spAutoFit/>
          </a:bodyPr>
          <a:lstStyle/>
          <a:p>
            <a:pPr>
              <a:lnSpc>
                <a:spcPct val="150000"/>
              </a:lnSpc>
            </a:pPr>
            <a:r>
              <a:rPr lang="es-MX" sz="2000" b="1" dirty="0" smtClean="0">
                <a:solidFill>
                  <a:srgbClr val="0070C0"/>
                </a:solidFill>
                <a:latin typeface="Arial" panose="020B0604020202020204" pitchFamily="34" charset="0"/>
                <a:cs typeface="Arial" panose="020B0604020202020204" pitchFamily="34" charset="0"/>
              </a:rPr>
              <a:t>1. Enfoque de ciclo </a:t>
            </a:r>
            <a:endParaRPr lang="es-MX" sz="2000" b="1" dirty="0">
              <a:solidFill>
                <a:srgbClr val="0070C0"/>
              </a:solidFill>
              <a:latin typeface="Arial" panose="020B0604020202020204" pitchFamily="34" charset="0"/>
              <a:cs typeface="Arial" panose="020B0604020202020204" pitchFamily="34" charset="0"/>
            </a:endParaRPr>
          </a:p>
        </p:txBody>
      </p:sp>
      <p:sp>
        <p:nvSpPr>
          <p:cNvPr id="19" name="CuadroTexto 18"/>
          <p:cNvSpPr txBox="1"/>
          <p:nvPr/>
        </p:nvSpPr>
        <p:spPr>
          <a:xfrm>
            <a:off x="1475656" y="2780928"/>
            <a:ext cx="7265957" cy="2540567"/>
          </a:xfrm>
          <a:prstGeom prst="rect">
            <a:avLst/>
          </a:prstGeom>
          <a:noFill/>
        </p:spPr>
        <p:txBody>
          <a:bodyPr wrap="square" rtlCol="0">
            <a:spAutoFit/>
          </a:bodyPr>
          <a:lstStyle/>
          <a:p>
            <a:pPr algn="just">
              <a:lnSpc>
                <a:spcPct val="150000"/>
              </a:lnSpc>
            </a:pPr>
            <a:r>
              <a:rPr lang="es-MX" dirty="0" smtClean="0">
                <a:latin typeface="Arial" panose="020B0604020202020204" pitchFamily="34" charset="0"/>
                <a:cs typeface="Arial" panose="020B0604020202020204" pitchFamily="34" charset="0"/>
              </a:rPr>
              <a:t>El enfoque de ciclo de una cadena de suministro define con claridad los procesos que comprende y los propietarios de cada proceso. Este enfoque es muy útil cuando se consideran las decisiones operacionales, ya que especifica las funciones y responsabilidades de cada miembro de la cadena de suministro, así como el resultado deseado de cada proceso.  </a:t>
            </a:r>
            <a:endParaRPr lang="es-MX" dirty="0"/>
          </a:p>
        </p:txBody>
      </p:sp>
    </p:spTree>
    <p:extLst>
      <p:ext uri="{BB962C8B-B14F-4D97-AF65-F5344CB8AC3E}">
        <p14:creationId xmlns:p14="http://schemas.microsoft.com/office/powerpoint/2010/main" val="17867384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Marcador de contenido"/>
          <p:cNvSpPr>
            <a:spLocks noGrp="1"/>
          </p:cNvSpPr>
          <p:nvPr>
            <p:ph idx="1"/>
          </p:nvPr>
        </p:nvSpPr>
        <p:spPr>
          <a:xfrm>
            <a:off x="971600" y="908720"/>
            <a:ext cx="7859216" cy="4968552"/>
          </a:xfrm>
        </p:spPr>
        <p:txBody>
          <a:bodyPr>
            <a:noAutofit/>
          </a:bodyPr>
          <a:lstStyle/>
          <a:p>
            <a:pPr marL="457200" lvl="1" indent="0" algn="ctr">
              <a:buNone/>
            </a:pPr>
            <a:r>
              <a:rPr lang="es-MX" sz="2000" b="1" dirty="0" smtClean="0">
                <a:latin typeface="Arial" pitchFamily="34" charset="0"/>
                <a:cs typeface="Arial" pitchFamily="34" charset="0"/>
              </a:rPr>
              <a:t>ÁREA ACADÉMICA: </a:t>
            </a:r>
          </a:p>
          <a:p>
            <a:pPr marL="457200" lvl="1" indent="0" algn="ctr">
              <a:buNone/>
            </a:pPr>
            <a:r>
              <a:rPr lang="es-MX" sz="2000" dirty="0" smtClean="0">
                <a:latin typeface="Arial" pitchFamily="34" charset="0"/>
                <a:cs typeface="Arial" pitchFamily="34" charset="0"/>
              </a:rPr>
              <a:t>COMERCIO </a:t>
            </a:r>
            <a:r>
              <a:rPr lang="es-MX" sz="2000" dirty="0">
                <a:latin typeface="Arial" pitchFamily="34" charset="0"/>
                <a:cs typeface="Arial" pitchFamily="34" charset="0"/>
              </a:rPr>
              <a:t>EXTERIOR </a:t>
            </a:r>
          </a:p>
          <a:p>
            <a:pPr marL="0" indent="0" algn="ctr">
              <a:buNone/>
            </a:pPr>
            <a:endParaRPr lang="es-MX" sz="2000" b="1" dirty="0" smtClean="0">
              <a:latin typeface="Arial" pitchFamily="34" charset="0"/>
              <a:cs typeface="Arial" pitchFamily="34" charset="0"/>
            </a:endParaRPr>
          </a:p>
          <a:p>
            <a:pPr marL="0" indent="0" algn="ctr">
              <a:buNone/>
            </a:pPr>
            <a:endParaRPr lang="es-MX" sz="2000" b="1" dirty="0">
              <a:latin typeface="Arial" pitchFamily="34" charset="0"/>
              <a:cs typeface="Arial" pitchFamily="34" charset="0"/>
            </a:endParaRPr>
          </a:p>
          <a:p>
            <a:pPr marL="0" indent="0" algn="ctr">
              <a:buNone/>
            </a:pPr>
            <a:r>
              <a:rPr lang="es-MX" sz="2000" b="1" dirty="0" smtClean="0">
                <a:latin typeface="Arial" pitchFamily="34" charset="0"/>
                <a:cs typeface="Arial" pitchFamily="34" charset="0"/>
              </a:rPr>
              <a:t>TEMA</a:t>
            </a:r>
          </a:p>
          <a:p>
            <a:pPr marL="0" indent="0" algn="ctr">
              <a:buNone/>
            </a:pPr>
            <a:r>
              <a:rPr lang="es-MX" sz="2000" dirty="0" smtClean="0">
                <a:latin typeface="Arial" panose="020B0604020202020204" pitchFamily="34" charset="0"/>
                <a:cs typeface="Arial" panose="020B0604020202020204" pitchFamily="34" charset="0"/>
              </a:rPr>
              <a:t>INTRODUCCIÓN A LA CADENA DE SUMINISTRO</a:t>
            </a:r>
          </a:p>
          <a:p>
            <a:pPr marL="0" indent="0" algn="ctr">
              <a:buNone/>
            </a:pPr>
            <a:endParaRPr lang="es-MX" sz="2000" dirty="0" smtClean="0">
              <a:latin typeface="Arial" panose="020B0604020202020204" pitchFamily="34" charset="0"/>
              <a:cs typeface="Arial" panose="020B0604020202020204" pitchFamily="34" charset="0"/>
            </a:endParaRPr>
          </a:p>
          <a:p>
            <a:pPr marL="0" indent="0" algn="ctr">
              <a:buNone/>
            </a:pPr>
            <a:endParaRPr lang="es-MX" sz="2000" dirty="0">
              <a:latin typeface="Arial" pitchFamily="34" charset="0"/>
              <a:cs typeface="Arial" pitchFamily="34" charset="0"/>
            </a:endParaRPr>
          </a:p>
          <a:p>
            <a:pPr marL="0" indent="0" algn="ctr">
              <a:buNone/>
            </a:pPr>
            <a:r>
              <a:rPr lang="es-MX" sz="2000" b="1" dirty="0" smtClean="0">
                <a:latin typeface="Arial" pitchFamily="34" charset="0"/>
                <a:cs typeface="Arial" pitchFamily="34" charset="0"/>
              </a:rPr>
              <a:t>PROFESORES:</a:t>
            </a:r>
          </a:p>
          <a:p>
            <a:pPr marL="457200" lvl="1" indent="0">
              <a:buNone/>
            </a:pPr>
            <a:r>
              <a:rPr lang="es-MX" sz="2000" dirty="0" smtClean="0">
                <a:latin typeface="Arial" pitchFamily="34" charset="0"/>
                <a:cs typeface="Arial" pitchFamily="34" charset="0"/>
              </a:rPr>
              <a:t>			Yanet </a:t>
            </a:r>
            <a:r>
              <a:rPr lang="es-MX" sz="2000" dirty="0">
                <a:latin typeface="Arial" pitchFamily="34" charset="0"/>
                <a:cs typeface="Arial" pitchFamily="34" charset="0"/>
              </a:rPr>
              <a:t>Campos Hernández</a:t>
            </a:r>
          </a:p>
          <a:p>
            <a:pPr marL="457200" lvl="1" indent="0">
              <a:buNone/>
            </a:pPr>
            <a:r>
              <a:rPr lang="es-MX" sz="2000" dirty="0">
                <a:latin typeface="Arial" pitchFamily="34" charset="0"/>
                <a:cs typeface="Arial" pitchFamily="34" charset="0"/>
              </a:rPr>
              <a:t>		</a:t>
            </a:r>
            <a:r>
              <a:rPr lang="es-MX" sz="2000" dirty="0" smtClean="0">
                <a:latin typeface="Arial" pitchFamily="34" charset="0"/>
                <a:cs typeface="Arial" pitchFamily="34" charset="0"/>
              </a:rPr>
              <a:t>	Marlene </a:t>
            </a:r>
            <a:r>
              <a:rPr lang="es-MX" sz="2000" dirty="0">
                <a:latin typeface="Arial" pitchFamily="34" charset="0"/>
                <a:cs typeface="Arial" pitchFamily="34" charset="0"/>
              </a:rPr>
              <a:t>Galindo Monroy</a:t>
            </a:r>
          </a:p>
          <a:p>
            <a:pPr marL="457200" lvl="1" indent="0">
              <a:buNone/>
            </a:pPr>
            <a:r>
              <a:rPr lang="es-MX" sz="2000" dirty="0">
                <a:latin typeface="Arial" pitchFamily="34" charset="0"/>
                <a:cs typeface="Arial" pitchFamily="34" charset="0"/>
              </a:rPr>
              <a:t>		</a:t>
            </a:r>
            <a:r>
              <a:rPr lang="es-MX" sz="2000" dirty="0" smtClean="0">
                <a:latin typeface="Arial" pitchFamily="34" charset="0"/>
                <a:cs typeface="Arial" pitchFamily="34" charset="0"/>
              </a:rPr>
              <a:t>	Aldo </a:t>
            </a:r>
            <a:r>
              <a:rPr lang="es-MX" sz="2000" dirty="0">
                <a:latin typeface="Arial" pitchFamily="34" charset="0"/>
                <a:cs typeface="Arial" pitchFamily="34" charset="0"/>
              </a:rPr>
              <a:t>Carrasco Villegas</a:t>
            </a:r>
          </a:p>
          <a:p>
            <a:pPr marL="0" indent="0" algn="ctr">
              <a:buNone/>
            </a:pPr>
            <a:endParaRPr lang="es-MX" sz="2000" b="1" dirty="0">
              <a:latin typeface="Arial" pitchFamily="34" charset="0"/>
              <a:cs typeface="Arial" pitchFamily="34" charset="0"/>
            </a:endParaRPr>
          </a:p>
          <a:p>
            <a:pPr marL="457200" lvl="1" indent="0" algn="ctr">
              <a:buNone/>
            </a:pPr>
            <a:r>
              <a:rPr lang="es-MX" sz="2000" b="1" dirty="0" smtClean="0">
                <a:latin typeface="Arial" pitchFamily="34" charset="0"/>
                <a:cs typeface="Arial" pitchFamily="34" charset="0"/>
              </a:rPr>
              <a:t>PERIODO</a:t>
            </a:r>
          </a:p>
          <a:p>
            <a:pPr marL="457200" lvl="1" indent="0" algn="ctr">
              <a:buNone/>
            </a:pPr>
            <a:r>
              <a:rPr lang="es-MX" sz="2000" dirty="0" smtClean="0">
                <a:latin typeface="Arial" pitchFamily="34" charset="0"/>
                <a:cs typeface="Arial" pitchFamily="34" charset="0"/>
              </a:rPr>
              <a:t>JULIO-DICIEMBRE 2017.</a:t>
            </a:r>
            <a:endParaRPr lang="es-MX" sz="2000" b="1" dirty="0">
              <a:latin typeface="Arial" pitchFamily="34" charset="0"/>
              <a:cs typeface="Arial" pitchFamily="34" charset="0"/>
            </a:endParaRPr>
          </a:p>
        </p:txBody>
      </p:sp>
    </p:spTree>
    <p:extLst>
      <p:ext uri="{BB962C8B-B14F-4D97-AF65-F5344CB8AC3E}">
        <p14:creationId xmlns:p14="http://schemas.microsoft.com/office/powerpoint/2010/main" val="17882243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65471" y="296980"/>
            <a:ext cx="6995120" cy="1143000"/>
          </a:xfrm>
        </p:spPr>
        <p:txBody>
          <a:bodyPr/>
          <a:lstStyle/>
          <a:p>
            <a:r>
              <a:rPr lang="es-MX" sz="2800" dirty="0" smtClean="0">
                <a:effectLst/>
              </a:rPr>
              <a:t>Cadena de Suministro </a:t>
            </a:r>
            <a:br>
              <a:rPr lang="es-MX" sz="2800" dirty="0" smtClean="0">
                <a:effectLst/>
              </a:rPr>
            </a:br>
            <a:r>
              <a:rPr lang="es-MX" sz="2800" dirty="0">
                <a:solidFill>
                  <a:srgbClr val="C00000"/>
                </a:solidFill>
                <a:effectLst/>
              </a:rPr>
              <a:t>Enfoque de los procesos</a:t>
            </a:r>
          </a:p>
        </p:txBody>
      </p:sp>
      <p:sp>
        <p:nvSpPr>
          <p:cNvPr id="44" name="CuadroTexto 43"/>
          <p:cNvSpPr txBox="1"/>
          <p:nvPr/>
        </p:nvSpPr>
        <p:spPr>
          <a:xfrm>
            <a:off x="1547664" y="1613458"/>
            <a:ext cx="4248238" cy="496996"/>
          </a:xfrm>
          <a:prstGeom prst="rect">
            <a:avLst/>
          </a:prstGeom>
          <a:noFill/>
        </p:spPr>
        <p:txBody>
          <a:bodyPr wrap="square" rtlCol="0">
            <a:spAutoFit/>
          </a:bodyPr>
          <a:lstStyle/>
          <a:p>
            <a:pPr>
              <a:lnSpc>
                <a:spcPct val="150000"/>
              </a:lnSpc>
            </a:pPr>
            <a:r>
              <a:rPr lang="es-MX" sz="2000" b="1" dirty="0" smtClean="0">
                <a:solidFill>
                  <a:srgbClr val="0070C0"/>
                </a:solidFill>
                <a:latin typeface="Arial" panose="020B0604020202020204" pitchFamily="34" charset="0"/>
                <a:cs typeface="Arial" panose="020B0604020202020204" pitchFamily="34" charset="0"/>
              </a:rPr>
              <a:t>2. Enfoque de Empuje / Tirón. </a:t>
            </a:r>
            <a:endParaRPr lang="es-MX" sz="2000" b="1" dirty="0">
              <a:solidFill>
                <a:srgbClr val="0070C0"/>
              </a:solidFill>
              <a:latin typeface="Arial" panose="020B0604020202020204" pitchFamily="34" charset="0"/>
              <a:cs typeface="Arial" panose="020B0604020202020204" pitchFamily="34" charset="0"/>
            </a:endParaRPr>
          </a:p>
        </p:txBody>
      </p:sp>
      <p:sp>
        <p:nvSpPr>
          <p:cNvPr id="19" name="CuadroTexto 18"/>
          <p:cNvSpPr txBox="1"/>
          <p:nvPr/>
        </p:nvSpPr>
        <p:spPr>
          <a:xfrm>
            <a:off x="1094634" y="2110454"/>
            <a:ext cx="7725838" cy="1338828"/>
          </a:xfrm>
          <a:prstGeom prst="rect">
            <a:avLst/>
          </a:prstGeom>
          <a:noFill/>
        </p:spPr>
        <p:txBody>
          <a:bodyPr wrap="square" rtlCol="0">
            <a:spAutoFit/>
          </a:bodyPr>
          <a:lstStyle/>
          <a:p>
            <a:pPr algn="just">
              <a:lnSpc>
                <a:spcPct val="150000"/>
              </a:lnSpc>
            </a:pPr>
            <a:r>
              <a:rPr lang="es-MX" dirty="0" smtClean="0">
                <a:latin typeface="Arial" panose="020B0604020202020204" pitchFamily="34" charset="0"/>
                <a:cs typeface="Arial" panose="020B0604020202020204" pitchFamily="34" charset="0"/>
              </a:rPr>
              <a:t>Todos los procesos de una cadena de suministro se clasifican dentro de una de dos categorías, dependiendo del momento de su ejecución en relación con la demanda del consumidor final. </a:t>
            </a:r>
          </a:p>
        </p:txBody>
      </p:sp>
      <p:graphicFrame>
        <p:nvGraphicFramePr>
          <p:cNvPr id="3" name="Tabla 2"/>
          <p:cNvGraphicFramePr>
            <a:graphicFrameLocks noGrp="1"/>
          </p:cNvGraphicFramePr>
          <p:nvPr>
            <p:extLst>
              <p:ext uri="{D42A27DB-BD31-4B8C-83A1-F6EECF244321}">
                <p14:modId xmlns:p14="http://schemas.microsoft.com/office/powerpoint/2010/main" val="3707607746"/>
              </p:ext>
            </p:extLst>
          </p:nvPr>
        </p:nvGraphicFramePr>
        <p:xfrm>
          <a:off x="1475656" y="3789040"/>
          <a:ext cx="7056784" cy="2262038"/>
        </p:xfrm>
        <a:graphic>
          <a:graphicData uri="http://schemas.openxmlformats.org/drawingml/2006/table">
            <a:tbl>
              <a:tblPr firstRow="1" bandRow="1">
                <a:tableStyleId>{69C7853C-536D-4A76-A0AE-DD22124D55A5}</a:tableStyleId>
              </a:tblPr>
              <a:tblGrid>
                <a:gridCol w="3528392"/>
                <a:gridCol w="3528392"/>
              </a:tblGrid>
              <a:tr h="524678">
                <a:tc>
                  <a:txBody>
                    <a:bodyPr/>
                    <a:lstStyle/>
                    <a:p>
                      <a:pPr algn="ctr"/>
                      <a:r>
                        <a:rPr lang="es-MX" sz="2000" dirty="0" smtClean="0"/>
                        <a:t>PROCESO</a:t>
                      </a:r>
                      <a:r>
                        <a:rPr lang="es-MX" sz="2000" baseline="0" dirty="0" smtClean="0"/>
                        <a:t> DE EMPUJE</a:t>
                      </a:r>
                      <a:endParaRPr lang="es-MX" sz="2000" dirty="0"/>
                    </a:p>
                  </a:txBody>
                  <a:tcPr/>
                </a:tc>
                <a:tc>
                  <a:txBody>
                    <a:bodyPr/>
                    <a:lstStyle/>
                    <a:p>
                      <a:pPr algn="ctr"/>
                      <a:r>
                        <a:rPr lang="es-MX" sz="2000" dirty="0" smtClean="0"/>
                        <a:t>PROCESO DE TIRÓN </a:t>
                      </a:r>
                      <a:endParaRPr lang="es-MX" sz="2000" dirty="0"/>
                    </a:p>
                  </a:txBody>
                  <a:tcPr/>
                </a:tc>
              </a:tr>
              <a:tr h="524678">
                <a:tc>
                  <a:txBody>
                    <a:bodyPr/>
                    <a:lstStyle/>
                    <a:p>
                      <a:r>
                        <a:rPr lang="es-MX" sz="1600" dirty="0" smtClean="0"/>
                        <a:t>La ejecución se inicia en anticipación a los pedidos de los clientes. </a:t>
                      </a:r>
                      <a:endParaRPr lang="es-MX" sz="1600" dirty="0"/>
                    </a:p>
                  </a:txBody>
                  <a:tcPr/>
                </a:tc>
                <a:tc>
                  <a:txBody>
                    <a:bodyPr/>
                    <a:lstStyle/>
                    <a:p>
                      <a:r>
                        <a:rPr lang="es-MX" sz="1600" dirty="0" smtClean="0"/>
                        <a:t>La ejecución</a:t>
                      </a:r>
                      <a:r>
                        <a:rPr lang="es-MX" sz="1600" baseline="0" dirty="0" smtClean="0"/>
                        <a:t> se inicia en respuesta a un pedido del cliente </a:t>
                      </a:r>
                      <a:endParaRPr lang="es-MX" sz="1600" dirty="0"/>
                    </a:p>
                  </a:txBody>
                  <a:tcPr/>
                </a:tc>
              </a:tr>
              <a:tr h="524678">
                <a:tc>
                  <a:txBody>
                    <a:bodyPr/>
                    <a:lstStyle/>
                    <a:p>
                      <a:r>
                        <a:rPr lang="es-MX" sz="1600" dirty="0" smtClean="0"/>
                        <a:t>La demanda no se conoce y se debe pronosticar </a:t>
                      </a:r>
                      <a:endParaRPr lang="es-MX" sz="1600" dirty="0"/>
                    </a:p>
                  </a:txBody>
                  <a:tcPr/>
                </a:tc>
                <a:tc>
                  <a:txBody>
                    <a:bodyPr/>
                    <a:lstStyle/>
                    <a:p>
                      <a:r>
                        <a:rPr lang="es-MX" sz="1600" dirty="0" smtClean="0"/>
                        <a:t>Se conoce</a:t>
                      </a:r>
                      <a:r>
                        <a:rPr lang="es-MX" sz="1600" baseline="0" dirty="0" smtClean="0"/>
                        <a:t> con certidumbre la demanda del cliente </a:t>
                      </a:r>
                      <a:endParaRPr lang="es-MX" sz="1600" dirty="0"/>
                    </a:p>
                  </a:txBody>
                  <a:tcPr/>
                </a:tc>
              </a:tr>
              <a:tr h="524678">
                <a:tc>
                  <a:txBody>
                    <a:bodyPr/>
                    <a:lstStyle/>
                    <a:p>
                      <a:r>
                        <a:rPr lang="es-MX" sz="1600" dirty="0" smtClean="0"/>
                        <a:t>Se les llama procesos especulativos,</a:t>
                      </a:r>
                      <a:r>
                        <a:rPr lang="es-MX" sz="1600" baseline="0" dirty="0" smtClean="0"/>
                        <a:t> reaccionan a la demanda pronosticada</a:t>
                      </a:r>
                      <a:r>
                        <a:rPr lang="es-MX" sz="1600" dirty="0" smtClean="0"/>
                        <a:t> </a:t>
                      </a:r>
                      <a:endParaRPr lang="es-MX" sz="1600" dirty="0"/>
                    </a:p>
                  </a:txBody>
                  <a:tcPr/>
                </a:tc>
                <a:tc>
                  <a:txBody>
                    <a:bodyPr/>
                    <a:lstStyle/>
                    <a:p>
                      <a:r>
                        <a:rPr lang="es-MX" sz="1600" dirty="0" smtClean="0"/>
                        <a:t>Se</a:t>
                      </a:r>
                      <a:r>
                        <a:rPr lang="es-MX" sz="1600" baseline="0" dirty="0" smtClean="0"/>
                        <a:t> les llama procesos reactivos, reaccionan a la demanda del cliente </a:t>
                      </a:r>
                      <a:endParaRPr lang="es-MX" sz="1600" dirty="0"/>
                    </a:p>
                  </a:txBody>
                  <a:tcPr/>
                </a:tc>
              </a:tr>
            </a:tbl>
          </a:graphicData>
        </a:graphic>
      </p:graphicFrame>
    </p:spTree>
    <p:extLst>
      <p:ext uri="{BB962C8B-B14F-4D97-AF65-F5344CB8AC3E}">
        <p14:creationId xmlns:p14="http://schemas.microsoft.com/office/powerpoint/2010/main" val="27279680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heurón 14"/>
          <p:cNvSpPr/>
          <p:nvPr/>
        </p:nvSpPr>
        <p:spPr>
          <a:xfrm>
            <a:off x="5973703" y="3951323"/>
            <a:ext cx="1090649" cy="792088"/>
          </a:xfrm>
          <a:prstGeom prst="chevron">
            <a:avLst/>
          </a:prstGeom>
          <a:solidFill>
            <a:schemeClr val="bg1"/>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
        <p:nvSpPr>
          <p:cNvPr id="12" name="Cheurón 11"/>
          <p:cNvSpPr/>
          <p:nvPr/>
        </p:nvSpPr>
        <p:spPr>
          <a:xfrm>
            <a:off x="3233358" y="3940027"/>
            <a:ext cx="1171290" cy="792088"/>
          </a:xfrm>
          <a:prstGeom prst="chevron">
            <a:avLst/>
          </a:prstGeom>
          <a:solidFill>
            <a:schemeClr val="bg1"/>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
        <p:nvSpPr>
          <p:cNvPr id="2" name="1 Título"/>
          <p:cNvSpPr>
            <a:spLocks noGrp="1"/>
          </p:cNvSpPr>
          <p:nvPr>
            <p:ph type="title"/>
          </p:nvPr>
        </p:nvSpPr>
        <p:spPr>
          <a:xfrm>
            <a:off x="1365471" y="296980"/>
            <a:ext cx="6995120" cy="1143000"/>
          </a:xfrm>
        </p:spPr>
        <p:txBody>
          <a:bodyPr/>
          <a:lstStyle/>
          <a:p>
            <a:r>
              <a:rPr lang="es-MX" sz="2800" dirty="0" smtClean="0">
                <a:effectLst/>
              </a:rPr>
              <a:t>Cadena de Suministro </a:t>
            </a:r>
            <a:br>
              <a:rPr lang="es-MX" sz="2800" dirty="0" smtClean="0">
                <a:effectLst/>
              </a:rPr>
            </a:br>
            <a:r>
              <a:rPr lang="es-MX" sz="2800" dirty="0">
                <a:solidFill>
                  <a:srgbClr val="C00000"/>
                </a:solidFill>
                <a:effectLst/>
              </a:rPr>
              <a:t>Enfoque de los procesos</a:t>
            </a:r>
          </a:p>
        </p:txBody>
      </p:sp>
      <p:sp>
        <p:nvSpPr>
          <p:cNvPr id="44" name="CuadroTexto 43"/>
          <p:cNvSpPr txBox="1"/>
          <p:nvPr/>
        </p:nvSpPr>
        <p:spPr>
          <a:xfrm>
            <a:off x="1561290" y="1340413"/>
            <a:ext cx="4248238" cy="553998"/>
          </a:xfrm>
          <a:prstGeom prst="rect">
            <a:avLst/>
          </a:prstGeom>
          <a:noFill/>
        </p:spPr>
        <p:txBody>
          <a:bodyPr wrap="square" rtlCol="0">
            <a:spAutoFit/>
          </a:bodyPr>
          <a:lstStyle/>
          <a:p>
            <a:pPr>
              <a:lnSpc>
                <a:spcPct val="150000"/>
              </a:lnSpc>
            </a:pPr>
            <a:r>
              <a:rPr lang="es-MX" sz="2000" b="1" dirty="0" smtClean="0">
                <a:solidFill>
                  <a:srgbClr val="0070C0"/>
                </a:solidFill>
                <a:latin typeface="Arial" panose="020B0604020202020204" pitchFamily="34" charset="0"/>
                <a:cs typeface="Arial" panose="020B0604020202020204" pitchFamily="34" charset="0"/>
              </a:rPr>
              <a:t>2. Enfoque de Empuje / Tirón. </a:t>
            </a:r>
            <a:endParaRPr lang="es-MX" sz="2000" b="1" dirty="0">
              <a:solidFill>
                <a:srgbClr val="0070C0"/>
              </a:solidFill>
              <a:latin typeface="Arial" panose="020B0604020202020204" pitchFamily="34" charset="0"/>
              <a:cs typeface="Arial" panose="020B0604020202020204" pitchFamily="34" charset="0"/>
            </a:endParaRPr>
          </a:p>
        </p:txBody>
      </p:sp>
      <p:sp>
        <p:nvSpPr>
          <p:cNvPr id="3" name="Flecha derecha 2"/>
          <p:cNvSpPr/>
          <p:nvPr/>
        </p:nvSpPr>
        <p:spPr>
          <a:xfrm>
            <a:off x="476719" y="3294669"/>
            <a:ext cx="3927929" cy="504056"/>
          </a:xfrm>
          <a:prstGeom prst="rightArrow">
            <a:avLst>
              <a:gd name="adj1" fmla="val 50000"/>
              <a:gd name="adj2" fmla="val 103492"/>
            </a:avLst>
          </a:prstGeom>
        </p:spPr>
        <p:style>
          <a:lnRef idx="1">
            <a:schemeClr val="dk1"/>
          </a:lnRef>
          <a:fillRef idx="1002">
            <a:schemeClr val="lt1"/>
          </a:fillRef>
          <a:effectRef idx="1">
            <a:schemeClr val="dk1"/>
          </a:effectRef>
          <a:fontRef idx="minor">
            <a:schemeClr val="dk1"/>
          </a:fontRef>
        </p:style>
        <p:txBody>
          <a:bodyPr rtlCol="0" anchor="ctr"/>
          <a:lstStyle/>
          <a:p>
            <a:pPr algn="ctr"/>
            <a:endParaRPr lang="es-MX"/>
          </a:p>
        </p:txBody>
      </p:sp>
      <p:sp>
        <p:nvSpPr>
          <p:cNvPr id="5" name="Pentágono 4"/>
          <p:cNvSpPr/>
          <p:nvPr/>
        </p:nvSpPr>
        <p:spPr>
          <a:xfrm>
            <a:off x="366708" y="3940027"/>
            <a:ext cx="1199673" cy="792088"/>
          </a:xfrm>
          <a:prstGeom prst="homePlat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100" dirty="0" smtClean="0">
                <a:solidFill>
                  <a:schemeClr val="tx1"/>
                </a:solidFill>
              </a:rPr>
              <a:t>Proceso 1</a:t>
            </a:r>
            <a:endParaRPr lang="es-MX" sz="1100" dirty="0">
              <a:solidFill>
                <a:schemeClr val="tx1"/>
              </a:solidFill>
            </a:endParaRPr>
          </a:p>
        </p:txBody>
      </p:sp>
      <p:sp>
        <p:nvSpPr>
          <p:cNvPr id="7" name="Cheurón 6"/>
          <p:cNvSpPr/>
          <p:nvPr/>
        </p:nvSpPr>
        <p:spPr>
          <a:xfrm>
            <a:off x="1159071" y="3953156"/>
            <a:ext cx="1437473" cy="792088"/>
          </a:xfrm>
          <a:prstGeom prst="chevr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100" dirty="0" smtClean="0">
                <a:solidFill>
                  <a:schemeClr val="tx1"/>
                </a:solidFill>
              </a:rPr>
              <a:t>Proceso 2</a:t>
            </a:r>
            <a:endParaRPr lang="es-MX" sz="1100" dirty="0">
              <a:solidFill>
                <a:schemeClr val="tx1"/>
              </a:solidFill>
            </a:endParaRPr>
          </a:p>
        </p:txBody>
      </p:sp>
      <p:sp>
        <p:nvSpPr>
          <p:cNvPr id="10" name="Cheurón 9"/>
          <p:cNvSpPr/>
          <p:nvPr/>
        </p:nvSpPr>
        <p:spPr>
          <a:xfrm>
            <a:off x="2204502" y="3940027"/>
            <a:ext cx="1434859" cy="792088"/>
          </a:xfrm>
          <a:prstGeom prst="chevr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100" dirty="0">
                <a:solidFill>
                  <a:schemeClr val="tx1"/>
                </a:solidFill>
              </a:rPr>
              <a:t>Proceso </a:t>
            </a:r>
            <a:r>
              <a:rPr lang="es-MX" sz="1100" dirty="0" smtClean="0">
                <a:solidFill>
                  <a:schemeClr val="tx1"/>
                </a:solidFill>
              </a:rPr>
              <a:t>3</a:t>
            </a:r>
            <a:endParaRPr lang="es-MX" sz="1100" dirty="0">
              <a:solidFill>
                <a:schemeClr val="tx1"/>
              </a:solidFill>
            </a:endParaRPr>
          </a:p>
        </p:txBody>
      </p:sp>
      <p:sp>
        <p:nvSpPr>
          <p:cNvPr id="13" name="Cheurón 12"/>
          <p:cNvSpPr/>
          <p:nvPr/>
        </p:nvSpPr>
        <p:spPr>
          <a:xfrm>
            <a:off x="3923361" y="3945607"/>
            <a:ext cx="1434859" cy="792088"/>
          </a:xfrm>
          <a:prstGeom prst="chevr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100" dirty="0">
                <a:solidFill>
                  <a:schemeClr val="tx1"/>
                </a:solidFill>
              </a:rPr>
              <a:t>Proceso </a:t>
            </a:r>
            <a:r>
              <a:rPr lang="es-MX" sz="1100" dirty="0" smtClean="0">
                <a:solidFill>
                  <a:schemeClr val="tx1"/>
                </a:solidFill>
              </a:rPr>
              <a:t>K</a:t>
            </a:r>
            <a:endParaRPr lang="es-MX" sz="1100" dirty="0">
              <a:solidFill>
                <a:schemeClr val="tx1"/>
              </a:solidFill>
            </a:endParaRPr>
          </a:p>
        </p:txBody>
      </p:sp>
      <p:sp>
        <p:nvSpPr>
          <p:cNvPr id="14" name="Cheurón 13"/>
          <p:cNvSpPr/>
          <p:nvPr/>
        </p:nvSpPr>
        <p:spPr>
          <a:xfrm>
            <a:off x="4946765" y="3945607"/>
            <a:ext cx="1434859" cy="792088"/>
          </a:xfrm>
          <a:prstGeom prst="chevr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100" dirty="0">
                <a:solidFill>
                  <a:schemeClr val="tx1"/>
                </a:solidFill>
              </a:rPr>
              <a:t>Proceso </a:t>
            </a:r>
            <a:r>
              <a:rPr lang="es-MX" sz="1100" dirty="0" smtClean="0">
                <a:solidFill>
                  <a:schemeClr val="tx1"/>
                </a:solidFill>
              </a:rPr>
              <a:t>K+1</a:t>
            </a:r>
            <a:endParaRPr lang="es-MX" sz="1100" dirty="0">
              <a:solidFill>
                <a:schemeClr val="tx1"/>
              </a:solidFill>
            </a:endParaRPr>
          </a:p>
        </p:txBody>
      </p:sp>
      <p:sp>
        <p:nvSpPr>
          <p:cNvPr id="16" name="Cheurón 15"/>
          <p:cNvSpPr/>
          <p:nvPr/>
        </p:nvSpPr>
        <p:spPr>
          <a:xfrm>
            <a:off x="6652497" y="3940027"/>
            <a:ext cx="1434859" cy="792088"/>
          </a:xfrm>
          <a:prstGeom prst="chevr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100" dirty="0">
                <a:solidFill>
                  <a:schemeClr val="tx1"/>
                </a:solidFill>
              </a:rPr>
              <a:t>Proceso </a:t>
            </a:r>
            <a:r>
              <a:rPr lang="es-MX" sz="1100" dirty="0" smtClean="0">
                <a:solidFill>
                  <a:schemeClr val="tx1"/>
                </a:solidFill>
              </a:rPr>
              <a:t>N-1</a:t>
            </a:r>
            <a:endParaRPr lang="es-MX" sz="1100" dirty="0">
              <a:solidFill>
                <a:schemeClr val="tx1"/>
              </a:solidFill>
            </a:endParaRPr>
          </a:p>
        </p:txBody>
      </p:sp>
      <p:sp>
        <p:nvSpPr>
          <p:cNvPr id="17" name="Cheurón 16"/>
          <p:cNvSpPr/>
          <p:nvPr/>
        </p:nvSpPr>
        <p:spPr>
          <a:xfrm>
            <a:off x="7657922" y="3951323"/>
            <a:ext cx="1434859" cy="792088"/>
          </a:xfrm>
          <a:prstGeom prst="chevron">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100" dirty="0">
                <a:solidFill>
                  <a:schemeClr val="tx1"/>
                </a:solidFill>
              </a:rPr>
              <a:t>Proceso </a:t>
            </a:r>
            <a:r>
              <a:rPr lang="es-MX" sz="1100" dirty="0" smtClean="0">
                <a:solidFill>
                  <a:schemeClr val="tx1"/>
                </a:solidFill>
              </a:rPr>
              <a:t>N</a:t>
            </a:r>
            <a:endParaRPr lang="es-MX" sz="1100" dirty="0">
              <a:solidFill>
                <a:schemeClr val="tx1"/>
              </a:solidFill>
            </a:endParaRPr>
          </a:p>
        </p:txBody>
      </p:sp>
      <p:sp>
        <p:nvSpPr>
          <p:cNvPr id="20" name="Flecha derecha 19"/>
          <p:cNvSpPr/>
          <p:nvPr/>
        </p:nvSpPr>
        <p:spPr>
          <a:xfrm>
            <a:off x="4688532" y="3264119"/>
            <a:ext cx="3927929" cy="504056"/>
          </a:xfrm>
          <a:prstGeom prst="rightArrow">
            <a:avLst>
              <a:gd name="adj1" fmla="val 50000"/>
              <a:gd name="adj2" fmla="val 103492"/>
            </a:avLst>
          </a:prstGeom>
        </p:spPr>
        <p:style>
          <a:lnRef idx="1">
            <a:schemeClr val="dk1"/>
          </a:lnRef>
          <a:fillRef idx="1002">
            <a:schemeClr val="lt1"/>
          </a:fillRef>
          <a:effectRef idx="1">
            <a:schemeClr val="dk1"/>
          </a:effectRef>
          <a:fontRef idx="minor">
            <a:schemeClr val="dk1"/>
          </a:fontRef>
        </p:style>
        <p:txBody>
          <a:bodyPr rtlCol="0" anchor="ctr"/>
          <a:lstStyle/>
          <a:p>
            <a:pPr algn="ctr"/>
            <a:endParaRPr lang="es-MX"/>
          </a:p>
        </p:txBody>
      </p:sp>
      <p:sp>
        <p:nvSpPr>
          <p:cNvPr id="21" name="Flecha derecha 20"/>
          <p:cNvSpPr/>
          <p:nvPr/>
        </p:nvSpPr>
        <p:spPr>
          <a:xfrm rot="16200000">
            <a:off x="4072231" y="5201578"/>
            <a:ext cx="976202" cy="455384"/>
          </a:xfrm>
          <a:prstGeom prst="rightArrow">
            <a:avLst>
              <a:gd name="adj1" fmla="val 50000"/>
              <a:gd name="adj2" fmla="val 103492"/>
            </a:avLst>
          </a:prstGeom>
        </p:spPr>
        <p:style>
          <a:lnRef idx="1">
            <a:schemeClr val="dk1"/>
          </a:lnRef>
          <a:fillRef idx="1002">
            <a:schemeClr val="lt1"/>
          </a:fillRef>
          <a:effectRef idx="1">
            <a:schemeClr val="dk1"/>
          </a:effectRef>
          <a:fontRef idx="minor">
            <a:schemeClr val="dk1"/>
          </a:fontRef>
        </p:style>
        <p:txBody>
          <a:bodyPr rtlCol="0" anchor="ctr"/>
          <a:lstStyle/>
          <a:p>
            <a:pPr algn="ctr"/>
            <a:endParaRPr lang="es-MX"/>
          </a:p>
        </p:txBody>
      </p:sp>
      <p:sp>
        <p:nvSpPr>
          <p:cNvPr id="9" name="Rectángulo 8"/>
          <p:cNvSpPr/>
          <p:nvPr/>
        </p:nvSpPr>
        <p:spPr>
          <a:xfrm>
            <a:off x="3287342" y="5936178"/>
            <a:ext cx="2706895" cy="369332"/>
          </a:xfrm>
          <a:prstGeom prst="rect">
            <a:avLst/>
          </a:prstGeom>
        </p:spPr>
        <p:txBody>
          <a:bodyPr wrap="none">
            <a:spAutoFit/>
          </a:bodyPr>
          <a:lstStyle/>
          <a:p>
            <a:pPr algn="ctr"/>
            <a:r>
              <a:rPr lang="es-MX" b="1" dirty="0" smtClean="0">
                <a:solidFill>
                  <a:schemeClr val="accent3">
                    <a:lumMod val="50000"/>
                  </a:schemeClr>
                </a:solidFill>
              </a:rPr>
              <a:t>Llega el pedido del cliente </a:t>
            </a:r>
            <a:endParaRPr lang="es-MX" b="1" dirty="0">
              <a:solidFill>
                <a:schemeClr val="accent3">
                  <a:lumMod val="50000"/>
                </a:schemeClr>
              </a:solidFill>
            </a:endParaRPr>
          </a:p>
        </p:txBody>
      </p:sp>
      <p:sp>
        <p:nvSpPr>
          <p:cNvPr id="22" name="Rectángulo 21"/>
          <p:cNvSpPr/>
          <p:nvPr/>
        </p:nvSpPr>
        <p:spPr>
          <a:xfrm>
            <a:off x="1446641" y="2922393"/>
            <a:ext cx="2058962" cy="369332"/>
          </a:xfrm>
          <a:prstGeom prst="rect">
            <a:avLst/>
          </a:prstGeom>
        </p:spPr>
        <p:txBody>
          <a:bodyPr wrap="none">
            <a:spAutoFit/>
          </a:bodyPr>
          <a:lstStyle/>
          <a:p>
            <a:pPr algn="ctr"/>
            <a:r>
              <a:rPr lang="es-MX" b="1" dirty="0" smtClean="0">
                <a:solidFill>
                  <a:schemeClr val="accent3">
                    <a:lumMod val="50000"/>
                  </a:schemeClr>
                </a:solidFill>
              </a:rPr>
              <a:t>Proceso de empuje </a:t>
            </a:r>
            <a:endParaRPr lang="es-MX" b="1" dirty="0">
              <a:solidFill>
                <a:schemeClr val="accent3">
                  <a:lumMod val="50000"/>
                </a:schemeClr>
              </a:solidFill>
            </a:endParaRPr>
          </a:p>
        </p:txBody>
      </p:sp>
      <p:sp>
        <p:nvSpPr>
          <p:cNvPr id="23" name="Rectángulo 22"/>
          <p:cNvSpPr/>
          <p:nvPr/>
        </p:nvSpPr>
        <p:spPr>
          <a:xfrm>
            <a:off x="5617967" y="2947539"/>
            <a:ext cx="1743554" cy="369332"/>
          </a:xfrm>
          <a:prstGeom prst="rect">
            <a:avLst/>
          </a:prstGeom>
        </p:spPr>
        <p:txBody>
          <a:bodyPr wrap="none">
            <a:spAutoFit/>
          </a:bodyPr>
          <a:lstStyle/>
          <a:p>
            <a:pPr algn="ctr"/>
            <a:r>
              <a:rPr lang="es-MX" b="1" dirty="0" smtClean="0">
                <a:solidFill>
                  <a:schemeClr val="accent3">
                    <a:lumMod val="50000"/>
                  </a:schemeClr>
                </a:solidFill>
              </a:rPr>
              <a:t>Proceso de tirón</a:t>
            </a:r>
            <a:endParaRPr lang="es-MX" b="1" dirty="0">
              <a:solidFill>
                <a:schemeClr val="accent3">
                  <a:lumMod val="50000"/>
                </a:schemeClr>
              </a:solidFill>
            </a:endParaRPr>
          </a:p>
        </p:txBody>
      </p:sp>
      <p:sp>
        <p:nvSpPr>
          <p:cNvPr id="24" name="Rectángulo 23"/>
          <p:cNvSpPr/>
          <p:nvPr/>
        </p:nvSpPr>
        <p:spPr>
          <a:xfrm>
            <a:off x="3538179" y="1894411"/>
            <a:ext cx="2205219" cy="369332"/>
          </a:xfrm>
          <a:prstGeom prst="rect">
            <a:avLst/>
          </a:prstGeom>
        </p:spPr>
        <p:txBody>
          <a:bodyPr wrap="none">
            <a:spAutoFit/>
          </a:bodyPr>
          <a:lstStyle/>
          <a:p>
            <a:pPr algn="ctr"/>
            <a:r>
              <a:rPr lang="es-MX" b="1" dirty="0" smtClean="0">
                <a:solidFill>
                  <a:schemeClr val="accent3">
                    <a:lumMod val="50000"/>
                  </a:schemeClr>
                </a:solidFill>
              </a:rPr>
              <a:t>Limites empuje/tirón</a:t>
            </a:r>
            <a:endParaRPr lang="es-MX" b="1" dirty="0">
              <a:solidFill>
                <a:schemeClr val="accent3">
                  <a:lumMod val="50000"/>
                </a:schemeClr>
              </a:solidFill>
            </a:endParaRPr>
          </a:p>
        </p:txBody>
      </p:sp>
      <p:sp>
        <p:nvSpPr>
          <p:cNvPr id="25" name="Flecha derecha 24"/>
          <p:cNvSpPr/>
          <p:nvPr/>
        </p:nvSpPr>
        <p:spPr>
          <a:xfrm rot="5400000">
            <a:off x="4023559" y="2576086"/>
            <a:ext cx="976202" cy="455384"/>
          </a:xfrm>
          <a:prstGeom prst="rightArrow">
            <a:avLst>
              <a:gd name="adj1" fmla="val 50000"/>
              <a:gd name="adj2" fmla="val 103492"/>
            </a:avLst>
          </a:prstGeom>
        </p:spPr>
        <p:style>
          <a:lnRef idx="1">
            <a:schemeClr val="dk1"/>
          </a:lnRef>
          <a:fillRef idx="1002">
            <a:schemeClr val="lt1"/>
          </a:fillRef>
          <a:effectRef idx="1">
            <a:schemeClr val="dk1"/>
          </a:effectRef>
          <a:fontRef idx="minor">
            <a:schemeClr val="dk1"/>
          </a:fontRef>
        </p:style>
        <p:txBody>
          <a:bodyPr rtlCol="0" anchor="ctr"/>
          <a:lstStyle/>
          <a:p>
            <a:pPr algn="ctr"/>
            <a:endParaRPr lang="es-MX"/>
          </a:p>
        </p:txBody>
      </p:sp>
    </p:spTree>
    <p:extLst>
      <p:ext uri="{BB962C8B-B14F-4D97-AF65-F5344CB8AC3E}">
        <p14:creationId xmlns:p14="http://schemas.microsoft.com/office/powerpoint/2010/main" val="9369157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65471" y="296980"/>
            <a:ext cx="6995120" cy="1143000"/>
          </a:xfrm>
        </p:spPr>
        <p:txBody>
          <a:bodyPr/>
          <a:lstStyle/>
          <a:p>
            <a:r>
              <a:rPr lang="es-MX" sz="2800" dirty="0" smtClean="0">
                <a:effectLst/>
              </a:rPr>
              <a:t>Cadena de Suministro </a:t>
            </a:r>
            <a:br>
              <a:rPr lang="es-MX" sz="2800" dirty="0" smtClean="0">
                <a:effectLst/>
              </a:rPr>
            </a:br>
            <a:r>
              <a:rPr lang="es-MX" sz="2800" dirty="0" smtClean="0">
                <a:solidFill>
                  <a:srgbClr val="C00000"/>
                </a:solidFill>
                <a:effectLst/>
              </a:rPr>
              <a:t>Procesos macro </a:t>
            </a:r>
            <a:endParaRPr lang="es-MX" sz="2800" dirty="0">
              <a:solidFill>
                <a:srgbClr val="C00000"/>
              </a:solidFill>
              <a:effectLst/>
            </a:endParaRPr>
          </a:p>
        </p:txBody>
      </p:sp>
      <p:sp>
        <p:nvSpPr>
          <p:cNvPr id="19" name="CuadroTexto 18"/>
          <p:cNvSpPr txBox="1"/>
          <p:nvPr/>
        </p:nvSpPr>
        <p:spPr>
          <a:xfrm>
            <a:off x="1475656" y="2132856"/>
            <a:ext cx="7100959" cy="3831818"/>
          </a:xfrm>
          <a:prstGeom prst="rect">
            <a:avLst/>
          </a:prstGeom>
          <a:noFill/>
        </p:spPr>
        <p:txBody>
          <a:bodyPr wrap="square" rtlCol="0">
            <a:spAutoFit/>
          </a:bodyPr>
          <a:lstStyle/>
          <a:p>
            <a:pPr algn="just">
              <a:lnSpc>
                <a:spcPct val="150000"/>
              </a:lnSpc>
            </a:pPr>
            <a:r>
              <a:rPr lang="es-MX" dirty="0" smtClean="0">
                <a:latin typeface="Arial" panose="020B0604020202020204" pitchFamily="34" charset="0"/>
                <a:cs typeface="Arial" panose="020B0604020202020204" pitchFamily="34" charset="0"/>
              </a:rPr>
              <a:t>Dentro de una empresa, todos las actividades de la cadena de suministro pertenecen a uno de los tres procesos macro (</a:t>
            </a:r>
            <a:r>
              <a:rPr lang="es-MX" b="1" dirty="0" smtClean="0">
                <a:latin typeface="Arial" panose="020B0604020202020204" pitchFamily="34" charset="0"/>
                <a:cs typeface="Arial" panose="020B0604020202020204" pitchFamily="34" charset="0"/>
              </a:rPr>
              <a:t>ARC, ACSI, ARP). </a:t>
            </a:r>
            <a:r>
              <a:rPr lang="es-MX" dirty="0" smtClean="0">
                <a:latin typeface="Arial" panose="020B0604020202020204" pitchFamily="34" charset="0"/>
                <a:cs typeface="Arial" panose="020B0604020202020204" pitchFamily="34" charset="0"/>
              </a:rPr>
              <a:t>La integración entre los tres procesos macro es necesaria para el éxito de la administración de la cadena de suministro. </a:t>
            </a:r>
          </a:p>
          <a:p>
            <a:pPr algn="just">
              <a:lnSpc>
                <a:spcPct val="150000"/>
              </a:lnSpc>
            </a:pPr>
            <a:endParaRPr lang="es-MX" dirty="0">
              <a:latin typeface="Arial" panose="020B0604020202020204" pitchFamily="34" charset="0"/>
              <a:cs typeface="Arial" panose="020B0604020202020204" pitchFamily="34" charset="0"/>
            </a:endParaRPr>
          </a:p>
          <a:p>
            <a:pPr algn="just">
              <a:lnSpc>
                <a:spcPct val="150000"/>
              </a:lnSpc>
            </a:pPr>
            <a:r>
              <a:rPr lang="es-MX" dirty="0" smtClean="0">
                <a:latin typeface="Arial" panose="020B0604020202020204" pitchFamily="34" charset="0"/>
                <a:cs typeface="Arial" panose="020B0604020202020204" pitchFamily="34" charset="0"/>
              </a:rPr>
              <a:t>Los tres procesos macro administran el flujo de información, productos y fondos requeridos para generar, recibir y cumplir la petición del cliente. </a:t>
            </a:r>
          </a:p>
        </p:txBody>
      </p:sp>
    </p:spTree>
    <p:extLst>
      <p:ext uri="{BB962C8B-B14F-4D97-AF65-F5344CB8AC3E}">
        <p14:creationId xmlns:p14="http://schemas.microsoft.com/office/powerpoint/2010/main" val="10295593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65471" y="296980"/>
            <a:ext cx="6995120" cy="1143000"/>
          </a:xfrm>
        </p:spPr>
        <p:txBody>
          <a:bodyPr/>
          <a:lstStyle/>
          <a:p>
            <a:r>
              <a:rPr lang="es-MX" sz="2800" dirty="0" smtClean="0">
                <a:effectLst/>
              </a:rPr>
              <a:t>Cadena de Suministro </a:t>
            </a:r>
            <a:br>
              <a:rPr lang="es-MX" sz="2800" dirty="0" smtClean="0">
                <a:effectLst/>
              </a:rPr>
            </a:br>
            <a:r>
              <a:rPr lang="es-MX" sz="2800" dirty="0" smtClean="0">
                <a:solidFill>
                  <a:srgbClr val="C00000"/>
                </a:solidFill>
                <a:effectLst/>
              </a:rPr>
              <a:t>Procesos macro </a:t>
            </a:r>
            <a:endParaRPr lang="es-MX" sz="2800" dirty="0">
              <a:solidFill>
                <a:srgbClr val="C00000"/>
              </a:solidFill>
              <a:effectLst/>
            </a:endParaRPr>
          </a:p>
        </p:txBody>
      </p:sp>
      <p:sp>
        <p:nvSpPr>
          <p:cNvPr id="5" name="Elipse 4"/>
          <p:cNvSpPr/>
          <p:nvPr/>
        </p:nvSpPr>
        <p:spPr>
          <a:xfrm>
            <a:off x="323527" y="1988840"/>
            <a:ext cx="1512171" cy="922818"/>
          </a:xfrm>
          <a:prstGeom prst="ellipse">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s-MX" sz="2000" b="1" dirty="0" smtClean="0"/>
              <a:t>ARC</a:t>
            </a:r>
            <a:endParaRPr lang="es-MX" sz="2000" b="1" dirty="0"/>
          </a:p>
        </p:txBody>
      </p:sp>
      <p:sp>
        <p:nvSpPr>
          <p:cNvPr id="6" name="Rectángulo 5"/>
          <p:cNvSpPr/>
          <p:nvPr/>
        </p:nvSpPr>
        <p:spPr>
          <a:xfrm>
            <a:off x="2267744" y="1729118"/>
            <a:ext cx="6276276" cy="1483858"/>
          </a:xfrm>
          <a:prstGeom prst="rect">
            <a:avLst/>
          </a:prstGeom>
          <a:solidFill>
            <a:schemeClr val="tx2">
              <a:lumMod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smtClean="0"/>
              <a:t>ADMINITRACIÓN DE LA RELACIÓN CON EL CLIENTE.</a:t>
            </a:r>
          </a:p>
          <a:p>
            <a:r>
              <a:rPr lang="es-MX" sz="1400" dirty="0" smtClean="0"/>
              <a:t>Todos los procesos que se centran en la interacción de la compañía con sus clientes.</a:t>
            </a:r>
          </a:p>
          <a:p>
            <a:r>
              <a:rPr lang="es-MX" sz="1400" dirty="0" smtClean="0"/>
              <a:t>Apunta a generar demanda por parte del cliente y a facilitar la colocación y el seguimiento de los pedidos. Incluye procesos de marketing, fijación de precios, ventas administración de pedidos y administración del centro de atención al cliente.  </a:t>
            </a:r>
            <a:endParaRPr lang="es-MX" sz="1600" dirty="0" smtClean="0"/>
          </a:p>
          <a:p>
            <a:r>
              <a:rPr lang="es-MX" sz="1600" dirty="0" smtClean="0"/>
              <a:t>  </a:t>
            </a:r>
          </a:p>
        </p:txBody>
      </p:sp>
      <p:sp>
        <p:nvSpPr>
          <p:cNvPr id="7" name="Flecha derecha 6"/>
          <p:cNvSpPr/>
          <p:nvPr/>
        </p:nvSpPr>
        <p:spPr>
          <a:xfrm>
            <a:off x="1907706" y="2012625"/>
            <a:ext cx="288030" cy="824237"/>
          </a:xfrm>
          <a:prstGeom prst="rightArrow">
            <a:avLst/>
          </a:prstGeom>
          <a:solidFill>
            <a:srgbClr val="92D050"/>
          </a:solidFill>
        </p:spPr>
        <p:style>
          <a:lnRef idx="0">
            <a:schemeClr val="accent5"/>
          </a:lnRef>
          <a:fillRef idx="1003">
            <a:schemeClr val="dk2"/>
          </a:fillRef>
          <a:effectRef idx="3">
            <a:schemeClr val="accent5"/>
          </a:effectRef>
          <a:fontRef idx="minor">
            <a:schemeClr val="lt1"/>
          </a:fontRef>
        </p:style>
        <p:txBody>
          <a:bodyPr rtlCol="0" anchor="ctr"/>
          <a:lstStyle/>
          <a:p>
            <a:pPr algn="ctr"/>
            <a:endParaRPr lang="es-MX" sz="2000" b="1"/>
          </a:p>
        </p:txBody>
      </p:sp>
      <p:sp>
        <p:nvSpPr>
          <p:cNvPr id="12" name="Elipse 11"/>
          <p:cNvSpPr/>
          <p:nvPr/>
        </p:nvSpPr>
        <p:spPr>
          <a:xfrm>
            <a:off x="395536" y="3586302"/>
            <a:ext cx="1469205" cy="922818"/>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s-MX" sz="2000" b="1" dirty="0" smtClean="0"/>
              <a:t>ACSI</a:t>
            </a:r>
            <a:endParaRPr lang="es-MX" sz="2000" b="1" dirty="0"/>
          </a:p>
        </p:txBody>
      </p:sp>
      <p:sp>
        <p:nvSpPr>
          <p:cNvPr id="13" name="Rectángulo 12"/>
          <p:cNvSpPr/>
          <p:nvPr/>
        </p:nvSpPr>
        <p:spPr>
          <a:xfrm>
            <a:off x="2267746" y="3290163"/>
            <a:ext cx="6336704" cy="1506989"/>
          </a:xfrm>
          <a:prstGeom prst="rect">
            <a:avLst/>
          </a:prstGeom>
          <a:solidFill>
            <a:schemeClr val="tx2">
              <a:lumMod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5"/>
          </a:lnRef>
          <a:fillRef idx="1003">
            <a:schemeClr val="dk2"/>
          </a:fillRef>
          <a:effectRef idx="3">
            <a:schemeClr val="accent5"/>
          </a:effectRef>
          <a:fontRef idx="minor">
            <a:schemeClr val="lt1"/>
          </a:fontRef>
        </p:style>
        <p:txBody>
          <a:bodyPr rtlCol="0" anchor="ctr"/>
          <a:lstStyle/>
          <a:p>
            <a:pPr algn="ctr"/>
            <a:r>
              <a:rPr lang="es-MX" sz="1400" b="1" dirty="0" smtClean="0"/>
              <a:t>ADMINISTRACIÓN DE LA CADENA DE SUMINISTRO INTERNA</a:t>
            </a:r>
          </a:p>
          <a:p>
            <a:r>
              <a:rPr lang="es-MX" sz="1400" dirty="0" smtClean="0"/>
              <a:t>Todos los procesos internos de la empresa. </a:t>
            </a:r>
          </a:p>
          <a:p>
            <a:r>
              <a:rPr lang="es-MX" sz="1400" dirty="0" smtClean="0"/>
              <a:t>Apunta a satisfacer la demanda generada por el proceso ARC de manera oportuna y al menor costo posible. Incluye la planeación de la capacidad interna de producción y almacenamiento, la preparación de los planes de demanda y oferta y el surtido de pedidos reales </a:t>
            </a:r>
          </a:p>
        </p:txBody>
      </p:sp>
      <p:sp>
        <p:nvSpPr>
          <p:cNvPr id="14" name="Flecha derecha 13"/>
          <p:cNvSpPr/>
          <p:nvPr/>
        </p:nvSpPr>
        <p:spPr>
          <a:xfrm>
            <a:off x="1907707" y="3671597"/>
            <a:ext cx="288033" cy="837523"/>
          </a:xfrm>
          <a:prstGeom prst="rightArrow">
            <a:avLst/>
          </a:prstGeom>
          <a:solidFill>
            <a:srgbClr val="92D050"/>
          </a:solidFill>
        </p:spPr>
        <p:style>
          <a:lnRef idx="0">
            <a:schemeClr val="accent5"/>
          </a:lnRef>
          <a:fillRef idx="1003">
            <a:schemeClr val="dk2"/>
          </a:fillRef>
          <a:effectRef idx="3">
            <a:schemeClr val="accent5"/>
          </a:effectRef>
          <a:fontRef idx="minor">
            <a:schemeClr val="lt1"/>
          </a:fontRef>
        </p:style>
        <p:txBody>
          <a:bodyPr rtlCol="0" anchor="ctr"/>
          <a:lstStyle/>
          <a:p>
            <a:pPr algn="ctr"/>
            <a:endParaRPr lang="es-MX" sz="2000" b="1"/>
          </a:p>
        </p:txBody>
      </p:sp>
      <p:sp>
        <p:nvSpPr>
          <p:cNvPr id="15" name="Elipse 14"/>
          <p:cNvSpPr/>
          <p:nvPr/>
        </p:nvSpPr>
        <p:spPr>
          <a:xfrm>
            <a:off x="496589" y="5183764"/>
            <a:ext cx="1368152" cy="994826"/>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s-MX" sz="2000" b="1" dirty="0" smtClean="0"/>
              <a:t>ARP</a:t>
            </a:r>
            <a:endParaRPr lang="es-MX" sz="2000" b="1" dirty="0"/>
          </a:p>
        </p:txBody>
      </p:sp>
      <p:sp>
        <p:nvSpPr>
          <p:cNvPr id="16" name="Rectángulo 15"/>
          <p:cNvSpPr/>
          <p:nvPr/>
        </p:nvSpPr>
        <p:spPr>
          <a:xfrm>
            <a:off x="2279324" y="4870317"/>
            <a:ext cx="6336704" cy="1655027"/>
          </a:xfrm>
          <a:prstGeom prst="rect">
            <a:avLst/>
          </a:prstGeom>
          <a:solidFill>
            <a:schemeClr val="tx2">
              <a:lumMod val="5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0">
            <a:schemeClr val="accent5"/>
          </a:lnRef>
          <a:fillRef idx="1003">
            <a:schemeClr val="dk2"/>
          </a:fillRef>
          <a:effectRef idx="3">
            <a:schemeClr val="accent5"/>
          </a:effectRef>
          <a:fontRef idx="minor">
            <a:schemeClr val="lt1"/>
          </a:fontRef>
        </p:style>
        <p:txBody>
          <a:bodyPr rtlCol="0" anchor="ctr"/>
          <a:lstStyle/>
          <a:p>
            <a:pPr algn="ctr"/>
            <a:r>
              <a:rPr lang="es-MX" sz="1600" b="1" dirty="0" smtClean="0"/>
              <a:t>ADMINISTRACIÓN DE LA RELACIÓN CON EL PROVEEDOR</a:t>
            </a:r>
          </a:p>
          <a:p>
            <a:r>
              <a:rPr lang="es-MX" sz="1400" dirty="0" smtClean="0"/>
              <a:t>Todos los procesos que se encuentran en la interacción de la compañía con sus proveedores</a:t>
            </a:r>
            <a:r>
              <a:rPr lang="es-MX" sz="1600" dirty="0" smtClean="0"/>
              <a:t>.</a:t>
            </a:r>
          </a:p>
          <a:p>
            <a:r>
              <a:rPr lang="es-MX" sz="1600" dirty="0" smtClean="0"/>
              <a:t>Incluye la evaluación y la selección de proveedores, negociación de los términos del suministro y la comunicación respecto a nuevos productos y órdenes para los proveedores.  </a:t>
            </a:r>
          </a:p>
        </p:txBody>
      </p:sp>
      <p:sp>
        <p:nvSpPr>
          <p:cNvPr id="17" name="Flecha derecha 16"/>
          <p:cNvSpPr/>
          <p:nvPr/>
        </p:nvSpPr>
        <p:spPr>
          <a:xfrm>
            <a:off x="1864741" y="5327781"/>
            <a:ext cx="342577" cy="765515"/>
          </a:xfrm>
          <a:prstGeom prst="rightArrow">
            <a:avLst/>
          </a:prstGeom>
          <a:solidFill>
            <a:srgbClr val="92D050"/>
          </a:solidFill>
        </p:spPr>
        <p:style>
          <a:lnRef idx="0">
            <a:schemeClr val="accent5"/>
          </a:lnRef>
          <a:fillRef idx="1003">
            <a:schemeClr val="dk2"/>
          </a:fillRef>
          <a:effectRef idx="3">
            <a:schemeClr val="accent5"/>
          </a:effectRef>
          <a:fontRef idx="minor">
            <a:schemeClr val="lt1"/>
          </a:fontRef>
        </p:style>
        <p:txBody>
          <a:bodyPr rtlCol="0" anchor="ctr"/>
          <a:lstStyle/>
          <a:p>
            <a:pPr algn="ctr"/>
            <a:endParaRPr lang="es-MX" sz="2000" b="1"/>
          </a:p>
        </p:txBody>
      </p:sp>
    </p:spTree>
    <p:extLst>
      <p:ext uri="{BB962C8B-B14F-4D97-AF65-F5344CB8AC3E}">
        <p14:creationId xmlns:p14="http://schemas.microsoft.com/office/powerpoint/2010/main" val="35776978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365471" y="296980"/>
            <a:ext cx="6995120" cy="1143000"/>
          </a:xfrm>
        </p:spPr>
        <p:txBody>
          <a:bodyPr/>
          <a:lstStyle/>
          <a:p>
            <a:r>
              <a:rPr lang="es-MX" sz="2800" dirty="0" smtClean="0">
                <a:effectLst/>
              </a:rPr>
              <a:t>Cadena de Suministro </a:t>
            </a:r>
            <a:br>
              <a:rPr lang="es-MX" sz="2800" dirty="0" smtClean="0">
                <a:effectLst/>
              </a:rPr>
            </a:br>
            <a:r>
              <a:rPr lang="es-MX" sz="2800" dirty="0" smtClean="0">
                <a:solidFill>
                  <a:srgbClr val="C00000"/>
                </a:solidFill>
                <a:effectLst/>
              </a:rPr>
              <a:t>Procesos macro </a:t>
            </a:r>
            <a:endParaRPr lang="es-MX" sz="2800" dirty="0">
              <a:solidFill>
                <a:srgbClr val="C00000"/>
              </a:solidFill>
              <a:effectLst/>
            </a:endParaRPr>
          </a:p>
        </p:txBody>
      </p:sp>
      <p:graphicFrame>
        <p:nvGraphicFramePr>
          <p:cNvPr id="4" name="Tabla 3"/>
          <p:cNvGraphicFramePr>
            <a:graphicFrameLocks noGrp="1"/>
          </p:cNvGraphicFramePr>
          <p:nvPr>
            <p:extLst>
              <p:ext uri="{D42A27DB-BD31-4B8C-83A1-F6EECF244321}">
                <p14:modId xmlns:p14="http://schemas.microsoft.com/office/powerpoint/2010/main" val="3629167087"/>
              </p:ext>
            </p:extLst>
          </p:nvPr>
        </p:nvGraphicFramePr>
        <p:xfrm>
          <a:off x="1187625" y="2276872"/>
          <a:ext cx="7632846" cy="3027680"/>
        </p:xfrm>
        <a:graphic>
          <a:graphicData uri="http://schemas.openxmlformats.org/drawingml/2006/table">
            <a:tbl>
              <a:tblPr firstRow="1" bandRow="1">
                <a:tableStyleId>{0505E3EF-67EA-436B-97B2-0124C06EBD24}</a:tableStyleId>
              </a:tblPr>
              <a:tblGrid>
                <a:gridCol w="2544282"/>
                <a:gridCol w="2544282"/>
                <a:gridCol w="2544282"/>
              </a:tblGrid>
              <a:tr h="370840">
                <a:tc>
                  <a:txBody>
                    <a:bodyPr/>
                    <a:lstStyle/>
                    <a:p>
                      <a:pPr algn="ctr"/>
                      <a:r>
                        <a:rPr lang="es-MX" dirty="0" smtClean="0"/>
                        <a:t>PROVEEDOR</a:t>
                      </a:r>
                      <a:endParaRPr lang="es-MX" dirty="0"/>
                    </a:p>
                  </a:txBody>
                  <a:tcPr>
                    <a:cell3D prstMaterial="dkEdge">
                      <a:bevel/>
                      <a:lightRig rig="flood" dir="t"/>
                    </a:cell3D>
                  </a:tcPr>
                </a:tc>
                <a:tc>
                  <a:txBody>
                    <a:bodyPr/>
                    <a:lstStyle/>
                    <a:p>
                      <a:pPr algn="ctr"/>
                      <a:r>
                        <a:rPr lang="es-MX" dirty="0" smtClean="0"/>
                        <a:t>COMPAÑÍA</a:t>
                      </a:r>
                      <a:endParaRPr lang="es-MX" dirty="0"/>
                    </a:p>
                  </a:txBody>
                  <a:tcPr>
                    <a:cell3D prstMaterial="dkEdge">
                      <a:bevel/>
                      <a:lightRig rig="flood" dir="t"/>
                    </a:cell3D>
                  </a:tcPr>
                </a:tc>
                <a:tc>
                  <a:txBody>
                    <a:bodyPr/>
                    <a:lstStyle/>
                    <a:p>
                      <a:pPr algn="ctr"/>
                      <a:r>
                        <a:rPr lang="es-MX" dirty="0" smtClean="0"/>
                        <a:t>CLIENTE </a:t>
                      </a:r>
                      <a:endParaRPr lang="es-MX" dirty="0"/>
                    </a:p>
                  </a:txBody>
                  <a:tcPr>
                    <a:cell3D prstMaterial="dkEdge">
                      <a:bevel/>
                      <a:lightRig rig="flood" dir="t"/>
                    </a:cell3D>
                  </a:tcPr>
                </a:tc>
              </a:tr>
              <a:tr h="370840">
                <a:tc>
                  <a:txBody>
                    <a:bodyPr/>
                    <a:lstStyle/>
                    <a:p>
                      <a:pPr algn="ctr"/>
                      <a:r>
                        <a:rPr lang="es-MX" b="1" dirty="0" smtClean="0"/>
                        <a:t>ARP</a:t>
                      </a:r>
                      <a:endParaRPr lang="es-MX" b="1" dirty="0"/>
                    </a:p>
                  </a:txBody>
                  <a:tcPr>
                    <a:cell3D prstMaterial="dkEdge">
                      <a:bevel/>
                      <a:lightRig rig="flood" dir="t"/>
                    </a:cell3D>
                  </a:tcPr>
                </a:tc>
                <a:tc>
                  <a:txBody>
                    <a:bodyPr/>
                    <a:lstStyle/>
                    <a:p>
                      <a:pPr algn="ctr"/>
                      <a:r>
                        <a:rPr lang="es-MX" b="1" dirty="0" smtClean="0"/>
                        <a:t>ACSI</a:t>
                      </a:r>
                      <a:endParaRPr lang="es-MX" b="1" dirty="0"/>
                    </a:p>
                  </a:txBody>
                  <a:tcPr>
                    <a:cell3D prstMaterial="dkEdge">
                      <a:bevel/>
                      <a:lightRig rig="flood" dir="t"/>
                    </a:cell3D>
                  </a:tcPr>
                </a:tc>
                <a:tc>
                  <a:txBody>
                    <a:bodyPr/>
                    <a:lstStyle/>
                    <a:p>
                      <a:pPr algn="ctr"/>
                      <a:r>
                        <a:rPr lang="es-MX" b="1" dirty="0" smtClean="0"/>
                        <a:t>ARC</a:t>
                      </a:r>
                      <a:endParaRPr lang="es-MX" b="1" dirty="0"/>
                    </a:p>
                  </a:txBody>
                  <a:tcPr>
                    <a:cell3D prstMaterial="dkEdge">
                      <a:bevel/>
                      <a:lightRig rig="flood" dir="t"/>
                    </a:cell3D>
                  </a:tcPr>
                </a:tc>
              </a:tr>
              <a:tr h="370840">
                <a:tc>
                  <a:txBody>
                    <a:bodyPr/>
                    <a:lstStyle/>
                    <a:p>
                      <a:pPr marL="285750" indent="-285750">
                        <a:buFont typeface="Wingdings" panose="05000000000000000000" pitchFamily="2" charset="2"/>
                        <a:buChar char="§"/>
                      </a:pPr>
                      <a:r>
                        <a:rPr lang="es-MX" dirty="0" smtClean="0"/>
                        <a:t>Fuente</a:t>
                      </a:r>
                    </a:p>
                    <a:p>
                      <a:pPr marL="285750" indent="-285750">
                        <a:buFont typeface="Wingdings" panose="05000000000000000000" pitchFamily="2" charset="2"/>
                        <a:buChar char="§"/>
                      </a:pPr>
                      <a:r>
                        <a:rPr lang="es-MX" dirty="0" smtClean="0"/>
                        <a:t>Negociación </a:t>
                      </a:r>
                    </a:p>
                    <a:p>
                      <a:pPr marL="285750" indent="-285750">
                        <a:buFont typeface="Wingdings" panose="05000000000000000000" pitchFamily="2" charset="2"/>
                        <a:buChar char="§"/>
                      </a:pPr>
                      <a:r>
                        <a:rPr lang="es-MX" dirty="0" smtClean="0"/>
                        <a:t>Compra</a:t>
                      </a:r>
                    </a:p>
                    <a:p>
                      <a:pPr marL="285750" indent="-285750">
                        <a:buFont typeface="Wingdings" panose="05000000000000000000" pitchFamily="2" charset="2"/>
                        <a:buChar char="§"/>
                      </a:pPr>
                      <a:r>
                        <a:rPr lang="es-MX" dirty="0" smtClean="0"/>
                        <a:t>Colaboración para el diseño</a:t>
                      </a:r>
                    </a:p>
                    <a:p>
                      <a:pPr marL="285750" indent="-285750">
                        <a:buFont typeface="Wingdings" panose="05000000000000000000" pitchFamily="2" charset="2"/>
                        <a:buChar char="§"/>
                      </a:pPr>
                      <a:r>
                        <a:rPr lang="es-MX" dirty="0" smtClean="0"/>
                        <a:t>Colaboración para el suministro</a:t>
                      </a:r>
                      <a:endParaRPr lang="es-MX" dirty="0"/>
                    </a:p>
                  </a:txBody>
                  <a:tcPr>
                    <a:cell3D prstMaterial="dkEdge">
                      <a:bevel/>
                      <a:lightRig rig="flood" dir="t"/>
                    </a:cell3D>
                  </a:tcPr>
                </a:tc>
                <a:tc>
                  <a:txBody>
                    <a:bodyPr/>
                    <a:lstStyle/>
                    <a:p>
                      <a:pPr marL="285750" indent="-285750">
                        <a:buFont typeface="Wingdings" panose="05000000000000000000" pitchFamily="2" charset="2"/>
                        <a:buChar char="§"/>
                      </a:pPr>
                      <a:r>
                        <a:rPr lang="es-MX" dirty="0" smtClean="0"/>
                        <a:t>Planeación estratégica</a:t>
                      </a:r>
                    </a:p>
                    <a:p>
                      <a:pPr marL="285750" indent="-285750">
                        <a:buFont typeface="Wingdings" panose="05000000000000000000" pitchFamily="2" charset="2"/>
                        <a:buChar char="§"/>
                      </a:pPr>
                      <a:r>
                        <a:rPr lang="es-MX" dirty="0" smtClean="0"/>
                        <a:t>Planeación de la demanda</a:t>
                      </a:r>
                    </a:p>
                    <a:p>
                      <a:pPr marL="285750" indent="-285750">
                        <a:buFont typeface="Wingdings" panose="05000000000000000000" pitchFamily="2" charset="2"/>
                        <a:buChar char="§"/>
                      </a:pPr>
                      <a:r>
                        <a:rPr lang="es-MX" dirty="0" smtClean="0"/>
                        <a:t>Planeación del suministro </a:t>
                      </a:r>
                    </a:p>
                    <a:p>
                      <a:pPr marL="285750" indent="-285750">
                        <a:buFont typeface="Wingdings" panose="05000000000000000000" pitchFamily="2" charset="2"/>
                        <a:buChar char="§"/>
                      </a:pPr>
                      <a:r>
                        <a:rPr lang="es-MX" dirty="0" smtClean="0"/>
                        <a:t>Cumplimiento </a:t>
                      </a:r>
                    </a:p>
                    <a:p>
                      <a:pPr marL="285750" indent="-285750">
                        <a:buFont typeface="Wingdings" panose="05000000000000000000" pitchFamily="2" charset="2"/>
                        <a:buChar char="§"/>
                      </a:pPr>
                      <a:r>
                        <a:rPr lang="es-MX" dirty="0" smtClean="0"/>
                        <a:t>Servicio de campo </a:t>
                      </a:r>
                      <a:endParaRPr lang="es-MX" dirty="0"/>
                    </a:p>
                  </a:txBody>
                  <a:tcPr>
                    <a:cell3D prstMaterial="dkEdge">
                      <a:bevel/>
                      <a:lightRig rig="flood" dir="t"/>
                    </a:cell3D>
                  </a:tcPr>
                </a:tc>
                <a:tc>
                  <a:txBody>
                    <a:bodyPr/>
                    <a:lstStyle/>
                    <a:p>
                      <a:pPr marL="285750" indent="-285750">
                        <a:buFont typeface="Wingdings" panose="05000000000000000000" pitchFamily="2" charset="2"/>
                        <a:buChar char="§"/>
                      </a:pPr>
                      <a:r>
                        <a:rPr lang="es-MX" dirty="0" smtClean="0"/>
                        <a:t>Mercado</a:t>
                      </a:r>
                      <a:r>
                        <a:rPr lang="es-MX" baseline="0" dirty="0" smtClean="0"/>
                        <a:t> </a:t>
                      </a:r>
                    </a:p>
                    <a:p>
                      <a:pPr marL="285750" indent="-285750">
                        <a:buFont typeface="Wingdings" panose="05000000000000000000" pitchFamily="2" charset="2"/>
                        <a:buChar char="§"/>
                      </a:pPr>
                      <a:r>
                        <a:rPr lang="es-MX" baseline="0" dirty="0" smtClean="0"/>
                        <a:t>Precio </a:t>
                      </a:r>
                    </a:p>
                    <a:p>
                      <a:pPr marL="285750" indent="-285750">
                        <a:buFont typeface="Wingdings" panose="05000000000000000000" pitchFamily="2" charset="2"/>
                        <a:buChar char="§"/>
                      </a:pPr>
                      <a:r>
                        <a:rPr lang="es-MX" baseline="0" dirty="0" smtClean="0"/>
                        <a:t>Venta</a:t>
                      </a:r>
                    </a:p>
                    <a:p>
                      <a:pPr marL="285750" indent="-285750">
                        <a:buFont typeface="Wingdings" panose="05000000000000000000" pitchFamily="2" charset="2"/>
                        <a:buChar char="§"/>
                      </a:pPr>
                      <a:r>
                        <a:rPr lang="es-MX" baseline="0" dirty="0" smtClean="0"/>
                        <a:t>Centro de llamadas</a:t>
                      </a:r>
                    </a:p>
                    <a:p>
                      <a:pPr marL="285750" indent="-285750">
                        <a:buFont typeface="Wingdings" panose="05000000000000000000" pitchFamily="2" charset="2"/>
                        <a:buChar char="§"/>
                      </a:pPr>
                      <a:r>
                        <a:rPr lang="es-MX" baseline="0" dirty="0" smtClean="0"/>
                        <a:t>Administración de los pedidos. </a:t>
                      </a:r>
                      <a:endParaRPr lang="es-MX" dirty="0"/>
                    </a:p>
                  </a:txBody>
                  <a:tcPr>
                    <a:cell3D prstMaterial="dkEdge">
                      <a:bevel/>
                      <a:lightRig rig="flood" dir="t"/>
                    </a:cell3D>
                  </a:tcPr>
                </a:tc>
              </a:tr>
            </a:tbl>
          </a:graphicData>
        </a:graphic>
      </p:graphicFrame>
    </p:spTree>
    <p:extLst>
      <p:ext uri="{BB962C8B-B14F-4D97-AF65-F5344CB8AC3E}">
        <p14:creationId xmlns:p14="http://schemas.microsoft.com/office/powerpoint/2010/main" val="316100437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663116" y="548680"/>
            <a:ext cx="6995120" cy="1143000"/>
          </a:xfrm>
        </p:spPr>
        <p:txBody>
          <a:bodyPr/>
          <a:lstStyle/>
          <a:p>
            <a:r>
              <a:rPr lang="es-MX" sz="2800" b="1" dirty="0" smtClean="0">
                <a:effectLst/>
                <a:latin typeface="Arial" panose="020B0604020202020204" pitchFamily="34" charset="0"/>
                <a:cs typeface="Arial" panose="020B0604020202020204" pitchFamily="34" charset="0"/>
              </a:rPr>
              <a:t>Referencias Bibliográficas:</a:t>
            </a:r>
            <a:endParaRPr lang="es-MX" sz="2800" b="1" dirty="0">
              <a:effectLst/>
              <a:latin typeface="Arial" panose="020B0604020202020204" pitchFamily="34" charset="0"/>
              <a:cs typeface="Arial" panose="020B0604020202020204" pitchFamily="34" charset="0"/>
            </a:endParaRPr>
          </a:p>
        </p:txBody>
      </p:sp>
      <p:sp>
        <p:nvSpPr>
          <p:cNvPr id="3" name="Marcador de contenido 2"/>
          <p:cNvSpPr>
            <a:spLocks noGrp="1"/>
          </p:cNvSpPr>
          <p:nvPr>
            <p:ph idx="1"/>
          </p:nvPr>
        </p:nvSpPr>
        <p:spPr/>
        <p:txBody>
          <a:bodyPr>
            <a:normAutofit/>
          </a:bodyPr>
          <a:lstStyle/>
          <a:p>
            <a:endParaRPr lang="es-MX" sz="1600" dirty="0">
              <a:solidFill>
                <a:schemeClr val="tx1"/>
              </a:solidFill>
              <a:latin typeface="Arial" panose="020B0604020202020204" pitchFamily="34" charset="0"/>
              <a:cs typeface="Arial" panose="020B0604020202020204" pitchFamily="34" charset="0"/>
            </a:endParaRPr>
          </a:p>
          <a:p>
            <a:r>
              <a:rPr lang="es-MX" sz="1600" dirty="0">
                <a:solidFill>
                  <a:schemeClr val="tx1"/>
                </a:solidFill>
                <a:latin typeface="Arial" panose="020B0604020202020204" pitchFamily="34" charset="0"/>
                <a:cs typeface="Arial" panose="020B0604020202020204" pitchFamily="34" charset="0"/>
              </a:rPr>
              <a:t>Chase, R. B y </a:t>
            </a:r>
            <a:r>
              <a:rPr lang="es-MX" sz="1600" dirty="0" err="1">
                <a:solidFill>
                  <a:schemeClr val="tx1"/>
                </a:solidFill>
                <a:latin typeface="Arial" panose="020B0604020202020204" pitchFamily="34" charset="0"/>
                <a:cs typeface="Arial" panose="020B0604020202020204" pitchFamily="34" charset="0"/>
              </a:rPr>
              <a:t>Jacobs</a:t>
            </a:r>
            <a:r>
              <a:rPr lang="es-MX" sz="1600" dirty="0">
                <a:solidFill>
                  <a:schemeClr val="tx1"/>
                </a:solidFill>
                <a:latin typeface="Arial" panose="020B0604020202020204" pitchFamily="34" charset="0"/>
                <a:cs typeface="Arial" panose="020B0604020202020204" pitchFamily="34" charset="0"/>
              </a:rPr>
              <a:t>, F. R. (2014). Administración de operaciones. Producción y cadena de suministros. México, D.F.: McGraw-Hill Interamericana Editores, S.A. de C.V. </a:t>
            </a:r>
          </a:p>
          <a:p>
            <a:r>
              <a:rPr lang="en-US" sz="1600" dirty="0" smtClean="0">
                <a:solidFill>
                  <a:schemeClr val="tx1"/>
                </a:solidFill>
                <a:latin typeface="Arial" panose="020B0604020202020204" pitchFamily="34" charset="0"/>
                <a:cs typeface="Arial" panose="020B0604020202020204" pitchFamily="34" charset="0"/>
              </a:rPr>
              <a:t>Russell</a:t>
            </a:r>
            <a:r>
              <a:rPr lang="en-US" sz="1600" dirty="0">
                <a:solidFill>
                  <a:schemeClr val="tx1"/>
                </a:solidFill>
                <a:latin typeface="Arial" panose="020B0604020202020204" pitchFamily="34" charset="0"/>
                <a:cs typeface="Arial" panose="020B0604020202020204" pitchFamily="34" charset="0"/>
              </a:rPr>
              <a:t>, R. S., &amp; Taylor, B. W. (2009). Operations management: along the supply chain. Hoboken, NJ: Wiley</a:t>
            </a:r>
            <a:r>
              <a:rPr lang="en-US" sz="1600" dirty="0" smtClean="0">
                <a:solidFill>
                  <a:schemeClr val="tx1"/>
                </a:solidFill>
                <a:latin typeface="Arial" panose="020B0604020202020204" pitchFamily="34" charset="0"/>
                <a:cs typeface="Arial" panose="020B0604020202020204" pitchFamily="34" charset="0"/>
              </a:rPr>
              <a:t>.</a:t>
            </a:r>
          </a:p>
          <a:p>
            <a:r>
              <a:rPr lang="es-ES_tradnl" sz="1600" dirty="0" err="1" smtClean="0">
                <a:solidFill>
                  <a:schemeClr val="tx1"/>
                </a:solidFill>
                <a:latin typeface="Arial" panose="020B0604020202020204" pitchFamily="34" charset="0"/>
                <a:cs typeface="Arial" panose="020B0604020202020204" pitchFamily="34" charset="0"/>
              </a:rPr>
              <a:t>Pagliarini</a:t>
            </a:r>
            <a:r>
              <a:rPr lang="es-ES_tradnl" sz="1600" dirty="0" smtClean="0">
                <a:solidFill>
                  <a:schemeClr val="tx1"/>
                </a:solidFill>
                <a:latin typeface="Arial" panose="020B0604020202020204" pitchFamily="34" charset="0"/>
                <a:cs typeface="Arial" panose="020B0604020202020204" pitchFamily="34" charset="0"/>
              </a:rPr>
              <a:t> </a:t>
            </a:r>
            <a:r>
              <a:rPr lang="es-ES_tradnl" sz="1600" dirty="0">
                <a:solidFill>
                  <a:schemeClr val="tx1"/>
                </a:solidFill>
                <a:latin typeface="Arial" panose="020B0604020202020204" pitchFamily="34" charset="0"/>
                <a:cs typeface="Arial" panose="020B0604020202020204" pitchFamily="34" charset="0"/>
              </a:rPr>
              <a:t>R. </a:t>
            </a:r>
            <a:r>
              <a:rPr lang="es-ES_tradnl" sz="1600" dirty="0" err="1">
                <a:solidFill>
                  <a:schemeClr val="tx1"/>
                </a:solidFill>
                <a:latin typeface="Arial" panose="020B0604020202020204" pitchFamily="34" charset="0"/>
                <a:cs typeface="Arial" panose="020B0604020202020204" pitchFamily="34" charset="0"/>
              </a:rPr>
              <a:t>How</a:t>
            </a:r>
            <a:r>
              <a:rPr lang="es-ES_tradnl" sz="1600" dirty="0">
                <a:solidFill>
                  <a:schemeClr val="tx1"/>
                </a:solidFill>
                <a:latin typeface="Arial" panose="020B0604020202020204" pitchFamily="34" charset="0"/>
                <a:cs typeface="Arial" panose="020B0604020202020204" pitchFamily="34" charset="0"/>
              </a:rPr>
              <a:t> to </a:t>
            </a:r>
            <a:r>
              <a:rPr lang="es-ES_tradnl" sz="1600" dirty="0" err="1">
                <a:solidFill>
                  <a:schemeClr val="tx1"/>
                </a:solidFill>
                <a:latin typeface="Arial" panose="020B0604020202020204" pitchFamily="34" charset="0"/>
                <a:cs typeface="Arial" panose="020B0604020202020204" pitchFamily="34" charset="0"/>
              </a:rPr>
              <a:t>write</a:t>
            </a:r>
            <a:r>
              <a:rPr lang="es-ES_tradnl" sz="1600" dirty="0">
                <a:solidFill>
                  <a:schemeClr val="tx1"/>
                </a:solidFill>
                <a:latin typeface="Arial" panose="020B0604020202020204" pitchFamily="34" charset="0"/>
                <a:cs typeface="Arial" panose="020B0604020202020204" pitchFamily="34" charset="0"/>
              </a:rPr>
              <a:t> </a:t>
            </a:r>
            <a:r>
              <a:rPr lang="es-ES_tradnl" sz="1600" dirty="0" err="1">
                <a:solidFill>
                  <a:schemeClr val="tx1"/>
                </a:solidFill>
                <a:latin typeface="Arial" panose="020B0604020202020204" pitchFamily="34" charset="0"/>
                <a:cs typeface="Arial" panose="020B0604020202020204" pitchFamily="34" charset="0"/>
              </a:rPr>
              <a:t>an</a:t>
            </a:r>
            <a:r>
              <a:rPr lang="es-ES_tradnl" sz="1600" dirty="0">
                <a:solidFill>
                  <a:schemeClr val="tx1"/>
                </a:solidFill>
                <a:latin typeface="Arial" panose="020B0604020202020204" pitchFamily="34" charset="0"/>
                <a:cs typeface="Arial" panose="020B0604020202020204" pitchFamily="34" charset="0"/>
              </a:rPr>
              <a:t> </a:t>
            </a:r>
            <a:r>
              <a:rPr lang="es-ES_tradnl" sz="1600" dirty="0" err="1">
                <a:solidFill>
                  <a:schemeClr val="tx1"/>
                </a:solidFill>
                <a:latin typeface="Arial" panose="020B0604020202020204" pitchFamily="34" charset="0"/>
                <a:cs typeface="Arial" panose="020B0604020202020204" pitchFamily="34" charset="0"/>
              </a:rPr>
              <a:t>elevator</a:t>
            </a:r>
            <a:r>
              <a:rPr lang="es-ES_tradnl" sz="1600" dirty="0">
                <a:solidFill>
                  <a:schemeClr val="tx1"/>
                </a:solidFill>
                <a:latin typeface="Arial" panose="020B0604020202020204" pitchFamily="34" charset="0"/>
                <a:cs typeface="Arial" panose="020B0604020202020204" pitchFamily="34" charset="0"/>
              </a:rPr>
              <a:t> </a:t>
            </a:r>
            <a:r>
              <a:rPr lang="es-ES_tradnl" sz="1600" dirty="0" err="1">
                <a:solidFill>
                  <a:schemeClr val="tx1"/>
                </a:solidFill>
                <a:latin typeface="Arial" panose="020B0604020202020204" pitchFamily="34" charset="0"/>
                <a:cs typeface="Arial" panose="020B0604020202020204" pitchFamily="34" charset="0"/>
              </a:rPr>
              <a:t>speech</a:t>
            </a:r>
            <a:r>
              <a:rPr lang="es-ES_tradnl" sz="1600" dirty="0">
                <a:solidFill>
                  <a:schemeClr val="tx1"/>
                </a:solidFill>
                <a:latin typeface="Arial" panose="020B0604020202020204" pitchFamily="34" charset="0"/>
                <a:cs typeface="Arial" panose="020B0604020202020204" pitchFamily="34" charset="0"/>
              </a:rPr>
              <a:t>. </a:t>
            </a:r>
            <a:r>
              <a:rPr lang="es-ES_tradnl" sz="1600" dirty="0" err="1" smtClean="0">
                <a:solidFill>
                  <a:schemeClr val="tx1"/>
                </a:solidFill>
                <a:latin typeface="Arial" panose="020B0604020202020204" pitchFamily="34" charset="0"/>
                <a:cs typeface="Arial" panose="020B0604020202020204" pitchFamily="34" charset="0"/>
              </a:rPr>
              <a:t>BusinessKnowHow</a:t>
            </a:r>
            <a:r>
              <a:rPr lang="es-ES_tradnl" sz="1600" dirty="0" smtClean="0">
                <a:solidFill>
                  <a:schemeClr val="tx1"/>
                </a:solidFill>
                <a:latin typeface="Arial" panose="020B0604020202020204" pitchFamily="34" charset="0"/>
                <a:cs typeface="Arial" panose="020B0604020202020204" pitchFamily="34" charset="0"/>
              </a:rPr>
              <a:t>. (mayo 2017). Recuperado de: http:/</a:t>
            </a:r>
            <a:r>
              <a:rPr lang="es-ES_tradnl" sz="1600" dirty="0" smtClean="0">
                <a:solidFill>
                  <a:schemeClr val="tx1"/>
                </a:solidFill>
                <a:latin typeface="Arial" panose="020B0604020202020204" pitchFamily="34" charset="0"/>
                <a:cs typeface="Arial" panose="020B0604020202020204" pitchFamily="34" charset="0"/>
                <a:hlinkClick r:id="rId2"/>
              </a:rPr>
              <a:t>www.businessknowhow.com/money/elevator.htm</a:t>
            </a:r>
            <a:r>
              <a:rPr lang="es-ES_tradnl" sz="1600" dirty="0" smtClean="0">
                <a:solidFill>
                  <a:schemeClr val="tx1"/>
                </a:solidFill>
                <a:latin typeface="Arial" panose="020B0604020202020204" pitchFamily="34" charset="0"/>
                <a:cs typeface="Arial" panose="020B0604020202020204" pitchFamily="34" charset="0"/>
              </a:rPr>
              <a:t>. </a:t>
            </a:r>
            <a:endParaRPr lang="es-MX" sz="16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798825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b="1" dirty="0" smtClean="0">
                <a:effectLst/>
                <a:latin typeface="Arial" pitchFamily="34" charset="0"/>
                <a:cs typeface="Arial" pitchFamily="34" charset="0"/>
              </a:rPr>
              <a:t>RESUMEN</a:t>
            </a:r>
            <a:endParaRPr lang="es-MX" dirty="0">
              <a:effectLst/>
              <a:latin typeface="Arial" pitchFamily="34" charset="0"/>
              <a:cs typeface="Arial" pitchFamily="34" charset="0"/>
            </a:endParaRPr>
          </a:p>
        </p:txBody>
      </p:sp>
      <p:sp>
        <p:nvSpPr>
          <p:cNvPr id="3" name="Rectángulo 2"/>
          <p:cNvSpPr/>
          <p:nvPr/>
        </p:nvSpPr>
        <p:spPr>
          <a:xfrm>
            <a:off x="1619672" y="980728"/>
            <a:ext cx="7139136" cy="5081391"/>
          </a:xfrm>
          <a:prstGeom prst="rect">
            <a:avLst/>
          </a:prstGeom>
        </p:spPr>
        <p:txBody>
          <a:bodyPr wrap="square">
            <a:spAutoFit/>
          </a:bodyPr>
          <a:lstStyle/>
          <a:p>
            <a:pPr algn="just">
              <a:lnSpc>
                <a:spcPct val="107000"/>
              </a:lnSpc>
              <a:spcAft>
                <a:spcPts val="800"/>
              </a:spcAft>
            </a:pPr>
            <a:r>
              <a:rPr lang="es-ES" sz="2000" dirty="0">
                <a:latin typeface="Arial" panose="020B0604020202020204" pitchFamily="34" charset="0"/>
                <a:ea typeface="Calibri" panose="020F0502020204030204" pitchFamily="34" charset="0"/>
                <a:cs typeface="Arial" panose="020B0604020202020204" pitchFamily="34" charset="0"/>
              </a:rPr>
              <a:t> </a:t>
            </a:r>
            <a:endParaRPr lang="es-ES" sz="2000" dirty="0" smtClean="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endParaRPr lang="es-ES" sz="2000" dirty="0">
              <a:latin typeface="Arial" panose="020B0604020202020204" pitchFamily="34" charset="0"/>
              <a:ea typeface="Calibri" panose="020F0502020204030204" pitchFamily="34" charset="0"/>
              <a:cs typeface="Arial" panose="020B0604020202020204" pitchFamily="34" charset="0"/>
            </a:endParaRPr>
          </a:p>
          <a:p>
            <a:pPr algn="just"/>
            <a:r>
              <a:rPr lang="es-MX" sz="2000" dirty="0">
                <a:latin typeface="Arial" panose="020B0604020202020204" pitchFamily="34" charset="0"/>
                <a:cs typeface="Arial" panose="020B0604020202020204" pitchFamily="34" charset="0"/>
              </a:rPr>
              <a:t>Actualmente es necesario entender qué es una cadena de suministro y comprender el impacto que tienen</a:t>
            </a:r>
          </a:p>
          <a:p>
            <a:pPr algn="just"/>
            <a:r>
              <a:rPr lang="es-MX" sz="2000" dirty="0">
                <a:latin typeface="Arial" panose="020B0604020202020204" pitchFamily="34" charset="0"/>
                <a:cs typeface="Arial" panose="020B0604020202020204" pitchFamily="34" charset="0"/>
              </a:rPr>
              <a:t>las decisiones relacionadas con ésta en la eficiencia y eficacia operacional de una compañía, así como su influencia en el desempeño y su papel en la estrategia competitiva de la empresa</a:t>
            </a:r>
            <a:endParaRPr lang="es-MX" sz="2000"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endParaRPr lang="es-MX" sz="2000" dirty="0">
              <a:latin typeface="Arial" panose="020B0604020202020204" pitchFamily="34" charset="0"/>
              <a:ea typeface="Calibri" panose="020F0502020204030204" pitchFamily="34" charset="0"/>
              <a:cs typeface="Arial" panose="020B0604020202020204" pitchFamily="34" charset="0"/>
            </a:endParaRPr>
          </a:p>
          <a:p>
            <a:pPr algn="just"/>
            <a:r>
              <a:rPr lang="es-MX" sz="2000" dirty="0" smtClean="0">
                <a:latin typeface="Arial" panose="020B0604020202020204" pitchFamily="34" charset="0"/>
                <a:cs typeface="Arial" panose="020B0604020202020204" pitchFamily="34" charset="0"/>
              </a:rPr>
              <a:t>El contexto de la cadena </a:t>
            </a:r>
            <a:r>
              <a:rPr lang="es-MX" sz="2000" dirty="0">
                <a:latin typeface="Arial" panose="020B0604020202020204" pitchFamily="34" charset="0"/>
                <a:cs typeface="Arial" panose="020B0604020202020204" pitchFamily="34" charset="0"/>
              </a:rPr>
              <a:t>de </a:t>
            </a:r>
            <a:r>
              <a:rPr lang="es-MX" sz="2000" dirty="0" smtClean="0">
                <a:latin typeface="Arial" panose="020B0604020202020204" pitchFamily="34" charset="0"/>
                <a:cs typeface="Arial" panose="020B0604020202020204" pitchFamily="34" charset="0"/>
              </a:rPr>
              <a:t>suministro y </a:t>
            </a:r>
            <a:r>
              <a:rPr lang="es-MX" sz="2000" dirty="0">
                <a:latin typeface="Arial" panose="020B0604020202020204" pitchFamily="34" charset="0"/>
                <a:cs typeface="Arial" panose="020B0604020202020204" pitchFamily="34" charset="0"/>
              </a:rPr>
              <a:t>de los diversos aspectos que necesitan tomarse en consideración al </a:t>
            </a:r>
            <a:r>
              <a:rPr lang="es-MX" sz="2000" dirty="0" smtClean="0">
                <a:latin typeface="Arial" panose="020B0604020202020204" pitchFamily="34" charset="0"/>
                <a:cs typeface="Arial" panose="020B0604020202020204" pitchFamily="34" charset="0"/>
              </a:rPr>
              <a:t>diseñarla, planearla </a:t>
            </a:r>
            <a:r>
              <a:rPr lang="es-MX" sz="2000" dirty="0">
                <a:latin typeface="Arial" panose="020B0604020202020204" pitchFamily="34" charset="0"/>
                <a:cs typeface="Arial" panose="020B0604020202020204" pitchFamily="34" charset="0"/>
              </a:rPr>
              <a:t>u </a:t>
            </a:r>
            <a:r>
              <a:rPr lang="es-MX" sz="2000" dirty="0" smtClean="0">
                <a:latin typeface="Arial" panose="020B0604020202020204" pitchFamily="34" charset="0"/>
                <a:cs typeface="Arial" panose="020B0604020202020204" pitchFamily="34" charset="0"/>
              </a:rPr>
              <a:t>operarla, resultan ser herramientas necesarias para cualquier empresa que desee  mantenerse en un mercado de forma competitiva</a:t>
            </a:r>
          </a:p>
          <a:p>
            <a:pPr algn="just"/>
            <a:endParaRPr lang="es-MX"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63618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b="1" dirty="0" smtClean="0">
                <a:effectLst/>
                <a:latin typeface="Arial" pitchFamily="34" charset="0"/>
                <a:cs typeface="Arial" pitchFamily="34" charset="0"/>
              </a:rPr>
              <a:t>ABSTRACT</a:t>
            </a:r>
            <a:endParaRPr lang="es-MX" dirty="0">
              <a:effectLst/>
              <a:latin typeface="Arial" pitchFamily="34" charset="0"/>
              <a:cs typeface="Arial" pitchFamily="34" charset="0"/>
            </a:endParaRPr>
          </a:p>
        </p:txBody>
      </p:sp>
      <p:sp>
        <p:nvSpPr>
          <p:cNvPr id="3" name="Rectángulo 2"/>
          <p:cNvSpPr/>
          <p:nvPr/>
        </p:nvSpPr>
        <p:spPr>
          <a:xfrm>
            <a:off x="1619672" y="980728"/>
            <a:ext cx="7139136" cy="4676152"/>
          </a:xfrm>
          <a:prstGeom prst="rect">
            <a:avLst/>
          </a:prstGeom>
        </p:spPr>
        <p:txBody>
          <a:bodyPr wrap="square">
            <a:spAutoFit/>
          </a:bodyPr>
          <a:lstStyle/>
          <a:p>
            <a:pPr algn="just">
              <a:lnSpc>
                <a:spcPct val="107000"/>
              </a:lnSpc>
              <a:spcAft>
                <a:spcPts val="800"/>
              </a:spcAft>
            </a:pPr>
            <a:r>
              <a:rPr lang="es-ES" sz="2000" dirty="0">
                <a:latin typeface="Arial" panose="020B0604020202020204" pitchFamily="34" charset="0"/>
                <a:ea typeface="Calibri" panose="020F0502020204030204" pitchFamily="34" charset="0"/>
                <a:cs typeface="Arial" panose="020B0604020202020204" pitchFamily="34" charset="0"/>
              </a:rPr>
              <a:t> </a:t>
            </a:r>
            <a:endParaRPr lang="es-ES" sz="2000" dirty="0" smtClean="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endParaRPr lang="es-ES" sz="2000"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r>
              <a:rPr lang="en-US" sz="2000" dirty="0">
                <a:latin typeface="Arial" panose="020B0604020202020204" pitchFamily="34" charset="0"/>
                <a:ea typeface="Calibri" panose="020F0502020204030204" pitchFamily="34" charset="0"/>
                <a:cs typeface="Arial" panose="020B0604020202020204" pitchFamily="34" charset="0"/>
              </a:rPr>
              <a:t>Currently it is necessary to understand what is a supply chain and understand the impact that decisions related to it efficiency and operational effectiveness of a company, as well as its influence on the performance and its role in the competitive strategy of the company</a:t>
            </a:r>
          </a:p>
          <a:p>
            <a:pPr algn="just">
              <a:lnSpc>
                <a:spcPct val="107000"/>
              </a:lnSpc>
              <a:spcAft>
                <a:spcPts val="800"/>
              </a:spcAft>
            </a:pPr>
            <a:endParaRPr lang="es-MX" sz="2000" dirty="0">
              <a:latin typeface="Arial" panose="020B0604020202020204" pitchFamily="34" charset="0"/>
              <a:ea typeface="Calibri" panose="020F0502020204030204" pitchFamily="34" charset="0"/>
              <a:cs typeface="Arial" panose="020B0604020202020204" pitchFamily="34" charset="0"/>
            </a:endParaRPr>
          </a:p>
          <a:p>
            <a:pPr algn="just"/>
            <a:r>
              <a:rPr lang="en-US" sz="2000" dirty="0">
                <a:latin typeface="Arial" panose="020B0604020202020204" pitchFamily="34" charset="0"/>
                <a:cs typeface="Arial" panose="020B0604020202020204" pitchFamily="34" charset="0"/>
              </a:rPr>
              <a:t>The context of the supply chain and the various aspects that need to be taken into consideration in the design, planning or operation, are necessary tools for any company wishing to stay in a market competitive way.</a:t>
            </a:r>
            <a:endParaRPr lang="es-MX" sz="2000" dirty="0">
              <a:latin typeface="Arial" panose="020B0604020202020204" pitchFamily="34" charset="0"/>
              <a:cs typeface="Arial" panose="020B0604020202020204" pitchFamily="34" charset="0"/>
            </a:endParaRPr>
          </a:p>
          <a:p>
            <a:pPr algn="just"/>
            <a:endParaRPr lang="es-MX"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66970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19672" y="404664"/>
            <a:ext cx="6995120" cy="1143000"/>
          </a:xfrm>
        </p:spPr>
        <p:txBody>
          <a:bodyPr/>
          <a:lstStyle/>
          <a:p>
            <a:r>
              <a:rPr lang="fr-FR" b="1" dirty="0" smtClean="0">
                <a:effectLst/>
                <a:latin typeface="Arial" pitchFamily="34" charset="0"/>
                <a:cs typeface="Arial" pitchFamily="34" charset="0"/>
              </a:rPr>
              <a:t>OBJETIVO GENERAL</a:t>
            </a:r>
            <a:endParaRPr lang="es-MX" dirty="0">
              <a:effectLst/>
              <a:latin typeface="Arial" pitchFamily="34" charset="0"/>
              <a:cs typeface="Arial" pitchFamily="34" charset="0"/>
            </a:endParaRPr>
          </a:p>
        </p:txBody>
      </p:sp>
      <p:sp>
        <p:nvSpPr>
          <p:cNvPr id="3" name="Rectángulo 2"/>
          <p:cNvSpPr/>
          <p:nvPr/>
        </p:nvSpPr>
        <p:spPr>
          <a:xfrm>
            <a:off x="1331640" y="2132856"/>
            <a:ext cx="7139136" cy="2702984"/>
          </a:xfrm>
          <a:prstGeom prst="rect">
            <a:avLst/>
          </a:prstGeom>
        </p:spPr>
        <p:txBody>
          <a:bodyPr wrap="square">
            <a:spAutoFit/>
          </a:bodyPr>
          <a:lstStyle/>
          <a:p>
            <a:pPr algn="just">
              <a:lnSpc>
                <a:spcPct val="107000"/>
              </a:lnSpc>
              <a:spcAft>
                <a:spcPts val="800"/>
              </a:spcAft>
            </a:pPr>
            <a:r>
              <a:rPr lang="es-ES" sz="2000" dirty="0">
                <a:latin typeface="Arial" panose="020B0604020202020204" pitchFamily="34" charset="0"/>
                <a:ea typeface="Calibri" panose="020F0502020204030204" pitchFamily="34" charset="0"/>
                <a:cs typeface="Arial" panose="020B0604020202020204" pitchFamily="34" charset="0"/>
              </a:rPr>
              <a:t> </a:t>
            </a:r>
            <a:r>
              <a:rPr lang="es-ES" sz="2000" dirty="0">
                <a:latin typeface="Arial" panose="020B0604020202020204" pitchFamily="34" charset="0"/>
                <a:cs typeface="Arial" panose="020B0604020202020204" pitchFamily="34" charset="0"/>
              </a:rPr>
              <a:t>Comprender el dinámico campo de la administración de operaciones y su relación con la cadena de suministros y manufactura localizando y reconociendo los límites interdepartamentales de la empresa, mediante el estudio de las relaciones de comunicación y operación de las distintas áreas, para ofrecer soluciones a un mayor número de problemas y fomentar el desarrollo de nuevos métodos de trabajo</a:t>
            </a:r>
            <a:endParaRPr lang="es-MX"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589363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b="1" dirty="0" smtClean="0">
                <a:effectLst/>
                <a:latin typeface="Arial" pitchFamily="34" charset="0"/>
                <a:cs typeface="Arial" pitchFamily="34" charset="0"/>
              </a:rPr>
              <a:t>OBJETIVOS ESPECÍFICOS </a:t>
            </a:r>
            <a:endParaRPr lang="es-MX" dirty="0">
              <a:effectLst/>
              <a:latin typeface="Arial" pitchFamily="34" charset="0"/>
              <a:cs typeface="Arial" pitchFamily="34" charset="0"/>
            </a:endParaRPr>
          </a:p>
        </p:txBody>
      </p:sp>
      <p:sp>
        <p:nvSpPr>
          <p:cNvPr id="3" name="Rectángulo 2"/>
          <p:cNvSpPr/>
          <p:nvPr/>
        </p:nvSpPr>
        <p:spPr>
          <a:xfrm>
            <a:off x="1403648" y="1410742"/>
            <a:ext cx="7283152" cy="4587603"/>
          </a:xfrm>
          <a:prstGeom prst="rect">
            <a:avLst/>
          </a:prstGeom>
        </p:spPr>
        <p:txBody>
          <a:bodyPr wrap="square">
            <a:spAutoFit/>
          </a:bodyPr>
          <a:lstStyle/>
          <a:p>
            <a:pPr>
              <a:lnSpc>
                <a:spcPct val="107000"/>
              </a:lnSpc>
              <a:spcAft>
                <a:spcPts val="800"/>
              </a:spcAft>
            </a:pPr>
            <a:endParaRPr lang="es-MX" sz="2000" dirty="0">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Arial" panose="020B0604020202020204" pitchFamily="34" charset="0"/>
              <a:buChar char="•"/>
            </a:pPr>
            <a:r>
              <a:rPr lang="es-ES" sz="2000" dirty="0">
                <a:latin typeface="Arial" panose="020B0604020202020204" pitchFamily="34" charset="0"/>
                <a:cs typeface="Arial" panose="020B0604020202020204" pitchFamily="34" charset="0"/>
              </a:rPr>
              <a:t>Comprender el dinámico campo de la administración de operaciones y su relación e importancia con la cadena de </a:t>
            </a:r>
            <a:r>
              <a:rPr lang="es-ES" sz="2000" dirty="0" smtClean="0">
                <a:latin typeface="Arial" panose="020B0604020202020204" pitchFamily="34" charset="0"/>
                <a:cs typeface="Arial" panose="020B0604020202020204" pitchFamily="34" charset="0"/>
              </a:rPr>
              <a:t>suministros</a:t>
            </a:r>
          </a:p>
          <a:p>
            <a:pPr marL="342900" indent="-342900">
              <a:buFont typeface="Arial" panose="020B0604020202020204" pitchFamily="34" charset="0"/>
              <a:buChar char="•"/>
            </a:pPr>
            <a:r>
              <a:rPr lang="es-MX" sz="2000" dirty="0" smtClean="0">
                <a:latin typeface="Arial" panose="020B0604020202020204" pitchFamily="34" charset="0"/>
                <a:cs typeface="Arial" panose="020B0604020202020204" pitchFamily="34" charset="0"/>
              </a:rPr>
              <a:t>Conocer </a:t>
            </a:r>
            <a:r>
              <a:rPr lang="es-MX" sz="2000" dirty="0">
                <a:latin typeface="Arial" panose="020B0604020202020204" pitchFamily="34" charset="0"/>
                <a:cs typeface="Arial" panose="020B0604020202020204" pitchFamily="34" charset="0"/>
              </a:rPr>
              <a:t>la meta de una cadena de suministro y explicar el impacto de las decisiones acerca de ésta </a:t>
            </a:r>
            <a:r>
              <a:rPr lang="es-MX" sz="2000" dirty="0" smtClean="0">
                <a:latin typeface="Arial" panose="020B0604020202020204" pitchFamily="34" charset="0"/>
                <a:cs typeface="Arial" panose="020B0604020202020204" pitchFamily="34" charset="0"/>
              </a:rPr>
              <a:t>en el </a:t>
            </a:r>
            <a:r>
              <a:rPr lang="es-MX" sz="2000" dirty="0">
                <a:latin typeface="Arial" panose="020B0604020202020204" pitchFamily="34" charset="0"/>
                <a:cs typeface="Arial" panose="020B0604020202020204" pitchFamily="34" charset="0"/>
              </a:rPr>
              <a:t>éxito de la compañía.</a:t>
            </a:r>
          </a:p>
          <a:p>
            <a:pPr marL="342900" indent="-342900">
              <a:buFont typeface="Arial" panose="020B0604020202020204" pitchFamily="34" charset="0"/>
              <a:buChar char="•"/>
            </a:pPr>
            <a:r>
              <a:rPr lang="es-MX" sz="2000" dirty="0" smtClean="0">
                <a:latin typeface="Arial" panose="020B0604020202020204" pitchFamily="34" charset="0"/>
                <a:cs typeface="Arial" panose="020B0604020202020204" pitchFamily="34" charset="0"/>
              </a:rPr>
              <a:t>Identificar </a:t>
            </a:r>
            <a:r>
              <a:rPr lang="es-MX" sz="2000" dirty="0">
                <a:latin typeface="Arial" panose="020B0604020202020204" pitchFamily="34" charset="0"/>
                <a:cs typeface="Arial" panose="020B0604020202020204" pitchFamily="34" charset="0"/>
              </a:rPr>
              <a:t>las tres fases clave de decisión en la cadena de suministro y explicar el significado de </a:t>
            </a:r>
            <a:r>
              <a:rPr lang="es-MX" sz="2000" dirty="0" smtClean="0">
                <a:latin typeface="Arial" panose="020B0604020202020204" pitchFamily="34" charset="0"/>
                <a:cs typeface="Arial" panose="020B0604020202020204" pitchFamily="34" charset="0"/>
              </a:rPr>
              <a:t>cada una</a:t>
            </a:r>
            <a:r>
              <a:rPr lang="es-MX" sz="2000" dirty="0">
                <a:latin typeface="Arial" panose="020B0604020202020204" pitchFamily="34" charset="0"/>
                <a:cs typeface="Arial" panose="020B0604020202020204" pitchFamily="34" charset="0"/>
              </a:rPr>
              <a:t>.</a:t>
            </a:r>
          </a:p>
          <a:p>
            <a:pPr marL="342900" indent="-342900">
              <a:buFont typeface="Arial" panose="020B0604020202020204" pitchFamily="34" charset="0"/>
              <a:buChar char="•"/>
            </a:pPr>
            <a:r>
              <a:rPr lang="es-MX" sz="2000" dirty="0" smtClean="0">
                <a:latin typeface="Arial" panose="020B0604020202020204" pitchFamily="34" charset="0"/>
                <a:cs typeface="Arial" panose="020B0604020202020204" pitchFamily="34" charset="0"/>
              </a:rPr>
              <a:t>Describir </a:t>
            </a:r>
            <a:r>
              <a:rPr lang="es-MX" sz="2000" dirty="0">
                <a:latin typeface="Arial" panose="020B0604020202020204" pitchFamily="34" charset="0"/>
                <a:cs typeface="Arial" panose="020B0604020202020204" pitchFamily="34" charset="0"/>
              </a:rPr>
              <a:t>el enfoque de ciclo y el enfoque </a:t>
            </a:r>
            <a:r>
              <a:rPr lang="es-MX" sz="2000" dirty="0" smtClean="0">
                <a:latin typeface="Arial" panose="020B0604020202020204" pitchFamily="34" charset="0"/>
                <a:cs typeface="Arial" panose="020B0604020202020204" pitchFamily="34" charset="0"/>
              </a:rPr>
              <a:t>de “empuje/tirón</a:t>
            </a:r>
            <a:r>
              <a:rPr lang="es-MX" sz="2000" dirty="0">
                <a:latin typeface="Arial" panose="020B0604020202020204" pitchFamily="34" charset="0"/>
                <a:cs typeface="Arial" panose="020B0604020202020204" pitchFamily="34" charset="0"/>
              </a:rPr>
              <a:t>” (</a:t>
            </a:r>
            <a:r>
              <a:rPr lang="es-MX" sz="2000" dirty="0" err="1">
                <a:latin typeface="Arial" panose="020B0604020202020204" pitchFamily="34" charset="0"/>
                <a:cs typeface="Arial" panose="020B0604020202020204" pitchFamily="34" charset="0"/>
              </a:rPr>
              <a:t>push-pull</a:t>
            </a:r>
            <a:r>
              <a:rPr lang="es-MX" sz="2000" dirty="0">
                <a:latin typeface="Arial" pitchFamily="34" charset="0"/>
                <a:cs typeface="Arial" pitchFamily="34" charset="0"/>
              </a:rPr>
              <a:t>) de una cadena de suministro.</a:t>
            </a:r>
          </a:p>
          <a:p>
            <a:pPr marL="342900" indent="-342900">
              <a:buFont typeface="Arial" panose="020B0604020202020204" pitchFamily="34" charset="0"/>
              <a:buChar char="•"/>
            </a:pPr>
            <a:r>
              <a:rPr lang="es-MX" sz="2000" dirty="0" smtClean="0">
                <a:latin typeface="Arial" pitchFamily="34" charset="0"/>
                <a:cs typeface="Arial" pitchFamily="34" charset="0"/>
              </a:rPr>
              <a:t>Describir </a:t>
            </a:r>
            <a:r>
              <a:rPr lang="es-MX" sz="2000" dirty="0">
                <a:latin typeface="Arial" pitchFamily="34" charset="0"/>
                <a:cs typeface="Arial" pitchFamily="34" charset="0"/>
              </a:rPr>
              <a:t>los procesos macro de la cadena de suministro en una compañía.</a:t>
            </a:r>
          </a:p>
          <a:p>
            <a:pPr marL="342900" lvl="0" indent="-342900">
              <a:lnSpc>
                <a:spcPct val="107000"/>
              </a:lnSpc>
              <a:spcAft>
                <a:spcPts val="0"/>
              </a:spcAft>
              <a:buFont typeface="Arial" panose="020B0604020202020204" pitchFamily="34" charset="0"/>
              <a:buChar char="•"/>
            </a:pPr>
            <a:endParaRPr lang="es-ES"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74689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04324" y="250338"/>
            <a:ext cx="6995120" cy="946414"/>
          </a:xfrm>
        </p:spPr>
        <p:txBody>
          <a:bodyPr/>
          <a:lstStyle/>
          <a:p>
            <a:r>
              <a:rPr lang="es-MX" sz="2800" dirty="0" smtClean="0">
                <a:effectLst/>
              </a:rPr>
              <a:t>Cadena de Suministro </a:t>
            </a:r>
            <a:br>
              <a:rPr lang="es-MX" sz="2800" dirty="0" smtClean="0">
                <a:effectLst/>
              </a:rPr>
            </a:br>
            <a:r>
              <a:rPr lang="es-MX" sz="2800" dirty="0" smtClean="0">
                <a:solidFill>
                  <a:srgbClr val="C00000"/>
                </a:solidFill>
                <a:effectLst/>
              </a:rPr>
              <a:t>Definición </a:t>
            </a:r>
            <a:endParaRPr lang="es-MX" sz="2800" dirty="0">
              <a:solidFill>
                <a:srgbClr val="C00000"/>
              </a:solidFill>
              <a:effectLst/>
            </a:endParaRPr>
          </a:p>
        </p:txBody>
      </p:sp>
      <p:sp>
        <p:nvSpPr>
          <p:cNvPr id="3" name="2 Marcador de contenido"/>
          <p:cNvSpPr>
            <a:spLocks noGrp="1"/>
          </p:cNvSpPr>
          <p:nvPr>
            <p:ph idx="1"/>
          </p:nvPr>
        </p:nvSpPr>
        <p:spPr>
          <a:xfrm>
            <a:off x="1273966" y="1700808"/>
            <a:ext cx="7455836" cy="3672408"/>
          </a:xfrm>
        </p:spPr>
        <p:txBody>
          <a:bodyPr>
            <a:normAutofit/>
          </a:bodyPr>
          <a:lstStyle/>
          <a:p>
            <a:pPr algn="just">
              <a:lnSpc>
                <a:spcPct val="150000"/>
              </a:lnSpc>
              <a:buFont typeface="Wingdings" panose="05000000000000000000" pitchFamily="2" charset="2"/>
              <a:buChar char="v"/>
            </a:pPr>
            <a:r>
              <a:rPr lang="es-ES_tradnl" sz="2000" dirty="0" smtClean="0">
                <a:latin typeface="Arial"/>
              </a:rPr>
              <a:t>Esta formada por todas aquellas partes involucradas de manera directa o indirecta en la satisfacción de una solicitud de un cliente.</a:t>
            </a:r>
          </a:p>
          <a:p>
            <a:pPr marL="0" indent="0" algn="just">
              <a:buNone/>
            </a:pPr>
            <a:r>
              <a:rPr lang="es-ES_tradnl" sz="2000" dirty="0" smtClean="0">
                <a:latin typeface="Arial"/>
              </a:rPr>
              <a:t> </a:t>
            </a:r>
          </a:p>
          <a:p>
            <a:pPr algn="just">
              <a:lnSpc>
                <a:spcPct val="150000"/>
              </a:lnSpc>
              <a:buFont typeface="Wingdings" panose="05000000000000000000" pitchFamily="2" charset="2"/>
              <a:buChar char="v"/>
            </a:pPr>
            <a:r>
              <a:rPr lang="es-ES_tradnl" sz="2000" dirty="0" smtClean="0">
                <a:latin typeface="Arial"/>
              </a:rPr>
              <a:t>Es una secuencia de procesos y flujos que tienen lugar dentro y entre diferentes etapas y se combinan para satisfacer la necesidad que tiene el cliente de un producto.</a:t>
            </a:r>
            <a:endParaRPr lang="es-ES_tradnl"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331640" y="1700808"/>
            <a:ext cx="7344816" cy="2155106"/>
          </a:xfrm>
        </p:spPr>
        <p:txBody>
          <a:bodyPr>
            <a:normAutofit/>
          </a:bodyPr>
          <a:lstStyle/>
          <a:p>
            <a:pPr marL="0" indent="0" algn="just">
              <a:lnSpc>
                <a:spcPct val="150000"/>
              </a:lnSpc>
              <a:buNone/>
            </a:pPr>
            <a:r>
              <a:rPr lang="es-ES_tradnl" sz="2000" dirty="0" smtClean="0">
                <a:latin typeface="Arial"/>
              </a:rPr>
              <a:t>La administración de la cadena de suministro integra la administración de la oferta y la demanda dentro y a lo largo de las compañías. </a:t>
            </a:r>
            <a:endParaRPr lang="es-ES_tradnl" dirty="0" smtClean="0"/>
          </a:p>
        </p:txBody>
      </p:sp>
      <p:pic>
        <p:nvPicPr>
          <p:cNvPr id="1026" name="Picture 2" descr="Resultado de imagen para cadena de suministr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776" y="3442892"/>
            <a:ext cx="4968552" cy="2737555"/>
          </a:xfrm>
          <a:prstGeom prst="rect">
            <a:avLst/>
          </a:prstGeom>
          <a:noFill/>
          <a:extLst>
            <a:ext uri="{909E8E84-426E-40DD-AFC4-6F175D3DCCD1}">
              <a14:hiddenFill xmlns:a14="http://schemas.microsoft.com/office/drawing/2010/main">
                <a:solidFill>
                  <a:srgbClr val="FFFFFF"/>
                </a:solidFill>
              </a14:hiddenFill>
            </a:ext>
          </a:extLst>
        </p:spPr>
      </p:pic>
      <p:sp>
        <p:nvSpPr>
          <p:cNvPr id="4" name="Título 3"/>
          <p:cNvSpPr>
            <a:spLocks noGrp="1"/>
          </p:cNvSpPr>
          <p:nvPr>
            <p:ph type="title"/>
          </p:nvPr>
        </p:nvSpPr>
        <p:spPr>
          <a:xfrm>
            <a:off x="827584" y="274638"/>
            <a:ext cx="8064896" cy="1143000"/>
          </a:xfrm>
        </p:spPr>
        <p:txBody>
          <a:bodyPr/>
          <a:lstStyle/>
          <a:p>
            <a:r>
              <a:rPr lang="es-MX" sz="2800" dirty="0">
                <a:effectLst/>
              </a:rPr>
              <a:t>Administración de la Cadena </a:t>
            </a:r>
            <a:r>
              <a:rPr lang="es-MX" sz="2800" dirty="0" smtClean="0">
                <a:effectLst/>
              </a:rPr>
              <a:t>de Suministro </a:t>
            </a:r>
            <a:r>
              <a:rPr lang="es-MX" sz="2800" dirty="0">
                <a:effectLst/>
              </a:rPr>
              <a:t/>
            </a:r>
            <a:br>
              <a:rPr lang="es-MX" sz="2800" dirty="0">
                <a:effectLst/>
              </a:rPr>
            </a:br>
            <a:r>
              <a:rPr lang="es-MX" sz="2800" dirty="0" smtClean="0">
                <a:solidFill>
                  <a:srgbClr val="C00000"/>
                </a:solidFill>
                <a:effectLst/>
              </a:rPr>
              <a:t>Integración</a:t>
            </a:r>
            <a:endParaRPr lang="es-MX" sz="2800" dirty="0"/>
          </a:p>
        </p:txBody>
      </p:sp>
    </p:spTree>
    <p:extLst>
      <p:ext uri="{BB962C8B-B14F-4D97-AF65-F5344CB8AC3E}">
        <p14:creationId xmlns:p14="http://schemas.microsoft.com/office/powerpoint/2010/main" val="3673294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63688" y="274638"/>
            <a:ext cx="6995120" cy="1143000"/>
          </a:xfrm>
        </p:spPr>
        <p:txBody>
          <a:bodyPr/>
          <a:lstStyle/>
          <a:p>
            <a:r>
              <a:rPr lang="es-MX" sz="2800" dirty="0" smtClean="0">
                <a:effectLst/>
              </a:rPr>
              <a:t>Cadena de Suministro </a:t>
            </a:r>
            <a:br>
              <a:rPr lang="es-MX" sz="2800" dirty="0" smtClean="0">
                <a:effectLst/>
              </a:rPr>
            </a:br>
            <a:r>
              <a:rPr lang="es-MX" sz="2800" dirty="0" smtClean="0">
                <a:solidFill>
                  <a:srgbClr val="C00000"/>
                </a:solidFill>
                <a:effectLst/>
              </a:rPr>
              <a:t>Etapas</a:t>
            </a:r>
            <a:endParaRPr lang="es-MX" sz="2800" dirty="0">
              <a:solidFill>
                <a:srgbClr val="C00000"/>
              </a:solidFill>
              <a:effectLst/>
            </a:endParaRPr>
          </a:p>
        </p:txBody>
      </p:sp>
      <p:sp>
        <p:nvSpPr>
          <p:cNvPr id="44" name="CuadroTexto 43"/>
          <p:cNvSpPr txBox="1"/>
          <p:nvPr/>
        </p:nvSpPr>
        <p:spPr>
          <a:xfrm>
            <a:off x="1475656" y="1700808"/>
            <a:ext cx="7123620" cy="3908762"/>
          </a:xfrm>
          <a:prstGeom prst="rect">
            <a:avLst/>
          </a:prstGeom>
          <a:noFill/>
        </p:spPr>
        <p:txBody>
          <a:bodyPr wrap="square" rtlCol="0">
            <a:spAutoFit/>
          </a:bodyPr>
          <a:lstStyle/>
          <a:p>
            <a:r>
              <a:rPr lang="es-MX" sz="2000" dirty="0" smtClean="0">
                <a:latin typeface="Arial" panose="020B0604020202020204" pitchFamily="34" charset="0"/>
                <a:cs typeface="Arial" panose="020B0604020202020204" pitchFamily="34" charset="0"/>
              </a:rPr>
              <a:t>Una cadena de suministro típica puede abarcar varias etapas que incluyen:</a:t>
            </a:r>
          </a:p>
          <a:p>
            <a:endParaRPr lang="es-MX" sz="2000" dirty="0">
              <a:solidFill>
                <a:schemeClr val="tx2">
                  <a:lumMod val="50000"/>
                </a:schemeClr>
              </a:solidFill>
              <a:latin typeface="Arial" panose="020B0604020202020204" pitchFamily="34" charset="0"/>
              <a:cs typeface="Arial" panose="020B0604020202020204" pitchFamily="34" charset="0"/>
            </a:endParaRPr>
          </a:p>
          <a:p>
            <a:pPr marL="457200" indent="-457200">
              <a:lnSpc>
                <a:spcPct val="150000"/>
              </a:lnSpc>
              <a:buAutoNum type="arabicPeriod"/>
            </a:pPr>
            <a:r>
              <a:rPr lang="es-MX" sz="2000" b="1" dirty="0" smtClean="0">
                <a:solidFill>
                  <a:srgbClr val="0070C0"/>
                </a:solidFill>
                <a:latin typeface="Arial" panose="020B0604020202020204" pitchFamily="34" charset="0"/>
                <a:cs typeface="Arial" panose="020B0604020202020204" pitchFamily="34" charset="0"/>
              </a:rPr>
              <a:t>Clientes </a:t>
            </a:r>
          </a:p>
          <a:p>
            <a:pPr marL="457200" indent="-457200">
              <a:lnSpc>
                <a:spcPct val="150000"/>
              </a:lnSpc>
              <a:buAutoNum type="arabicPeriod"/>
            </a:pPr>
            <a:r>
              <a:rPr lang="es-MX" sz="2000" b="1" dirty="0" smtClean="0">
                <a:solidFill>
                  <a:srgbClr val="0070C0"/>
                </a:solidFill>
                <a:latin typeface="Arial" panose="020B0604020202020204" pitchFamily="34" charset="0"/>
                <a:cs typeface="Arial" panose="020B0604020202020204" pitchFamily="34" charset="0"/>
              </a:rPr>
              <a:t>Detallistas Mayoristas / Distribuidores.</a:t>
            </a:r>
          </a:p>
          <a:p>
            <a:pPr marL="457200" indent="-457200">
              <a:lnSpc>
                <a:spcPct val="150000"/>
              </a:lnSpc>
              <a:buAutoNum type="arabicPeriod"/>
            </a:pPr>
            <a:r>
              <a:rPr lang="es-MX" sz="2000" b="1" dirty="0" smtClean="0">
                <a:solidFill>
                  <a:srgbClr val="0070C0"/>
                </a:solidFill>
                <a:latin typeface="Arial" panose="020B0604020202020204" pitchFamily="34" charset="0"/>
                <a:cs typeface="Arial" panose="020B0604020202020204" pitchFamily="34" charset="0"/>
              </a:rPr>
              <a:t>Fabricantes. </a:t>
            </a:r>
          </a:p>
          <a:p>
            <a:pPr marL="457200" indent="-457200">
              <a:lnSpc>
                <a:spcPct val="150000"/>
              </a:lnSpc>
              <a:buAutoNum type="arabicPeriod"/>
            </a:pPr>
            <a:r>
              <a:rPr lang="es-MX" sz="2000" b="1" dirty="0" smtClean="0">
                <a:solidFill>
                  <a:srgbClr val="0070C0"/>
                </a:solidFill>
                <a:latin typeface="Arial" panose="020B0604020202020204" pitchFamily="34" charset="0"/>
                <a:cs typeface="Arial" panose="020B0604020202020204" pitchFamily="34" charset="0"/>
              </a:rPr>
              <a:t>Proveedores de componentes y materias primas. </a:t>
            </a:r>
          </a:p>
          <a:p>
            <a:r>
              <a:rPr lang="es-MX" sz="2800" b="1" dirty="0" smtClean="0">
                <a:solidFill>
                  <a:srgbClr val="0070C0"/>
                </a:solidFill>
                <a:latin typeface="Arial" panose="020B0604020202020204" pitchFamily="34" charset="0"/>
                <a:cs typeface="Arial" panose="020B0604020202020204" pitchFamily="34" charset="0"/>
              </a:rPr>
              <a:t> </a:t>
            </a:r>
          </a:p>
          <a:p>
            <a:pPr algn="just"/>
            <a:r>
              <a:rPr lang="es-MX" sz="2000" dirty="0">
                <a:latin typeface="Arial" panose="020B0604020202020204" pitchFamily="34" charset="0"/>
                <a:cs typeface="Arial" panose="020B0604020202020204" pitchFamily="34" charset="0"/>
              </a:rPr>
              <a:t>Cada etapa en la cadena de suministro se conecta a través del flujo de </a:t>
            </a:r>
            <a:r>
              <a:rPr lang="es-MX" sz="2000" b="1" dirty="0" smtClean="0">
                <a:latin typeface="Arial" panose="020B0604020202020204" pitchFamily="34" charset="0"/>
                <a:cs typeface="Arial" panose="020B0604020202020204" pitchFamily="34" charset="0"/>
              </a:rPr>
              <a:t>PRODUCTOS, INFORMACIÓN Y FONDOS</a:t>
            </a:r>
            <a:r>
              <a:rPr lang="es-MX" sz="2000" dirty="0" smtClean="0">
                <a:latin typeface="Arial" panose="020B0604020202020204" pitchFamily="34" charset="0"/>
                <a:cs typeface="Arial" panose="020B0604020202020204" pitchFamily="34" charset="0"/>
              </a:rPr>
              <a:t>. </a:t>
            </a:r>
            <a:endParaRPr lang="es-MX"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131799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3935</TotalTime>
  <Words>1330</Words>
  <Application>Microsoft Office PowerPoint</Application>
  <PresentationFormat>Presentación en pantalla (4:3)</PresentationFormat>
  <Paragraphs>186</Paragraphs>
  <Slides>25</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25</vt:i4>
      </vt:variant>
    </vt:vector>
  </HeadingPairs>
  <TitlesOfParts>
    <vt:vector size="30" baseType="lpstr">
      <vt:lpstr>Arial</vt:lpstr>
      <vt:lpstr>Berlin Sans FB</vt:lpstr>
      <vt:lpstr>Calibri</vt:lpstr>
      <vt:lpstr>Wingdings</vt:lpstr>
      <vt:lpstr>Tema de Office</vt:lpstr>
      <vt:lpstr>UNIVERSIDAD AUTÓNOMA DEL ESTADO DE HIDALGO</vt:lpstr>
      <vt:lpstr>Presentación de PowerPoint</vt:lpstr>
      <vt:lpstr>RESUMEN</vt:lpstr>
      <vt:lpstr>ABSTRACT</vt:lpstr>
      <vt:lpstr>OBJETIVO GENERAL</vt:lpstr>
      <vt:lpstr>OBJETIVOS ESPECÍFICOS </vt:lpstr>
      <vt:lpstr>Cadena de Suministro  Definición </vt:lpstr>
      <vt:lpstr>Administración de la Cadena de Suministro  Integración</vt:lpstr>
      <vt:lpstr>Cadena de Suministro  Etapas</vt:lpstr>
      <vt:lpstr>Cadena de Suministro  Etapas</vt:lpstr>
      <vt:lpstr>Cadena de Suministro  Etapas</vt:lpstr>
      <vt:lpstr>Cadena de Suministro  Etapas</vt:lpstr>
      <vt:lpstr>Cadena de Suministro  Objetivo</vt:lpstr>
      <vt:lpstr>Cadena de Suministro  Importancia</vt:lpstr>
      <vt:lpstr>Cadena de Suministro  Fases de Decisión</vt:lpstr>
      <vt:lpstr>Cadena de Suministro  Enfoque de los procesos </vt:lpstr>
      <vt:lpstr>Cadena de Suministro  Enfoque de los procesos</vt:lpstr>
      <vt:lpstr>Cadena de Suministro  Enfoque de los procesos</vt:lpstr>
      <vt:lpstr>Cadena de Suministro  Enfoque de los procesos</vt:lpstr>
      <vt:lpstr>Cadena de Suministro  Enfoque de los procesos</vt:lpstr>
      <vt:lpstr>Cadena de Suministro  Enfoque de los procesos</vt:lpstr>
      <vt:lpstr>Cadena de Suministro  Procesos macro </vt:lpstr>
      <vt:lpstr>Cadena de Suministro  Procesos macro </vt:lpstr>
      <vt:lpstr>Cadena de Suministro  Procesos macro </vt:lpstr>
      <vt:lpstr>Referencias Bibliográficas: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JettaB</cp:lastModifiedBy>
  <cp:revision>274</cp:revision>
  <dcterms:created xsi:type="dcterms:W3CDTF">2017-05-28T03:12:25Z</dcterms:created>
  <dcterms:modified xsi:type="dcterms:W3CDTF">2017-09-09T22:11:25Z</dcterms:modified>
</cp:coreProperties>
</file>