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9" r:id="rId2"/>
    <p:sldId id="375" r:id="rId3"/>
    <p:sldId id="382" r:id="rId4"/>
    <p:sldId id="379" r:id="rId5"/>
    <p:sldId id="377" r:id="rId6"/>
    <p:sldId id="256" r:id="rId7"/>
    <p:sldId id="283" r:id="rId8"/>
    <p:sldId id="257" r:id="rId9"/>
    <p:sldId id="381" r:id="rId10"/>
    <p:sldId id="284" r:id="rId11"/>
    <p:sldId id="285" r:id="rId12"/>
    <p:sldId id="330" r:id="rId13"/>
    <p:sldId id="314" r:id="rId14"/>
    <p:sldId id="318" r:id="rId15"/>
    <p:sldId id="331" r:id="rId16"/>
    <p:sldId id="336" r:id="rId17"/>
    <p:sldId id="337" r:id="rId18"/>
    <p:sldId id="340" r:id="rId19"/>
    <p:sldId id="349" r:id="rId20"/>
    <p:sldId id="351" r:id="rId21"/>
    <p:sldId id="353" r:id="rId22"/>
    <p:sldId id="354" r:id="rId23"/>
    <p:sldId id="357" r:id="rId24"/>
    <p:sldId id="361" r:id="rId25"/>
    <p:sldId id="365" r:id="rId26"/>
    <p:sldId id="366" r:id="rId27"/>
    <p:sldId id="368" r:id="rId28"/>
    <p:sldId id="369" r:id="rId29"/>
    <p:sldId id="370" r:id="rId30"/>
    <p:sldId id="371" r:id="rId31"/>
    <p:sldId id="372" r:id="rId32"/>
    <p:sldId id="373" r:id="rId33"/>
    <p:sldId id="374" r:id="rId34"/>
    <p:sldId id="378" r:id="rId35"/>
  </p:sldIdLst>
  <p:sldSz cx="9144000" cy="6858000" type="screen4x3"/>
  <p:notesSz cx="7045325" cy="9345613"/>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65" autoAdjust="0"/>
    <p:restoredTop sz="94660"/>
  </p:normalViewPr>
  <p:slideViewPr>
    <p:cSldViewPr>
      <p:cViewPr varScale="1">
        <p:scale>
          <a:sx n="70" d="100"/>
          <a:sy n="70" d="100"/>
        </p:scale>
        <p:origin x="1236" y="72"/>
      </p:cViewPr>
      <p:guideLst>
        <p:guide orient="horz" pos="2160"/>
        <p:guide pos="2880"/>
      </p:guideLst>
    </p:cSldViewPr>
  </p:slideViewPr>
  <p:notesTextViewPr>
    <p:cViewPr>
      <p:scale>
        <a:sx n="1" d="1"/>
        <a:sy n="1" d="1"/>
      </p:scale>
      <p:origin x="0" y="0"/>
    </p:cViewPr>
  </p:notesTextViewPr>
  <p:sorterViewPr>
    <p:cViewPr>
      <p:scale>
        <a:sx n="100" d="100"/>
        <a:sy n="100" d="100"/>
      </p:scale>
      <p:origin x="0" y="70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990975" y="0"/>
            <a:ext cx="3052763" cy="466725"/>
          </a:xfrm>
          <a:prstGeom prst="rect">
            <a:avLst/>
          </a:prstGeom>
        </p:spPr>
        <p:txBody>
          <a:bodyPr vert="horz" lIns="91440" tIns="45720" rIns="91440" bIns="45720" rtlCol="0"/>
          <a:lstStyle>
            <a:lvl1pPr algn="r">
              <a:defRPr sz="1200"/>
            </a:lvl1pPr>
          </a:lstStyle>
          <a:p>
            <a:fld id="{50D55C8E-8C1A-4B40-9A47-82E176D9373C}" type="datetimeFigureOut">
              <a:rPr lang="es-MX" smtClean="0"/>
              <a:pPr/>
              <a:t>13/10/2017</a:t>
            </a:fld>
            <a:endParaRPr lang="es-MX"/>
          </a:p>
        </p:txBody>
      </p:sp>
      <p:sp>
        <p:nvSpPr>
          <p:cNvPr id="4" name="3 Marcador de pie de página"/>
          <p:cNvSpPr>
            <a:spLocks noGrp="1"/>
          </p:cNvSpPr>
          <p:nvPr>
            <p:ph type="ftr" sz="quarter" idx="2"/>
          </p:nvPr>
        </p:nvSpPr>
        <p:spPr>
          <a:xfrm>
            <a:off x="0" y="8877300"/>
            <a:ext cx="3052763" cy="466725"/>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990975" y="8877300"/>
            <a:ext cx="3052763" cy="466725"/>
          </a:xfrm>
          <a:prstGeom prst="rect">
            <a:avLst/>
          </a:prstGeom>
        </p:spPr>
        <p:txBody>
          <a:bodyPr vert="horz" lIns="91440" tIns="45720" rIns="91440" bIns="45720" rtlCol="0" anchor="b"/>
          <a:lstStyle>
            <a:lvl1pPr algn="r">
              <a:defRPr sz="1200"/>
            </a:lvl1pPr>
          </a:lstStyle>
          <a:p>
            <a:fld id="{B09D49AF-7ADC-4B7C-8ADB-4C88D8E0EA69}" type="slidenum">
              <a:rPr lang="es-MX" smtClean="0"/>
              <a:pPr/>
              <a:t>‹Nº›</a:t>
            </a:fld>
            <a:endParaRPr lang="es-MX"/>
          </a:p>
        </p:txBody>
      </p:sp>
    </p:spTree>
    <p:extLst>
      <p:ext uri="{BB962C8B-B14F-4D97-AF65-F5344CB8AC3E}">
        <p14:creationId xmlns:p14="http://schemas.microsoft.com/office/powerpoint/2010/main" val="6538091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2974" cy="468904"/>
          </a:xfrm>
          <a:prstGeom prst="rect">
            <a:avLst/>
          </a:prstGeom>
        </p:spPr>
        <p:txBody>
          <a:bodyPr vert="horz" lIns="93662" tIns="46831" rIns="93662" bIns="46831" rtlCol="0"/>
          <a:lstStyle>
            <a:lvl1pPr algn="l">
              <a:defRPr sz="1200"/>
            </a:lvl1pPr>
          </a:lstStyle>
          <a:p>
            <a:endParaRPr lang="es-MX" dirty="0"/>
          </a:p>
        </p:txBody>
      </p:sp>
      <p:sp>
        <p:nvSpPr>
          <p:cNvPr id="3" name="Marcador de fecha 2"/>
          <p:cNvSpPr>
            <a:spLocks noGrp="1"/>
          </p:cNvSpPr>
          <p:nvPr>
            <p:ph type="dt" idx="1"/>
          </p:nvPr>
        </p:nvSpPr>
        <p:spPr>
          <a:xfrm>
            <a:off x="3990721" y="0"/>
            <a:ext cx="3052974" cy="468904"/>
          </a:xfrm>
          <a:prstGeom prst="rect">
            <a:avLst/>
          </a:prstGeom>
        </p:spPr>
        <p:txBody>
          <a:bodyPr vert="horz" lIns="93662" tIns="46831" rIns="93662" bIns="46831" rtlCol="0"/>
          <a:lstStyle>
            <a:lvl1pPr algn="r">
              <a:defRPr sz="1200"/>
            </a:lvl1pPr>
          </a:lstStyle>
          <a:p>
            <a:fld id="{90FF6EC9-4DF5-4D6D-BEE3-EEC8D0A6E102}" type="datetimeFigureOut">
              <a:rPr lang="es-MX" smtClean="0"/>
              <a:pPr/>
              <a:t>13/10/2017</a:t>
            </a:fld>
            <a:endParaRPr lang="es-MX" dirty="0"/>
          </a:p>
        </p:txBody>
      </p:sp>
      <p:sp>
        <p:nvSpPr>
          <p:cNvPr id="4" name="Marcador de imagen de diapositiva 3"/>
          <p:cNvSpPr>
            <a:spLocks noGrp="1" noRot="1" noChangeAspect="1"/>
          </p:cNvSpPr>
          <p:nvPr>
            <p:ph type="sldImg" idx="2"/>
          </p:nvPr>
        </p:nvSpPr>
        <p:spPr>
          <a:xfrm>
            <a:off x="1419225" y="1168400"/>
            <a:ext cx="4206875" cy="3154363"/>
          </a:xfrm>
          <a:prstGeom prst="rect">
            <a:avLst/>
          </a:prstGeom>
          <a:noFill/>
          <a:ln w="12700">
            <a:solidFill>
              <a:prstClr val="black"/>
            </a:solidFill>
          </a:ln>
        </p:spPr>
        <p:txBody>
          <a:bodyPr vert="horz" lIns="93662" tIns="46831" rIns="93662" bIns="46831" rtlCol="0" anchor="ctr"/>
          <a:lstStyle/>
          <a:p>
            <a:endParaRPr lang="es-MX" dirty="0"/>
          </a:p>
        </p:txBody>
      </p:sp>
      <p:sp>
        <p:nvSpPr>
          <p:cNvPr id="5" name="Marcador de notas 4"/>
          <p:cNvSpPr>
            <a:spLocks noGrp="1"/>
          </p:cNvSpPr>
          <p:nvPr>
            <p:ph type="body" sz="quarter" idx="3"/>
          </p:nvPr>
        </p:nvSpPr>
        <p:spPr>
          <a:xfrm>
            <a:off x="704533" y="4497576"/>
            <a:ext cx="5636260" cy="3679835"/>
          </a:xfrm>
          <a:prstGeom prst="rect">
            <a:avLst/>
          </a:prstGeom>
        </p:spPr>
        <p:txBody>
          <a:bodyPr vert="horz" lIns="93662" tIns="46831" rIns="93662" bIns="46831"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876711"/>
            <a:ext cx="3052974" cy="468903"/>
          </a:xfrm>
          <a:prstGeom prst="rect">
            <a:avLst/>
          </a:prstGeom>
        </p:spPr>
        <p:txBody>
          <a:bodyPr vert="horz" lIns="93662" tIns="46831" rIns="93662" bIns="46831"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990721" y="8876711"/>
            <a:ext cx="3052974" cy="468903"/>
          </a:xfrm>
          <a:prstGeom prst="rect">
            <a:avLst/>
          </a:prstGeom>
        </p:spPr>
        <p:txBody>
          <a:bodyPr vert="horz" lIns="93662" tIns="46831" rIns="93662" bIns="46831"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p14="http://schemas.microsoft.com/office/powerpoint/2010/main"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388740" y="836712"/>
            <a:ext cx="7054552" cy="5760640"/>
          </a:xfrm>
        </p:spPr>
        <p:txBody>
          <a:bodyPr/>
          <a:lstStyle/>
          <a:p>
            <a:r>
              <a:rPr lang="es-ES" sz="4000" b="1" dirty="0">
                <a:latin typeface="Courier New" panose="02070309020205020404" pitchFamily="49" charset="0"/>
                <a:cs typeface="Courier New" panose="02070309020205020404" pitchFamily="49" charset="0"/>
              </a:rPr>
              <a:t>UNIVERSIDAD AUTÓNOMA DEL ESTADO DE HIDALGO</a:t>
            </a:r>
            <a:r>
              <a:rPr lang="es-ES" dirty="0">
                <a:latin typeface="Courier New" panose="02070309020205020404" pitchFamily="49" charset="0"/>
                <a:cs typeface="Courier New" panose="02070309020205020404" pitchFamily="49" charset="0"/>
              </a:rPr>
              <a:t/>
            </a:r>
            <a:br>
              <a:rPr lang="es-ES" dirty="0">
                <a:latin typeface="Courier New" panose="02070309020205020404" pitchFamily="49" charset="0"/>
                <a:cs typeface="Courier New" panose="02070309020205020404" pitchFamily="49" charset="0"/>
              </a:rPr>
            </a:br>
            <a:r>
              <a:rPr lang="es-ES" dirty="0">
                <a:latin typeface="Courier New" panose="02070309020205020404" pitchFamily="49" charset="0"/>
                <a:cs typeface="Courier New" panose="02070309020205020404" pitchFamily="49" charset="0"/>
              </a:rPr>
              <a:t/>
            </a:r>
            <a:br>
              <a:rPr lang="es-ES" dirty="0">
                <a:latin typeface="Courier New" panose="02070309020205020404" pitchFamily="49" charset="0"/>
                <a:cs typeface="Courier New" panose="02070309020205020404" pitchFamily="49" charset="0"/>
              </a:rPr>
            </a:br>
            <a:r>
              <a:rPr lang="es-ES" dirty="0">
                <a:latin typeface="Courier New" panose="02070309020205020404" pitchFamily="49" charset="0"/>
                <a:cs typeface="Courier New" panose="02070309020205020404" pitchFamily="49" charset="0"/>
              </a:rPr>
              <a:t/>
            </a:r>
            <a:br>
              <a:rPr lang="es-ES" dirty="0">
                <a:latin typeface="Courier New" panose="02070309020205020404" pitchFamily="49" charset="0"/>
                <a:cs typeface="Courier New" panose="02070309020205020404" pitchFamily="49" charset="0"/>
              </a:rPr>
            </a:br>
            <a:r>
              <a:rPr lang="es-ES" sz="3200" dirty="0">
                <a:latin typeface="Courier New" panose="02070309020205020404" pitchFamily="49" charset="0"/>
                <a:cs typeface="Courier New" panose="02070309020205020404" pitchFamily="49" charset="0"/>
              </a:rPr>
              <a:t>Instituto de Ciencias Económico-Administrativas</a:t>
            </a:r>
            <a:r>
              <a:rPr lang="es-ES" sz="2400" dirty="0">
                <a:latin typeface="Arial" pitchFamily="34" charset="0"/>
                <a:cs typeface="Arial" pitchFamily="34" charset="0"/>
              </a:rPr>
              <a:t/>
            </a:r>
            <a:br>
              <a:rPr lang="es-ES" sz="2400" dirty="0">
                <a:latin typeface="Arial" pitchFamily="34" charset="0"/>
                <a:cs typeface="Arial" pitchFamily="34" charset="0"/>
              </a:rPr>
            </a:br>
            <a:r>
              <a:rPr lang="es-ES" dirty="0">
                <a:latin typeface="Arial" pitchFamily="34" charset="0"/>
                <a:cs typeface="Arial" pitchFamily="34" charset="0"/>
              </a:rPr>
              <a:t/>
            </a:r>
            <a:br>
              <a:rPr lang="es-ES" dirty="0">
                <a:latin typeface="Arial" pitchFamily="34" charset="0"/>
                <a:cs typeface="Arial" pitchFamily="34" charset="0"/>
              </a:rPr>
            </a:br>
            <a:endParaRPr lang="es-MX"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5292080" y="260648"/>
            <a:ext cx="3621882" cy="653716"/>
          </a:xfrm>
        </p:spPr>
        <p:txBody>
          <a:bodyPr>
            <a:normAutofit/>
          </a:bodyPr>
          <a:lstStyle/>
          <a:p>
            <a:pPr algn="r"/>
            <a:r>
              <a:rPr lang="es-MX" b="1" dirty="0">
                <a:latin typeface="Courier New" panose="02070309020205020404" pitchFamily="49" charset="0"/>
                <a:cs typeface="Courier New" panose="02070309020205020404" pitchFamily="49" charset="0"/>
              </a:rPr>
              <a:t>Notificación</a:t>
            </a:r>
          </a:p>
        </p:txBody>
      </p:sp>
      <p:sp>
        <p:nvSpPr>
          <p:cNvPr id="7" name="Marcador de contenido 2"/>
          <p:cNvSpPr>
            <a:spLocks noGrp="1"/>
          </p:cNvSpPr>
          <p:nvPr>
            <p:ph idx="1"/>
          </p:nvPr>
        </p:nvSpPr>
        <p:spPr>
          <a:xfrm>
            <a:off x="2195736" y="2142731"/>
            <a:ext cx="2520280" cy="2592287"/>
          </a:xfrm>
        </p:spPr>
        <p:txBody>
          <a:bodyPr>
            <a:normAutofit fontScale="70000" lnSpcReduction="20000"/>
          </a:bodyPr>
          <a:lstStyle/>
          <a:p>
            <a:pPr marL="0" indent="0" algn="just">
              <a:spcBef>
                <a:spcPts val="0"/>
              </a:spcBef>
              <a:buNone/>
            </a:pPr>
            <a:r>
              <a:rPr lang="es-MX" dirty="0">
                <a:latin typeface="Courier New" panose="02070309020205020404" pitchFamily="49" charset="0"/>
                <a:cs typeface="Courier New" panose="02070309020205020404" pitchFamily="49" charset="0"/>
              </a:rPr>
              <a:t>Acto procesal vinculado a la garantía de audiencia y legalidad consagrada en los Arts. 14 y 16 de la CPEUM.</a:t>
            </a:r>
          </a:p>
        </p:txBody>
      </p:sp>
      <p:pic>
        <p:nvPicPr>
          <p:cNvPr id="8" name="Picture 2" descr="Resultado de imagen para notificaci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2780926"/>
            <a:ext cx="1964022" cy="131589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 name="Rectángulo 1">
            <a:extLst>
              <a:ext uri="{FF2B5EF4-FFF2-40B4-BE49-F238E27FC236}">
                <a16:creationId xmlns:a16="http://schemas.microsoft.com/office/drawing/2014/main" xmlns="" id="{A4434AFB-6C93-4420-9DEA-94CEFDDF2434}"/>
              </a:ext>
            </a:extLst>
          </p:cNvPr>
          <p:cNvSpPr/>
          <p:nvPr/>
        </p:nvSpPr>
        <p:spPr>
          <a:xfrm>
            <a:off x="4879063" y="4273353"/>
            <a:ext cx="3222104" cy="461665"/>
          </a:xfrm>
          <a:prstGeom prst="rect">
            <a:avLst/>
          </a:prstGeom>
        </p:spPr>
        <p:txBody>
          <a:bodyPr wrap="square">
            <a:spAutoFit/>
          </a:bodyPr>
          <a:lstStyle/>
          <a:p>
            <a:r>
              <a:rPr lang="es-419" sz="800" dirty="0" err="1">
                <a:latin typeface="Courier New" panose="02070309020205020404" pitchFamily="49" charset="0"/>
                <a:cs typeface="Courier New" panose="02070309020205020404" pitchFamily="49" charset="0"/>
              </a:rPr>
              <a:t>Fuente:https</a:t>
            </a:r>
            <a:r>
              <a:rPr lang="es-419" sz="800" dirty="0">
                <a:latin typeface="Courier New" panose="02070309020205020404" pitchFamily="49" charset="0"/>
                <a:cs typeface="Courier New" panose="02070309020205020404" pitchFamily="49" charset="0"/>
              </a:rPr>
              <a:t>://www.estrategasfiscales.com.mx/2016/notificacion-personal-en-materia-fiscal-debe-efectuarse-a-la-hora-fijada-en-el-citatorio-previo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5508104" y="260648"/>
            <a:ext cx="3405858" cy="714454"/>
          </a:xfrm>
        </p:spPr>
        <p:txBody>
          <a:bodyPr>
            <a:normAutofit fontScale="90000"/>
          </a:bodyPr>
          <a:lstStyle/>
          <a:p>
            <a:pPr algn="r"/>
            <a:r>
              <a:rPr lang="es-MX" b="1" dirty="0">
                <a:latin typeface="Courier New" panose="02070309020205020404" pitchFamily="49" charset="0"/>
                <a:cs typeface="Courier New" panose="02070309020205020404" pitchFamily="49" charset="0"/>
              </a:rPr>
              <a:t>Art. 134 CFF</a:t>
            </a:r>
          </a:p>
        </p:txBody>
      </p:sp>
      <p:graphicFrame>
        <p:nvGraphicFramePr>
          <p:cNvPr id="7" name="Marcador de contenido 5"/>
          <p:cNvGraphicFramePr>
            <a:graphicFrameLocks noGrp="1"/>
          </p:cNvGraphicFramePr>
          <p:nvPr>
            <p:ph idx="1"/>
            <p:extLst>
              <p:ext uri="{D42A27DB-BD31-4B8C-83A1-F6EECF244321}">
                <p14:modId xmlns:p14="http://schemas.microsoft.com/office/powerpoint/2010/main" val="3692433621"/>
              </p:ext>
            </p:extLst>
          </p:nvPr>
        </p:nvGraphicFramePr>
        <p:xfrm>
          <a:off x="1331640" y="1844824"/>
          <a:ext cx="7438326" cy="4401831"/>
        </p:xfrm>
        <a:graphic>
          <a:graphicData uri="http://schemas.openxmlformats.org/drawingml/2006/table">
            <a:tbl>
              <a:tblPr>
                <a:tableStyleId>{5C22544A-7EE6-4342-B048-85BDC9FD1C3A}</a:tableStyleId>
              </a:tblPr>
              <a:tblGrid>
                <a:gridCol w="876386">
                  <a:extLst>
                    <a:ext uri="{9D8B030D-6E8A-4147-A177-3AD203B41FA5}">
                      <a16:colId xmlns:a16="http://schemas.microsoft.com/office/drawing/2014/main" xmlns="" val="20000"/>
                    </a:ext>
                  </a:extLst>
                </a:gridCol>
                <a:gridCol w="2169056">
                  <a:extLst>
                    <a:ext uri="{9D8B030D-6E8A-4147-A177-3AD203B41FA5}">
                      <a16:colId xmlns:a16="http://schemas.microsoft.com/office/drawing/2014/main" xmlns="" val="20001"/>
                    </a:ext>
                  </a:extLst>
                </a:gridCol>
                <a:gridCol w="4392884">
                  <a:extLst>
                    <a:ext uri="{9D8B030D-6E8A-4147-A177-3AD203B41FA5}">
                      <a16:colId xmlns:a16="http://schemas.microsoft.com/office/drawing/2014/main" xmlns="" val="20002"/>
                    </a:ext>
                  </a:extLst>
                </a:gridCol>
              </a:tblGrid>
              <a:tr h="169012">
                <a:tc gridSpan="3">
                  <a:txBody>
                    <a:bodyPr/>
                    <a:lstStyle/>
                    <a:p>
                      <a:pPr algn="l" fontAlgn="b"/>
                      <a:r>
                        <a:rPr lang="es-MX" sz="1100" u="none" strike="noStrike" dirty="0">
                          <a:effectLst/>
                        </a:rPr>
                        <a:t>Las notificaciones de los actos administrativos se harán:</a:t>
                      </a:r>
                      <a:endParaRPr lang="es-MX" sz="1100" b="0" i="0" u="none" strike="noStrike" dirty="0">
                        <a:solidFill>
                          <a:srgbClr val="000000"/>
                        </a:solidFill>
                        <a:effectLst/>
                        <a:latin typeface="Courier New" panose="02070309020205020404" pitchFamily="49" charset="0"/>
                      </a:endParaRPr>
                    </a:p>
                  </a:txBody>
                  <a:tcPr marL="8885" marR="8885" marT="8885" marB="0" anchor="b"/>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xmlns="" val="10000"/>
                  </a:ext>
                </a:extLst>
              </a:tr>
              <a:tr h="845060">
                <a:tc>
                  <a:txBody>
                    <a:bodyPr/>
                    <a:lstStyle/>
                    <a:p>
                      <a:pPr algn="l" fontAlgn="ctr"/>
                      <a:r>
                        <a:rPr lang="es-MX" sz="1100" u="none" strike="noStrike">
                          <a:effectLst/>
                        </a:rPr>
                        <a:t>Fracción I</a:t>
                      </a:r>
                      <a:endParaRPr lang="es-MX" sz="1100" b="0" i="0" u="none" strike="noStrike">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dirty="0">
                          <a:effectLst/>
                        </a:rPr>
                        <a:t>Personalmente (o por correo certificado o mensaje de datos con acuse de recibido en el Buzón Tributario)</a:t>
                      </a:r>
                      <a:endParaRPr lang="es-MX" sz="1100" b="0" i="0" u="none" strike="noStrike" dirty="0">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a:effectLst/>
                        </a:rPr>
                        <a:t>Cuando se tarte de citatorios, requerimietos, solicitudes de informes o documentos y de actos administrativos que pueden ser recurridos.</a:t>
                      </a:r>
                      <a:endParaRPr lang="es-MX" sz="1100" b="0" i="0" u="none" strike="noStrike">
                        <a:solidFill>
                          <a:srgbClr val="000000"/>
                        </a:solidFill>
                        <a:effectLst/>
                        <a:latin typeface="Courier New" panose="02070309020205020404" pitchFamily="49" charset="0"/>
                      </a:endParaRPr>
                    </a:p>
                  </a:txBody>
                  <a:tcPr marL="8885" marR="8885" marT="8885" marB="0" anchor="ctr"/>
                </a:tc>
                <a:extLst>
                  <a:ext uri="{0D108BD9-81ED-4DB2-BD59-A6C34878D82A}">
                    <a16:rowId xmlns:a16="http://schemas.microsoft.com/office/drawing/2014/main" xmlns="" val="10001"/>
                  </a:ext>
                </a:extLst>
              </a:tr>
              <a:tr h="338026">
                <a:tc>
                  <a:txBody>
                    <a:bodyPr/>
                    <a:lstStyle/>
                    <a:p>
                      <a:pPr algn="l" fontAlgn="ctr"/>
                      <a:r>
                        <a:rPr lang="es-MX" sz="1100" u="none" strike="noStrike">
                          <a:effectLst/>
                        </a:rPr>
                        <a:t>Fracción II</a:t>
                      </a:r>
                      <a:endParaRPr lang="es-MX" sz="1100" b="0" i="0" u="none" strike="noStrike">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a:effectLst/>
                        </a:rPr>
                        <a:t>Por correo ordinario o por telegrama</a:t>
                      </a:r>
                      <a:endParaRPr lang="es-MX" sz="1100" b="0" i="0" u="none" strike="noStrike">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a:effectLst/>
                        </a:rPr>
                        <a:t>Cuando se trate de actos distintos a los señalados anteriormente.</a:t>
                      </a:r>
                      <a:endParaRPr lang="es-MX" sz="1100" b="0" i="0" u="none" strike="noStrike">
                        <a:solidFill>
                          <a:srgbClr val="000000"/>
                        </a:solidFill>
                        <a:effectLst/>
                        <a:latin typeface="Courier New" panose="02070309020205020404" pitchFamily="49" charset="0"/>
                      </a:endParaRPr>
                    </a:p>
                  </a:txBody>
                  <a:tcPr marL="8885" marR="8885" marT="8885" marB="0" anchor="ctr"/>
                </a:tc>
                <a:extLst>
                  <a:ext uri="{0D108BD9-81ED-4DB2-BD59-A6C34878D82A}">
                    <a16:rowId xmlns:a16="http://schemas.microsoft.com/office/drawing/2014/main" xmlns="" val="10002"/>
                  </a:ext>
                </a:extLst>
              </a:tr>
              <a:tr h="1521110">
                <a:tc>
                  <a:txBody>
                    <a:bodyPr/>
                    <a:lstStyle/>
                    <a:p>
                      <a:pPr algn="l" fontAlgn="ctr"/>
                      <a:r>
                        <a:rPr lang="es-MX" sz="1100" u="none" strike="noStrike" dirty="0">
                          <a:effectLst/>
                        </a:rPr>
                        <a:t>Fracción III</a:t>
                      </a:r>
                      <a:endParaRPr lang="es-MX" sz="1100" b="0" i="0" u="none" strike="noStrike" dirty="0">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dirty="0">
                          <a:effectLst/>
                        </a:rPr>
                        <a:t>Por estrados</a:t>
                      </a:r>
                      <a:endParaRPr lang="es-MX" sz="1100" b="0" i="0" u="none" strike="noStrike" dirty="0">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dirty="0">
                          <a:effectLst/>
                        </a:rPr>
                        <a:t>Cuando la persona  quien deba notificarse no sea localizable en el domicilio señalado en el RFC. Se ignore su domicilio o el de su representante, desaparezca; se oponga a la diligencia de notificación o se coloque </a:t>
                      </a:r>
                      <a:r>
                        <a:rPr lang="es-MX" sz="1100" u="none" strike="noStrike" dirty="0" err="1">
                          <a:effectLst/>
                        </a:rPr>
                        <a:t>em</a:t>
                      </a:r>
                      <a:r>
                        <a:rPr lang="es-MX" sz="1100" u="none" strike="noStrike" dirty="0">
                          <a:effectLst/>
                        </a:rPr>
                        <a:t> el supuesto previsto en la fracción V del Artículo 110 del CFF (Desocupe el local donde tenga su domicilio fiscal, sin presentar el aviso de cambio de domicilio)</a:t>
                      </a:r>
                      <a:endParaRPr lang="es-MX" sz="1100" b="0" i="0" u="none" strike="noStrike" dirty="0">
                        <a:solidFill>
                          <a:srgbClr val="000000"/>
                        </a:solidFill>
                        <a:effectLst/>
                        <a:latin typeface="Courier New" panose="02070309020205020404" pitchFamily="49" charset="0"/>
                      </a:endParaRPr>
                    </a:p>
                  </a:txBody>
                  <a:tcPr marL="8885" marR="8885" marT="8885" marB="0" anchor="ctr"/>
                </a:tc>
                <a:extLst>
                  <a:ext uri="{0D108BD9-81ED-4DB2-BD59-A6C34878D82A}">
                    <a16:rowId xmlns:a16="http://schemas.microsoft.com/office/drawing/2014/main" xmlns="" val="10003"/>
                  </a:ext>
                </a:extLst>
              </a:tr>
              <a:tr h="507037">
                <a:tc>
                  <a:txBody>
                    <a:bodyPr/>
                    <a:lstStyle/>
                    <a:p>
                      <a:pPr algn="l" fontAlgn="ctr"/>
                      <a:r>
                        <a:rPr lang="es-MX" sz="1100" u="none" strike="noStrike">
                          <a:effectLst/>
                        </a:rPr>
                        <a:t>Fracción IV</a:t>
                      </a:r>
                      <a:endParaRPr lang="es-MX" sz="1100" b="0" i="0" u="none" strike="noStrike">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a:effectLst/>
                        </a:rPr>
                        <a:t>Por edictos</a:t>
                      </a:r>
                      <a:endParaRPr lang="es-MX" sz="1100" b="0" i="0" u="none" strike="noStrike">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a:effectLst/>
                        </a:rPr>
                        <a:t>La persona a quien deba notificarse hubiera fallecido y no se conozca al representante en sucesión.</a:t>
                      </a:r>
                      <a:endParaRPr lang="es-MX" sz="1100" b="0" i="0" u="none" strike="noStrike">
                        <a:solidFill>
                          <a:srgbClr val="000000"/>
                        </a:solidFill>
                        <a:effectLst/>
                        <a:latin typeface="Courier New" panose="02070309020205020404" pitchFamily="49" charset="0"/>
                      </a:endParaRPr>
                    </a:p>
                  </a:txBody>
                  <a:tcPr marL="8885" marR="8885" marT="8885" marB="0" anchor="ctr"/>
                </a:tc>
                <a:extLst>
                  <a:ext uri="{0D108BD9-81ED-4DB2-BD59-A6C34878D82A}">
                    <a16:rowId xmlns:a16="http://schemas.microsoft.com/office/drawing/2014/main" xmlns="" val="10004"/>
                  </a:ext>
                </a:extLst>
              </a:tr>
              <a:tr h="1014073">
                <a:tc>
                  <a:txBody>
                    <a:bodyPr/>
                    <a:lstStyle/>
                    <a:p>
                      <a:pPr algn="l" fontAlgn="ctr"/>
                      <a:r>
                        <a:rPr lang="es-MX" sz="1100" u="none" strike="noStrike">
                          <a:effectLst/>
                        </a:rPr>
                        <a:t>Fracción V</a:t>
                      </a:r>
                      <a:endParaRPr lang="es-MX" sz="1100" b="0" i="0" u="none" strike="noStrike">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a:effectLst/>
                        </a:rPr>
                        <a:t>Por instructivo</a:t>
                      </a:r>
                      <a:endParaRPr lang="es-MX" sz="1100" b="0" i="0" u="none" strike="noStrike">
                        <a:solidFill>
                          <a:srgbClr val="000000"/>
                        </a:solidFill>
                        <a:effectLst/>
                        <a:latin typeface="Courier New" panose="02070309020205020404" pitchFamily="49" charset="0"/>
                      </a:endParaRPr>
                    </a:p>
                  </a:txBody>
                  <a:tcPr marL="8885" marR="8885" marT="8885" marB="0" anchor="ctr"/>
                </a:tc>
                <a:tc>
                  <a:txBody>
                    <a:bodyPr/>
                    <a:lstStyle/>
                    <a:p>
                      <a:pPr algn="l" fontAlgn="ctr"/>
                      <a:r>
                        <a:rPr lang="es-MX" sz="1100" u="none" strike="noStrike" dirty="0">
                          <a:effectLst/>
                        </a:rPr>
                        <a:t>En los casos y con las </a:t>
                      </a:r>
                      <a:r>
                        <a:rPr lang="es-MX" sz="1100" u="none" strike="noStrike" dirty="0" err="1">
                          <a:effectLst/>
                        </a:rPr>
                        <a:t>formalidaded</a:t>
                      </a:r>
                      <a:r>
                        <a:rPr lang="es-MX" sz="1100" u="none" strike="noStrike" dirty="0">
                          <a:effectLst/>
                        </a:rPr>
                        <a:t>  a que se refiere el segundo párrafo del Artículo 137 del CFF (se fijará en lugar visible de dicho domicilio, debiendo el notificador asentar razón de tal circunstancia para dar cuenta al jefe de la oficina exactora).</a:t>
                      </a:r>
                      <a:endParaRPr lang="es-MX" sz="1100" b="0" i="0" u="none" strike="noStrike" dirty="0">
                        <a:solidFill>
                          <a:srgbClr val="000000"/>
                        </a:solidFill>
                        <a:effectLst/>
                        <a:latin typeface="Courier New" panose="02070309020205020404" pitchFamily="49" charset="0"/>
                      </a:endParaRPr>
                    </a:p>
                  </a:txBody>
                  <a:tcPr marL="8885" marR="8885" marT="8885" marB="0" anchor="ctr"/>
                </a:tc>
                <a:extLst>
                  <a:ext uri="{0D108BD9-81ED-4DB2-BD59-A6C34878D82A}">
                    <a16:rowId xmlns:a16="http://schemas.microsoft.com/office/drawing/2014/main" xmlns="" val="1000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ítulo 1"/>
          <p:cNvSpPr>
            <a:spLocks noGrp="1"/>
          </p:cNvSpPr>
          <p:nvPr>
            <p:ph type="title"/>
          </p:nvPr>
        </p:nvSpPr>
        <p:spPr>
          <a:xfrm>
            <a:off x="1691680" y="291335"/>
            <a:ext cx="7291064" cy="1091485"/>
          </a:xfrm>
        </p:spPr>
        <p:txBody>
          <a:bodyPr>
            <a:normAutofit fontScale="90000"/>
          </a:bodyPr>
          <a:lstStyle/>
          <a:p>
            <a:pPr algn="r"/>
            <a:r>
              <a:rPr lang="es-MX" b="1" dirty="0">
                <a:latin typeface="Courier New" panose="02070309020205020404" pitchFamily="49" charset="0"/>
                <a:cs typeface="Courier New" panose="02070309020205020404" pitchFamily="49" charset="0"/>
              </a:rPr>
              <a:t>¿Qué se requiere para llevar a cabo una notificación?</a:t>
            </a:r>
          </a:p>
        </p:txBody>
      </p:sp>
      <p:sp>
        <p:nvSpPr>
          <p:cNvPr id="13" name="Marcador de contenido 2"/>
          <p:cNvSpPr>
            <a:spLocks noGrp="1"/>
          </p:cNvSpPr>
          <p:nvPr>
            <p:ph idx="1"/>
          </p:nvPr>
        </p:nvSpPr>
        <p:spPr>
          <a:xfrm>
            <a:off x="1484311" y="1777285"/>
            <a:ext cx="6832105" cy="3739947"/>
          </a:xfrm>
        </p:spPr>
        <p:txBody>
          <a:bodyPr>
            <a:normAutofit fontScale="62500" lnSpcReduction="20000"/>
          </a:bodyPr>
          <a:lstStyle/>
          <a:p>
            <a:pPr algn="just">
              <a:buFont typeface="+mj-lt"/>
              <a:buAutoNum type="arabicPeriod"/>
            </a:pPr>
            <a:r>
              <a:rPr lang="es-MX" dirty="0">
                <a:latin typeface="Courier New" panose="02070309020205020404" pitchFamily="49" charset="0"/>
                <a:cs typeface="Courier New" panose="02070309020205020404" pitchFamily="49" charset="0"/>
              </a:rPr>
              <a:t>Constar por escrito</a:t>
            </a:r>
          </a:p>
          <a:p>
            <a:pPr algn="just">
              <a:buFont typeface="+mj-lt"/>
              <a:buAutoNum type="arabicPeriod"/>
            </a:pPr>
            <a:r>
              <a:rPr lang="es-MX" dirty="0">
                <a:latin typeface="Courier New" panose="02070309020205020404" pitchFamily="49" charset="0"/>
                <a:cs typeface="Courier New" panose="02070309020205020404" pitchFamily="49" charset="0"/>
              </a:rPr>
              <a:t>Señalar la autoridad que lo emite</a:t>
            </a:r>
          </a:p>
          <a:p>
            <a:pPr algn="just">
              <a:buFont typeface="+mj-lt"/>
              <a:buAutoNum type="arabicPeriod"/>
            </a:pPr>
            <a:r>
              <a:rPr lang="es-MX" dirty="0">
                <a:latin typeface="Courier New" panose="02070309020205020404" pitchFamily="49" charset="0"/>
                <a:cs typeface="Courier New" panose="02070309020205020404" pitchFamily="49" charset="0"/>
              </a:rPr>
              <a:t>Señalar lugar y fecha de emisión</a:t>
            </a:r>
          </a:p>
          <a:p>
            <a:pPr algn="just">
              <a:buFont typeface="+mj-lt"/>
              <a:buAutoNum type="arabicPeriod"/>
            </a:pPr>
            <a:r>
              <a:rPr lang="es-MX" dirty="0">
                <a:latin typeface="Courier New" panose="02070309020205020404" pitchFamily="49" charset="0"/>
                <a:cs typeface="Courier New" panose="02070309020205020404" pitchFamily="49" charset="0"/>
              </a:rPr>
              <a:t>Estar fundado, motivado y expresa la resolución, objeto o propósito de que se trate.</a:t>
            </a:r>
          </a:p>
          <a:p>
            <a:pPr algn="just">
              <a:buFont typeface="+mj-lt"/>
              <a:buAutoNum type="arabicPeriod"/>
            </a:pPr>
            <a:r>
              <a:rPr lang="es-MX" dirty="0">
                <a:latin typeface="Courier New" panose="02070309020205020404" pitchFamily="49" charset="0"/>
                <a:cs typeface="Courier New" panose="02070309020205020404" pitchFamily="49" charset="0"/>
              </a:rPr>
              <a:t>Ostentar la firma del funcionario competente y, en su caso, el nombre o nombres de las personas a quienes va dirigido. Cuando se ignore el nombre de la persona requerida, se señalarán los datos suficientes que permitan su identificación.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a:spLocks noGrp="1"/>
          </p:cNvSpPr>
          <p:nvPr>
            <p:ph type="title"/>
          </p:nvPr>
        </p:nvSpPr>
        <p:spPr>
          <a:xfrm>
            <a:off x="6300192" y="221362"/>
            <a:ext cx="2628354" cy="581526"/>
          </a:xfrm>
        </p:spPr>
        <p:txBody>
          <a:bodyPr>
            <a:normAutofit fontScale="90000"/>
          </a:bodyPr>
          <a:lstStyle/>
          <a:p>
            <a:pPr algn="r"/>
            <a:r>
              <a:rPr lang="es-MX" b="1" dirty="0">
                <a:latin typeface="Courier New" panose="02070309020205020404" pitchFamily="49" charset="0"/>
                <a:cs typeface="Courier New" panose="02070309020205020404" pitchFamily="49" charset="0"/>
              </a:rPr>
              <a:t>Citatorio</a:t>
            </a:r>
          </a:p>
        </p:txBody>
      </p:sp>
      <p:graphicFrame>
        <p:nvGraphicFramePr>
          <p:cNvPr id="9" name="Tabla 8"/>
          <p:cNvGraphicFramePr>
            <a:graphicFrameLocks noGrp="1"/>
          </p:cNvGraphicFramePr>
          <p:nvPr>
            <p:extLst>
              <p:ext uri="{D42A27DB-BD31-4B8C-83A1-F6EECF244321}">
                <p14:modId xmlns:p14="http://schemas.microsoft.com/office/powerpoint/2010/main" val="2332770937"/>
              </p:ext>
            </p:extLst>
          </p:nvPr>
        </p:nvGraphicFramePr>
        <p:xfrm>
          <a:off x="1950299" y="1628800"/>
          <a:ext cx="5688632" cy="3600399"/>
        </p:xfrm>
        <a:graphic>
          <a:graphicData uri="http://schemas.openxmlformats.org/drawingml/2006/table">
            <a:tbl>
              <a:tblPr>
                <a:tableStyleId>{5C22544A-7EE6-4342-B048-85BDC9FD1C3A}</a:tableStyleId>
              </a:tblPr>
              <a:tblGrid>
                <a:gridCol w="4371359">
                  <a:extLst>
                    <a:ext uri="{9D8B030D-6E8A-4147-A177-3AD203B41FA5}">
                      <a16:colId xmlns:a16="http://schemas.microsoft.com/office/drawing/2014/main" xmlns="" val="20000"/>
                    </a:ext>
                  </a:extLst>
                </a:gridCol>
                <a:gridCol w="1317273">
                  <a:extLst>
                    <a:ext uri="{9D8B030D-6E8A-4147-A177-3AD203B41FA5}">
                      <a16:colId xmlns:a16="http://schemas.microsoft.com/office/drawing/2014/main" xmlns="" val="20001"/>
                    </a:ext>
                  </a:extLst>
                </a:gridCol>
              </a:tblGrid>
              <a:tr h="576064">
                <a:tc>
                  <a:txBody>
                    <a:bodyPr/>
                    <a:lstStyle/>
                    <a:p>
                      <a:pPr algn="ctr" fontAlgn="ctr"/>
                      <a:r>
                        <a:rPr lang="es-MX" sz="1200" u="none" strike="noStrike" dirty="0">
                          <a:effectLst/>
                        </a:rPr>
                        <a:t>Actos administrativo</a:t>
                      </a:r>
                      <a:endParaRPr lang="es-MX" sz="1200" b="1" i="0" u="none" strike="noStrike" dirty="0">
                        <a:solidFill>
                          <a:srgbClr val="000000"/>
                        </a:solidFill>
                        <a:effectLst/>
                        <a:latin typeface="Courier New" panose="02070309020205020404" pitchFamily="49" charset="0"/>
                      </a:endParaRPr>
                    </a:p>
                  </a:txBody>
                  <a:tcPr marL="9525" marR="9525" marT="9525" marB="0" anchor="ctr"/>
                </a:tc>
                <a:tc>
                  <a:txBody>
                    <a:bodyPr/>
                    <a:lstStyle/>
                    <a:p>
                      <a:pPr algn="ctr" fontAlgn="ctr"/>
                      <a:r>
                        <a:rPr lang="es-MX" sz="1200" u="none" strike="noStrike" dirty="0">
                          <a:effectLst/>
                        </a:rPr>
                        <a:t>Citatorio</a:t>
                      </a:r>
                      <a:endParaRPr lang="es-MX" sz="1200" b="1" i="0" u="none" strike="noStrike" dirty="0">
                        <a:solidFill>
                          <a:srgbClr val="000000"/>
                        </a:solidFill>
                        <a:effectLst/>
                        <a:latin typeface="Courier New" panose="02070309020205020404" pitchFamily="49" charset="0"/>
                      </a:endParaRPr>
                    </a:p>
                  </a:txBody>
                  <a:tcPr marL="9525" marR="9525" marT="9525" marB="0" anchor="ctr"/>
                </a:tc>
                <a:extLst>
                  <a:ext uri="{0D108BD9-81ED-4DB2-BD59-A6C34878D82A}">
                    <a16:rowId xmlns:a16="http://schemas.microsoft.com/office/drawing/2014/main" xmlns="" val="10000"/>
                  </a:ext>
                </a:extLst>
              </a:tr>
              <a:tr h="274939">
                <a:tc>
                  <a:txBody>
                    <a:bodyPr/>
                    <a:lstStyle/>
                    <a:p>
                      <a:pPr algn="l" fontAlgn="ctr"/>
                      <a:r>
                        <a:rPr lang="es-MX" sz="1200" u="none" strike="noStrike">
                          <a:effectLst/>
                        </a:rPr>
                        <a:t>Visita en domicilio fiscal</a:t>
                      </a:r>
                      <a:endParaRPr lang="es-MX" sz="1200" b="0" i="0" u="none" strike="noStrike">
                        <a:solidFill>
                          <a:srgbClr val="000000"/>
                        </a:solidFill>
                        <a:effectLst/>
                        <a:latin typeface="Courier New" panose="02070309020205020404" pitchFamily="49" charset="0"/>
                      </a:endParaRPr>
                    </a:p>
                  </a:txBody>
                  <a:tcPr marL="9525" marR="9525" marT="9525" marB="0" anchor="ctr"/>
                </a:tc>
                <a:tc>
                  <a:txBody>
                    <a:bodyPr/>
                    <a:lstStyle/>
                    <a:p>
                      <a:pPr algn="ctr" fontAlgn="ctr"/>
                      <a:r>
                        <a:rPr lang="es-MX" sz="1200" u="none" strike="noStrike">
                          <a:effectLst/>
                        </a:rPr>
                        <a:t>Sí</a:t>
                      </a:r>
                      <a:endParaRPr lang="es-MX" sz="1200" b="0" i="0" u="none" strike="noStrike">
                        <a:solidFill>
                          <a:srgbClr val="000000"/>
                        </a:solidFill>
                        <a:effectLst/>
                        <a:latin typeface="Courier New" panose="02070309020205020404" pitchFamily="49" charset="0"/>
                      </a:endParaRPr>
                    </a:p>
                  </a:txBody>
                  <a:tcPr marL="9525" marR="9525" marT="9525" marB="0" anchor="ctr"/>
                </a:tc>
                <a:extLst>
                  <a:ext uri="{0D108BD9-81ED-4DB2-BD59-A6C34878D82A}">
                    <a16:rowId xmlns:a16="http://schemas.microsoft.com/office/drawing/2014/main" xmlns="" val="10001"/>
                  </a:ext>
                </a:extLst>
              </a:tr>
              <a:tr h="549880">
                <a:tc>
                  <a:txBody>
                    <a:bodyPr/>
                    <a:lstStyle/>
                    <a:p>
                      <a:pPr algn="l" fontAlgn="ctr"/>
                      <a:r>
                        <a:rPr lang="es-MX" sz="1200" u="none" strike="noStrike" dirty="0">
                          <a:effectLst/>
                        </a:rPr>
                        <a:t>Revisión de escritorio (gabinete)/Escrito de hechos</a:t>
                      </a:r>
                      <a:endParaRPr lang="es-MX" sz="1200" b="0" i="0" u="none" strike="noStrike" dirty="0">
                        <a:solidFill>
                          <a:srgbClr val="000000"/>
                        </a:solidFill>
                        <a:effectLst/>
                        <a:latin typeface="Courier New" panose="02070309020205020404" pitchFamily="49" charset="0"/>
                      </a:endParaRPr>
                    </a:p>
                  </a:txBody>
                  <a:tcPr marL="9525" marR="9525" marT="9525" marB="0" anchor="ctr"/>
                </a:tc>
                <a:tc>
                  <a:txBody>
                    <a:bodyPr/>
                    <a:lstStyle/>
                    <a:p>
                      <a:pPr algn="ctr" fontAlgn="ctr"/>
                      <a:r>
                        <a:rPr lang="es-MX" sz="1200" u="none" strike="noStrike">
                          <a:effectLst/>
                        </a:rPr>
                        <a:t>Sí</a:t>
                      </a:r>
                      <a:endParaRPr lang="es-MX" sz="1200" b="0" i="0" u="none" strike="noStrike">
                        <a:solidFill>
                          <a:srgbClr val="000000"/>
                        </a:solidFill>
                        <a:effectLst/>
                        <a:latin typeface="Courier New" panose="02070309020205020404" pitchFamily="49" charset="0"/>
                      </a:endParaRPr>
                    </a:p>
                  </a:txBody>
                  <a:tcPr marL="9525" marR="9525" marT="9525" marB="0" anchor="ctr"/>
                </a:tc>
                <a:extLst>
                  <a:ext uri="{0D108BD9-81ED-4DB2-BD59-A6C34878D82A}">
                    <a16:rowId xmlns:a16="http://schemas.microsoft.com/office/drawing/2014/main" xmlns="" val="10002"/>
                  </a:ext>
                </a:extLst>
              </a:tr>
              <a:tr h="1099758">
                <a:tc>
                  <a:txBody>
                    <a:bodyPr/>
                    <a:lstStyle/>
                    <a:p>
                      <a:pPr algn="l" fontAlgn="ctr"/>
                      <a:r>
                        <a:rPr lang="es-MX" sz="1200" u="none" strike="noStrike" dirty="0">
                          <a:effectLst/>
                        </a:rPr>
                        <a:t>Revisión de mercancía/vehículos de procedencia extranjera en transporte </a:t>
                      </a:r>
                      <a:endParaRPr lang="es-MX" sz="1200" b="0" i="0" u="none" strike="noStrike" dirty="0">
                        <a:solidFill>
                          <a:srgbClr val="000000"/>
                        </a:solidFill>
                        <a:effectLst/>
                        <a:latin typeface="Courier New" panose="02070309020205020404" pitchFamily="49" charset="0"/>
                      </a:endParaRPr>
                    </a:p>
                  </a:txBody>
                  <a:tcPr marL="9525" marR="9525" marT="9525" marB="0" anchor="ctr"/>
                </a:tc>
                <a:tc>
                  <a:txBody>
                    <a:bodyPr/>
                    <a:lstStyle/>
                    <a:p>
                      <a:pPr algn="ctr" fontAlgn="ctr"/>
                      <a:r>
                        <a:rPr lang="es-MX" sz="1200" u="none" strike="noStrike" dirty="0">
                          <a:effectLst/>
                        </a:rPr>
                        <a:t>No</a:t>
                      </a:r>
                      <a:endParaRPr lang="es-MX" sz="1200" b="0" i="0" u="none" strike="noStrike" dirty="0">
                        <a:solidFill>
                          <a:srgbClr val="000000"/>
                        </a:solidFill>
                        <a:effectLst/>
                        <a:latin typeface="Courier New" panose="02070309020205020404" pitchFamily="49" charset="0"/>
                      </a:endParaRPr>
                    </a:p>
                  </a:txBody>
                  <a:tcPr marL="9525" marR="9525" marT="9525" marB="0" anchor="ctr"/>
                </a:tc>
                <a:extLst>
                  <a:ext uri="{0D108BD9-81ED-4DB2-BD59-A6C34878D82A}">
                    <a16:rowId xmlns:a16="http://schemas.microsoft.com/office/drawing/2014/main" xmlns="" val="10003"/>
                  </a:ext>
                </a:extLst>
              </a:tr>
              <a:tr h="1099758">
                <a:tc>
                  <a:txBody>
                    <a:bodyPr/>
                    <a:lstStyle/>
                    <a:p>
                      <a:pPr algn="l" fontAlgn="ctr"/>
                      <a:r>
                        <a:rPr lang="es-MX" sz="1200" u="none" strike="noStrike" dirty="0">
                          <a:effectLst/>
                        </a:rPr>
                        <a:t>Visita domiciliaria en domicilio fiscal (…) siempre que se encuentren abiertos al público en general (…)</a:t>
                      </a:r>
                      <a:endParaRPr lang="es-MX" sz="1200" b="0" i="0" u="none" strike="noStrike" dirty="0">
                        <a:solidFill>
                          <a:srgbClr val="000000"/>
                        </a:solidFill>
                        <a:effectLst/>
                        <a:latin typeface="Courier New" panose="02070309020205020404" pitchFamily="49" charset="0"/>
                      </a:endParaRPr>
                    </a:p>
                  </a:txBody>
                  <a:tcPr marL="9525" marR="9525" marT="9525" marB="0" anchor="ctr"/>
                </a:tc>
                <a:tc>
                  <a:txBody>
                    <a:bodyPr/>
                    <a:lstStyle/>
                    <a:p>
                      <a:pPr algn="ctr" fontAlgn="ctr"/>
                      <a:r>
                        <a:rPr lang="es-MX" sz="1200" u="none" strike="noStrike" dirty="0">
                          <a:effectLst/>
                        </a:rPr>
                        <a:t>No</a:t>
                      </a:r>
                      <a:endParaRPr lang="es-MX" sz="1200" b="0" i="0" u="none" strike="noStrike" dirty="0">
                        <a:solidFill>
                          <a:srgbClr val="000000"/>
                        </a:solidFill>
                        <a:effectLst/>
                        <a:latin typeface="Courier New" panose="02070309020205020404" pitchFamily="49" charset="0"/>
                      </a:endParaRPr>
                    </a:p>
                  </a:txBody>
                  <a:tcPr marL="9525" marR="9525" marT="9525" marB="0" anchor="ctr"/>
                </a:tc>
                <a:extLst>
                  <a:ext uri="{0D108BD9-81ED-4DB2-BD59-A6C34878D82A}">
                    <a16:rowId xmlns:a16="http://schemas.microsoft.com/office/drawing/2014/main" xmlns="" val="10004"/>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txBox="1">
            <a:spLocks/>
          </p:cNvSpPr>
          <p:nvPr/>
        </p:nvSpPr>
        <p:spPr>
          <a:xfrm>
            <a:off x="1907704" y="4437112"/>
            <a:ext cx="7260252" cy="15396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es-MX" sz="4000" b="1" dirty="0">
                <a:latin typeface="Courier New" panose="02070309020205020404" pitchFamily="49" charset="0"/>
                <a:cs typeface="Courier New" panose="02070309020205020404" pitchFamily="49" charset="0"/>
              </a:rPr>
              <a:t>ACTOS DE FISCALIZACIÓN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6156176" y="332656"/>
            <a:ext cx="2826568" cy="872544"/>
          </a:xfrm>
        </p:spPr>
        <p:txBody>
          <a:bodyPr/>
          <a:lstStyle/>
          <a:p>
            <a:pPr algn="ctr"/>
            <a:r>
              <a:rPr lang="es-MX" b="1" dirty="0">
                <a:latin typeface="Courier New" panose="02070309020205020404" pitchFamily="49" charset="0"/>
                <a:cs typeface="Courier New" panose="02070309020205020404" pitchFamily="49" charset="0"/>
              </a:rPr>
              <a:t>Tipos</a:t>
            </a:r>
          </a:p>
        </p:txBody>
      </p:sp>
      <p:sp>
        <p:nvSpPr>
          <p:cNvPr id="7" name="Marcador de contenido 2"/>
          <p:cNvSpPr>
            <a:spLocks noGrp="1"/>
          </p:cNvSpPr>
          <p:nvPr>
            <p:ph idx="1"/>
          </p:nvPr>
        </p:nvSpPr>
        <p:spPr>
          <a:xfrm>
            <a:off x="1287887" y="1825624"/>
            <a:ext cx="7694858" cy="4555703"/>
          </a:xfrm>
        </p:spPr>
        <p:txBody>
          <a:bodyPr>
            <a:normAutofit/>
          </a:bodyPr>
          <a:lstStyle/>
          <a:p>
            <a:pPr marL="514350" indent="-514350">
              <a:buFont typeface="+mj-lt"/>
              <a:buAutoNum type="arabicPeriod"/>
            </a:pPr>
            <a:r>
              <a:rPr lang="es-MX" sz="2400" b="1" dirty="0">
                <a:latin typeface="Courier New" panose="02070309020205020404" pitchFamily="49" charset="0"/>
                <a:cs typeface="Courier New" panose="02070309020205020404" pitchFamily="49" charset="0"/>
              </a:rPr>
              <a:t>Escrito de hechos u omisiones</a:t>
            </a:r>
            <a:r>
              <a:rPr lang="es-MX" sz="2400" dirty="0">
                <a:latin typeface="Courier New" panose="02070309020205020404" pitchFamily="49" charset="0"/>
                <a:cs typeface="Courier New" panose="02070309020205020404" pitchFamily="49" charset="0"/>
              </a:rPr>
              <a:t>: Art. 152 de la </a:t>
            </a:r>
            <a:r>
              <a:rPr lang="es-MX" sz="2400" dirty="0" err="1">
                <a:latin typeface="Courier New" panose="02070309020205020404" pitchFamily="49" charset="0"/>
                <a:cs typeface="Courier New" panose="02070309020205020404" pitchFamily="49" charset="0"/>
              </a:rPr>
              <a:t>LA</a:t>
            </a:r>
            <a:endParaRPr lang="es-MX" sz="2400" dirty="0">
              <a:latin typeface="Courier New" panose="02070309020205020404" pitchFamily="49" charset="0"/>
              <a:cs typeface="Courier New" panose="02070309020205020404" pitchFamily="49" charset="0"/>
            </a:endParaRPr>
          </a:p>
          <a:p>
            <a:pPr marL="514350" indent="-514350">
              <a:buFont typeface="+mj-lt"/>
              <a:buAutoNum type="arabicPeriod"/>
            </a:pPr>
            <a:r>
              <a:rPr lang="es-MX" sz="2400" b="1" dirty="0">
                <a:latin typeface="Courier New" panose="02070309020205020404" pitchFamily="49" charset="0"/>
                <a:cs typeface="Courier New" panose="02070309020205020404" pitchFamily="49" charset="0"/>
              </a:rPr>
              <a:t>Carta invitación</a:t>
            </a:r>
            <a:r>
              <a:rPr lang="es-MX" sz="2400" dirty="0">
                <a:latin typeface="Courier New" panose="02070309020205020404" pitchFamily="49" charset="0"/>
                <a:cs typeface="Courier New" panose="02070309020205020404" pitchFamily="49" charset="0"/>
              </a:rPr>
              <a:t>: Art. 33 </a:t>
            </a:r>
            <a:r>
              <a:rPr lang="es-MX" sz="2400" dirty="0" err="1">
                <a:latin typeface="Courier New" panose="02070309020205020404" pitchFamily="49" charset="0"/>
                <a:cs typeface="Courier New" panose="02070309020205020404" pitchFamily="49" charset="0"/>
              </a:rPr>
              <a:t>fc</a:t>
            </a:r>
            <a:r>
              <a:rPr lang="es-MX" sz="2400" dirty="0">
                <a:latin typeface="Courier New" panose="02070309020205020404" pitchFamily="49" charset="0"/>
                <a:cs typeface="Courier New" panose="02070309020205020404" pitchFamily="49" charset="0"/>
              </a:rPr>
              <a:t> III y 42 </a:t>
            </a:r>
            <a:r>
              <a:rPr lang="es-MX" sz="2400" dirty="0" err="1">
                <a:latin typeface="Courier New" panose="02070309020205020404" pitchFamily="49" charset="0"/>
                <a:cs typeface="Courier New" panose="02070309020205020404" pitchFamily="49" charset="0"/>
              </a:rPr>
              <a:t>fc</a:t>
            </a:r>
            <a:r>
              <a:rPr lang="es-MX" sz="2400" dirty="0">
                <a:latin typeface="Courier New" panose="02070309020205020404" pitchFamily="49" charset="0"/>
                <a:cs typeface="Courier New" panose="02070309020205020404" pitchFamily="49" charset="0"/>
              </a:rPr>
              <a:t> I del CFF</a:t>
            </a:r>
          </a:p>
          <a:p>
            <a:pPr marL="514350" indent="-514350">
              <a:buFont typeface="+mj-lt"/>
              <a:buAutoNum type="arabicPeriod"/>
            </a:pPr>
            <a:r>
              <a:rPr lang="es-MX" sz="2400" b="1" dirty="0">
                <a:latin typeface="Courier New" panose="02070309020205020404" pitchFamily="49" charset="0"/>
                <a:cs typeface="Courier New" panose="02070309020205020404" pitchFamily="49" charset="0"/>
              </a:rPr>
              <a:t>Gabinete</a:t>
            </a:r>
            <a:r>
              <a:rPr lang="es-MX" sz="2400" dirty="0">
                <a:latin typeface="Courier New" panose="02070309020205020404" pitchFamily="49" charset="0"/>
                <a:cs typeface="Courier New" panose="02070309020205020404" pitchFamily="49" charset="0"/>
              </a:rPr>
              <a:t>: Art. 42 </a:t>
            </a:r>
            <a:r>
              <a:rPr lang="es-MX" sz="2400" dirty="0" err="1">
                <a:latin typeface="Courier New" panose="02070309020205020404" pitchFamily="49" charset="0"/>
                <a:cs typeface="Courier New" panose="02070309020205020404" pitchFamily="49" charset="0"/>
              </a:rPr>
              <a:t>fc</a:t>
            </a:r>
            <a:r>
              <a:rPr lang="es-MX" sz="2400" dirty="0">
                <a:latin typeface="Courier New" panose="02070309020205020404" pitchFamily="49" charset="0"/>
                <a:cs typeface="Courier New" panose="02070309020205020404" pitchFamily="49" charset="0"/>
              </a:rPr>
              <a:t> II del CFF</a:t>
            </a:r>
          </a:p>
          <a:p>
            <a:pPr marL="514350" indent="-514350">
              <a:buFont typeface="+mj-lt"/>
              <a:buAutoNum type="arabicPeriod"/>
            </a:pPr>
            <a:r>
              <a:rPr lang="es-MX" sz="2400" b="1" dirty="0">
                <a:latin typeface="Courier New" panose="02070309020205020404" pitchFamily="49" charset="0"/>
                <a:cs typeface="Courier New" panose="02070309020205020404" pitchFamily="49" charset="0"/>
              </a:rPr>
              <a:t>Revisión electrónica</a:t>
            </a:r>
            <a:r>
              <a:rPr lang="es-MX" sz="2400" dirty="0">
                <a:latin typeface="Courier New" panose="02070309020205020404" pitchFamily="49" charset="0"/>
                <a:cs typeface="Courier New" panose="02070309020205020404" pitchFamily="49" charset="0"/>
              </a:rPr>
              <a:t>: Art. 42 </a:t>
            </a:r>
            <a:r>
              <a:rPr lang="es-MX" sz="2400" dirty="0" err="1">
                <a:latin typeface="Courier New" panose="02070309020205020404" pitchFamily="49" charset="0"/>
                <a:cs typeface="Courier New" panose="02070309020205020404" pitchFamily="49" charset="0"/>
              </a:rPr>
              <a:t>fc</a:t>
            </a:r>
            <a:r>
              <a:rPr lang="es-MX" sz="2400" dirty="0">
                <a:latin typeface="Courier New" panose="02070309020205020404" pitchFamily="49" charset="0"/>
                <a:cs typeface="Courier New" panose="02070309020205020404" pitchFamily="49" charset="0"/>
              </a:rPr>
              <a:t> IX del CFF</a:t>
            </a:r>
          </a:p>
          <a:p>
            <a:pPr marL="514350" indent="-514350">
              <a:buFont typeface="+mj-lt"/>
              <a:buAutoNum type="arabicPeriod"/>
            </a:pPr>
            <a:r>
              <a:rPr lang="es-MX" sz="2400" b="1" dirty="0">
                <a:latin typeface="Courier New" panose="02070309020205020404" pitchFamily="49" charset="0"/>
                <a:cs typeface="Courier New" panose="02070309020205020404" pitchFamily="49" charset="0"/>
              </a:rPr>
              <a:t>Visita domiciliaria</a:t>
            </a:r>
            <a:r>
              <a:rPr lang="es-MX" sz="2400" dirty="0">
                <a:latin typeface="Courier New" panose="02070309020205020404" pitchFamily="49" charset="0"/>
                <a:cs typeface="Courier New" panose="02070309020205020404" pitchFamily="49" charset="0"/>
              </a:rPr>
              <a:t>:</a:t>
            </a:r>
          </a:p>
          <a:p>
            <a:pPr lvl="1">
              <a:buFont typeface="Wingdings" panose="05000000000000000000" pitchFamily="2" charset="2"/>
              <a:buChar char="ü"/>
            </a:pPr>
            <a:r>
              <a:rPr lang="es-MX" sz="2200" dirty="0">
                <a:latin typeface="Courier New" panose="02070309020205020404" pitchFamily="49" charset="0"/>
                <a:cs typeface="Courier New" panose="02070309020205020404" pitchFamily="49" charset="0"/>
              </a:rPr>
              <a:t>Visita profunda: Art. 42 </a:t>
            </a:r>
            <a:r>
              <a:rPr lang="es-MX" sz="2200" dirty="0" err="1">
                <a:latin typeface="Courier New" panose="02070309020205020404" pitchFamily="49" charset="0"/>
                <a:cs typeface="Courier New" panose="02070309020205020404" pitchFamily="49" charset="0"/>
              </a:rPr>
              <a:t>fc</a:t>
            </a:r>
            <a:r>
              <a:rPr lang="es-MX" sz="2200" dirty="0">
                <a:latin typeface="Courier New" panose="02070309020205020404" pitchFamily="49" charset="0"/>
                <a:cs typeface="Courier New" panose="02070309020205020404" pitchFamily="49" charset="0"/>
              </a:rPr>
              <a:t> III del CFF</a:t>
            </a:r>
          </a:p>
          <a:p>
            <a:pPr lvl="1">
              <a:buFont typeface="Wingdings" panose="05000000000000000000" pitchFamily="2" charset="2"/>
              <a:buChar char="ü"/>
            </a:pPr>
            <a:r>
              <a:rPr lang="es-MX" sz="2200" dirty="0">
                <a:latin typeface="Courier New" panose="02070309020205020404" pitchFamily="49" charset="0"/>
                <a:cs typeface="Courier New" panose="02070309020205020404" pitchFamily="49" charset="0"/>
              </a:rPr>
              <a:t>Visita rápida: Art. 42 </a:t>
            </a:r>
            <a:r>
              <a:rPr lang="es-MX" sz="2200" dirty="0" err="1">
                <a:latin typeface="Courier New" panose="02070309020205020404" pitchFamily="49" charset="0"/>
                <a:cs typeface="Courier New" panose="02070309020205020404" pitchFamily="49" charset="0"/>
              </a:rPr>
              <a:t>fc</a:t>
            </a:r>
            <a:r>
              <a:rPr lang="es-MX" sz="2200" dirty="0">
                <a:latin typeface="Courier New" panose="02070309020205020404" pitchFamily="49" charset="0"/>
                <a:cs typeface="Courier New" panose="02070309020205020404" pitchFamily="49" charset="0"/>
              </a:rPr>
              <a:t> V del CFF</a:t>
            </a:r>
          </a:p>
          <a:p>
            <a:endParaRPr lang="es-MX"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2771800" y="4077072"/>
            <a:ext cx="6152693" cy="2446986"/>
          </a:xfrm>
        </p:spPr>
        <p:txBody>
          <a:bodyPr>
            <a:noAutofit/>
          </a:bodyPr>
          <a:lstStyle/>
          <a:p>
            <a:pPr algn="r"/>
            <a:r>
              <a:rPr lang="es-MX" sz="4000" b="1" dirty="0">
                <a:latin typeface="Courier New" panose="02070309020205020404" pitchFamily="49" charset="0"/>
                <a:cs typeface="Courier New" panose="02070309020205020404" pitchFamily="49" charset="0"/>
              </a:rPr>
              <a:t>GABINETE</a:t>
            </a:r>
            <a:br>
              <a:rPr lang="es-MX" sz="4000" b="1" dirty="0">
                <a:latin typeface="Courier New" panose="02070309020205020404" pitchFamily="49" charset="0"/>
                <a:cs typeface="Courier New" panose="02070309020205020404" pitchFamily="49" charset="0"/>
              </a:rPr>
            </a:br>
            <a:r>
              <a:rPr lang="es-MX" sz="4000" b="1" dirty="0">
                <a:latin typeface="Courier New" panose="02070309020205020404" pitchFamily="49" charset="0"/>
                <a:cs typeface="Courier New" panose="02070309020205020404" pitchFamily="49" charset="0"/>
              </a:rPr>
              <a:t>(Revisiones de escritorio)</a:t>
            </a:r>
          </a:p>
        </p:txBody>
      </p:sp>
    </p:spTree>
    <p:extLst>
      <p:ext uri="{BB962C8B-B14F-4D97-AF65-F5344CB8AC3E}">
        <p14:creationId xmlns:p14="http://schemas.microsoft.com/office/powerpoint/2010/main" val="2052906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4860032" y="332656"/>
            <a:ext cx="3996429" cy="652530"/>
          </a:xfrm>
        </p:spPr>
        <p:txBody>
          <a:bodyPr>
            <a:normAutofit/>
          </a:bodyPr>
          <a:lstStyle/>
          <a:p>
            <a:r>
              <a:rPr lang="es-MX" b="1" dirty="0">
                <a:latin typeface="Courier New" panose="02070309020205020404" pitchFamily="49" charset="0"/>
                <a:cs typeface="Courier New" panose="02070309020205020404" pitchFamily="49" charset="0"/>
              </a:rPr>
              <a:t>Marco legal</a:t>
            </a:r>
            <a:endParaRPr lang="es-MX" dirty="0"/>
          </a:p>
        </p:txBody>
      </p:sp>
      <p:sp>
        <p:nvSpPr>
          <p:cNvPr id="5" name="Marcador de contenido 2"/>
          <p:cNvSpPr>
            <a:spLocks noGrp="1"/>
          </p:cNvSpPr>
          <p:nvPr>
            <p:ph idx="1"/>
          </p:nvPr>
        </p:nvSpPr>
        <p:spPr>
          <a:xfrm>
            <a:off x="1475656" y="1262130"/>
            <a:ext cx="7380805" cy="5263214"/>
          </a:xfrm>
        </p:spPr>
        <p:txBody>
          <a:bodyPr/>
          <a:lstStyle/>
          <a:p>
            <a:r>
              <a:rPr lang="es-MX" b="1" dirty="0">
                <a:latin typeface="Courier New" panose="02070309020205020404" pitchFamily="49" charset="0"/>
                <a:cs typeface="Courier New" panose="02070309020205020404" pitchFamily="49" charset="0"/>
              </a:rPr>
              <a:t>LA</a:t>
            </a:r>
          </a:p>
          <a:p>
            <a:pPr lvl="1"/>
            <a:r>
              <a:rPr lang="es-MX" sz="1800" dirty="0">
                <a:latin typeface="Courier New" panose="02070309020205020404" pitchFamily="49" charset="0"/>
                <a:cs typeface="Courier New" panose="02070309020205020404" pitchFamily="49" charset="0"/>
              </a:rPr>
              <a:t>Artículo 41 (AA representante)</a:t>
            </a:r>
          </a:p>
          <a:p>
            <a:pPr lvl="1"/>
            <a:r>
              <a:rPr lang="es-MX" sz="1800" dirty="0">
                <a:latin typeface="Courier New" panose="02070309020205020404" pitchFamily="49" charset="0"/>
                <a:cs typeface="Courier New" panose="02070309020205020404" pitchFamily="49" charset="0"/>
              </a:rPr>
              <a:t>Artículo 53 (responsabilidad solidaria)</a:t>
            </a:r>
          </a:p>
          <a:p>
            <a:r>
              <a:rPr lang="es-MX" b="1" dirty="0">
                <a:latin typeface="Courier New" panose="02070309020205020404" pitchFamily="49" charset="0"/>
                <a:cs typeface="Courier New" panose="02070309020205020404" pitchFamily="49" charset="0"/>
              </a:rPr>
              <a:t>CFF</a:t>
            </a:r>
          </a:p>
          <a:p>
            <a:pPr lvl="1"/>
            <a:r>
              <a:rPr lang="es-MX" sz="1800" dirty="0">
                <a:latin typeface="Courier New" panose="02070309020205020404" pitchFamily="49" charset="0"/>
                <a:cs typeface="Courier New" panose="02070309020205020404" pitchFamily="49" charset="0"/>
              </a:rPr>
              <a:t>Artículo 26 (responsabilidad solidaria)</a:t>
            </a:r>
          </a:p>
          <a:p>
            <a:pPr lvl="1"/>
            <a:r>
              <a:rPr lang="es-MX" sz="1800" dirty="0">
                <a:latin typeface="Courier New" panose="02070309020205020404" pitchFamily="49" charset="0"/>
                <a:cs typeface="Courier New" panose="02070309020205020404" pitchFamily="49" charset="0"/>
              </a:rPr>
              <a:t>Artículo 38 (requisitos oficiales de solicitud de información)</a:t>
            </a:r>
          </a:p>
          <a:p>
            <a:pPr lvl="1"/>
            <a:r>
              <a:rPr lang="es-MX" sz="1800" dirty="0">
                <a:latin typeface="Courier New" panose="02070309020205020404" pitchFamily="49" charset="0"/>
                <a:cs typeface="Courier New" panose="02070309020205020404" pitchFamily="49" charset="0"/>
              </a:rPr>
              <a:t>Artículo 42, primer párrafo, fracción II (facultad)</a:t>
            </a:r>
          </a:p>
          <a:p>
            <a:pPr lvl="1"/>
            <a:r>
              <a:rPr lang="es-MX" sz="1800" dirty="0">
                <a:latin typeface="Courier New" panose="02070309020205020404" pitchFamily="49" charset="0"/>
                <a:cs typeface="Courier New" panose="02070309020205020404" pitchFamily="49" charset="0"/>
              </a:rPr>
              <a:t>Artículo 46-A (plazo)</a:t>
            </a:r>
          </a:p>
          <a:p>
            <a:pPr lvl="1"/>
            <a:r>
              <a:rPr lang="es-MX" sz="1800" dirty="0">
                <a:latin typeface="Courier New" panose="02070309020205020404" pitchFamily="49" charset="0"/>
                <a:cs typeface="Courier New" panose="02070309020205020404" pitchFamily="49" charset="0"/>
              </a:rPr>
              <a:t>Artículo 48 (oficio de observaciones)</a:t>
            </a:r>
          </a:p>
          <a:p>
            <a:pPr lvl="1"/>
            <a:r>
              <a:rPr lang="es-MX" sz="1800" dirty="0">
                <a:latin typeface="Courier New" panose="02070309020205020404" pitchFamily="49" charset="0"/>
                <a:cs typeface="Courier New" panose="02070309020205020404" pitchFamily="49" charset="0"/>
              </a:rPr>
              <a:t>Artículo 52-A, quinto párrafo, inciso f)</a:t>
            </a:r>
          </a:p>
        </p:txBody>
      </p:sp>
    </p:spTree>
    <p:extLst>
      <p:ext uri="{BB962C8B-B14F-4D97-AF65-F5344CB8AC3E}">
        <p14:creationId xmlns:p14="http://schemas.microsoft.com/office/powerpoint/2010/main" val="2661436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5508104" y="332657"/>
            <a:ext cx="3402632" cy="936104"/>
          </a:xfrm>
        </p:spPr>
        <p:txBody>
          <a:bodyPr>
            <a:normAutofit/>
          </a:bodyPr>
          <a:lstStyle/>
          <a:p>
            <a:r>
              <a:rPr lang="es-MX" dirty="0">
                <a:latin typeface="Courier New" panose="02070309020205020404" pitchFamily="49" charset="0"/>
                <a:cs typeface="Courier New" panose="02070309020205020404" pitchFamily="49" charset="0"/>
              </a:rPr>
              <a:t>Excepciones</a:t>
            </a:r>
          </a:p>
        </p:txBody>
      </p:sp>
      <p:sp>
        <p:nvSpPr>
          <p:cNvPr id="5" name="Marcador de contenido 2"/>
          <p:cNvSpPr>
            <a:spLocks noGrp="1"/>
          </p:cNvSpPr>
          <p:nvPr>
            <p:ph idx="1"/>
          </p:nvPr>
        </p:nvSpPr>
        <p:spPr>
          <a:xfrm>
            <a:off x="1484311" y="1628801"/>
            <a:ext cx="7192146" cy="4680520"/>
          </a:xfrm>
        </p:spPr>
        <p:txBody>
          <a:bodyPr>
            <a:normAutofit fontScale="85000" lnSpcReduction="10000"/>
          </a:bodyPr>
          <a:lstStyle/>
          <a:p>
            <a:pPr>
              <a:buFont typeface="+mj-lt"/>
              <a:buAutoNum type="arabicPeriod"/>
            </a:pPr>
            <a:r>
              <a:rPr lang="es-MX" dirty="0">
                <a:latin typeface="Courier New" panose="02070309020205020404" pitchFamily="49" charset="0"/>
                <a:cs typeface="Courier New" panose="02070309020205020404" pitchFamily="49" charset="0"/>
              </a:rPr>
              <a:t>Presuma efectuar embargo precautorio</a:t>
            </a:r>
          </a:p>
          <a:p>
            <a:pPr>
              <a:buFont typeface="+mj-lt"/>
              <a:buAutoNum type="arabicPeriod"/>
            </a:pPr>
            <a:r>
              <a:rPr lang="es-MX" dirty="0">
                <a:latin typeface="Courier New" panose="02070309020205020404" pitchFamily="49" charset="0"/>
                <a:cs typeface="Courier New" panose="02070309020205020404" pitchFamily="49" charset="0"/>
              </a:rPr>
              <a:t>Se requiera efectuar recorrido físico</a:t>
            </a:r>
          </a:p>
          <a:p>
            <a:pPr>
              <a:buFont typeface="+mj-lt"/>
              <a:buAutoNum type="arabicPeriod"/>
            </a:pPr>
            <a:r>
              <a:rPr lang="es-MX" dirty="0">
                <a:latin typeface="Courier New" panose="02070309020205020404" pitchFamily="49" charset="0"/>
                <a:cs typeface="Courier New" panose="02070309020205020404" pitchFamily="49" charset="0"/>
              </a:rPr>
              <a:t>Haya riesgo de desaparición del contribuyente</a:t>
            </a:r>
          </a:p>
          <a:p>
            <a:pPr>
              <a:buFont typeface="+mj-lt"/>
              <a:buAutoNum type="arabicPeriod"/>
            </a:pPr>
            <a:r>
              <a:rPr lang="es-MX" dirty="0">
                <a:latin typeface="Courier New" panose="02070309020205020404" pitchFamily="49" charset="0"/>
                <a:cs typeface="Courier New" panose="02070309020205020404" pitchFamily="49" charset="0"/>
              </a:rPr>
              <a:t>Se requiere verificar:</a:t>
            </a:r>
          </a:p>
          <a:p>
            <a:pPr marL="800100" lvl="1" indent="-342900">
              <a:buFont typeface="+mj-lt"/>
              <a:buAutoNum type="alphaLcParenR"/>
            </a:pPr>
            <a:r>
              <a:rPr lang="es-MX" dirty="0">
                <a:latin typeface="Courier New" panose="02070309020205020404" pitchFamily="49" charset="0"/>
                <a:cs typeface="Courier New" panose="02070309020205020404" pitchFamily="49" charset="0"/>
              </a:rPr>
              <a:t>Inventarios</a:t>
            </a:r>
          </a:p>
          <a:p>
            <a:pPr marL="800100" lvl="1" indent="-342900">
              <a:buFont typeface="+mj-lt"/>
              <a:buAutoNum type="alphaLcParenR"/>
            </a:pPr>
            <a:r>
              <a:rPr lang="es-MX" dirty="0">
                <a:latin typeface="Courier New" panose="02070309020205020404" pitchFamily="49" charset="0"/>
                <a:cs typeface="Courier New" panose="02070309020205020404" pitchFamily="49" charset="0"/>
              </a:rPr>
              <a:t>Clasificación arancelaria</a:t>
            </a:r>
          </a:p>
          <a:p>
            <a:pPr marL="800100" lvl="1" indent="-342900">
              <a:buFont typeface="+mj-lt"/>
              <a:buAutoNum type="alphaLcParenR"/>
            </a:pPr>
            <a:r>
              <a:rPr lang="es-MX" dirty="0">
                <a:latin typeface="Courier New" panose="02070309020205020404" pitchFamily="49" charset="0"/>
                <a:cs typeface="Courier New" panose="02070309020205020404" pitchFamily="49" charset="0"/>
              </a:rPr>
              <a:t>Cumplimiento de </a:t>
            </a:r>
            <a:r>
              <a:rPr lang="es-MX" dirty="0" err="1">
                <a:latin typeface="Courier New" panose="02070309020205020404" pitchFamily="49" charset="0"/>
                <a:cs typeface="Courier New" panose="02070309020205020404" pitchFamily="49" charset="0"/>
              </a:rPr>
              <a:t>RyRNA</a:t>
            </a:r>
            <a:r>
              <a:rPr lang="es-MX" dirty="0">
                <a:latin typeface="Courier New" panose="02070309020205020404" pitchFamily="49" charset="0"/>
                <a:cs typeface="Courier New" panose="02070309020205020404" pitchFamily="49" charset="0"/>
              </a:rPr>
              <a:t>, CC y MT</a:t>
            </a:r>
          </a:p>
          <a:p>
            <a:pPr marL="800100" lvl="1" indent="-342900">
              <a:buFont typeface="+mj-lt"/>
              <a:buAutoNum type="alphaLcParenR"/>
            </a:pPr>
            <a:r>
              <a:rPr lang="es-MX" dirty="0">
                <a:latin typeface="Courier New" panose="02070309020205020404" pitchFamily="49" charset="0"/>
                <a:cs typeface="Courier New" panose="02070309020205020404" pitchFamily="49" charset="0"/>
              </a:rPr>
              <a:t>Cumplimiento del régimen aduanero</a:t>
            </a:r>
          </a:p>
        </p:txBody>
      </p:sp>
    </p:spTree>
    <p:extLst>
      <p:ext uri="{BB962C8B-B14F-4D97-AF65-F5344CB8AC3E}">
        <p14:creationId xmlns:p14="http://schemas.microsoft.com/office/powerpoint/2010/main" val="3725484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705472" y="0"/>
            <a:ext cx="7435080" cy="1078605"/>
          </a:xfrm>
        </p:spPr>
        <p:txBody>
          <a:bodyPr>
            <a:normAutofit/>
          </a:bodyPr>
          <a:lstStyle/>
          <a:p>
            <a:pPr algn="r"/>
            <a:r>
              <a:rPr lang="es-MX" dirty="0">
                <a:latin typeface="Courier New" panose="02070309020205020404" pitchFamily="49" charset="0"/>
                <a:cs typeface="Courier New" panose="02070309020205020404" pitchFamily="49" charset="0"/>
              </a:rPr>
              <a:t>Revisión de obligaciones:</a:t>
            </a:r>
          </a:p>
        </p:txBody>
      </p:sp>
      <p:sp>
        <p:nvSpPr>
          <p:cNvPr id="5" name="Marcador de contenido 2"/>
          <p:cNvSpPr>
            <a:spLocks noGrp="1"/>
          </p:cNvSpPr>
          <p:nvPr>
            <p:ph idx="1"/>
          </p:nvPr>
        </p:nvSpPr>
        <p:spPr>
          <a:xfrm>
            <a:off x="1675050" y="2060848"/>
            <a:ext cx="6768752" cy="3168352"/>
          </a:xfrm>
        </p:spPr>
        <p:txBody>
          <a:bodyPr>
            <a:normAutofit fontScale="77500" lnSpcReduction="20000"/>
          </a:bodyPr>
          <a:lstStyle/>
          <a:p>
            <a:pPr marL="457200" indent="-457200" algn="just">
              <a:buFont typeface="+mj-lt"/>
              <a:buAutoNum type="arabicPeriod"/>
            </a:pPr>
            <a:r>
              <a:rPr lang="es-MX" dirty="0">
                <a:latin typeface="Courier New" panose="02070309020205020404" pitchFamily="49" charset="0"/>
                <a:cs typeface="Courier New" panose="02070309020205020404" pitchFamily="49" charset="0"/>
              </a:rPr>
              <a:t>Verificar las consignadas en el Art. 59, </a:t>
            </a:r>
            <a:r>
              <a:rPr lang="es-MX" dirty="0" err="1">
                <a:latin typeface="Courier New" panose="02070309020205020404" pitchFamily="49" charset="0"/>
                <a:cs typeface="Courier New" panose="02070309020205020404" pitchFamily="49" charset="0"/>
              </a:rPr>
              <a:t>fcs</a:t>
            </a:r>
            <a:r>
              <a:rPr lang="es-MX" dirty="0">
                <a:latin typeface="Courier New" panose="02070309020205020404" pitchFamily="49" charset="0"/>
                <a:cs typeface="Courier New" panose="02070309020205020404" pitchFamily="49" charset="0"/>
              </a:rPr>
              <a:t>. II , III y IV LA.</a:t>
            </a:r>
          </a:p>
          <a:p>
            <a:pPr marL="457200" indent="-457200" algn="just">
              <a:buFont typeface="+mj-lt"/>
              <a:buAutoNum type="arabicPeriod"/>
            </a:pPr>
            <a:endParaRPr lang="es-MX" dirty="0">
              <a:latin typeface="Courier New" panose="02070309020205020404" pitchFamily="49" charset="0"/>
              <a:cs typeface="Courier New" panose="02070309020205020404" pitchFamily="49" charset="0"/>
            </a:endParaRPr>
          </a:p>
          <a:p>
            <a:pPr marL="457200" indent="-457200" algn="just">
              <a:buFont typeface="+mj-lt"/>
              <a:buAutoNum type="arabicPeriod"/>
            </a:pPr>
            <a:r>
              <a:rPr lang="es-MX" dirty="0">
                <a:latin typeface="Courier New" panose="02070309020205020404" pitchFamily="49" charset="0"/>
                <a:cs typeface="Courier New" panose="02070309020205020404" pitchFamily="49" charset="0"/>
              </a:rPr>
              <a:t>Las relacionadas con importaciones definitivas.</a:t>
            </a:r>
          </a:p>
          <a:p>
            <a:pPr marL="457200" indent="-457200" algn="just">
              <a:buFont typeface="+mj-lt"/>
              <a:buAutoNum type="arabicPeriod"/>
            </a:pPr>
            <a:endParaRPr lang="es-MX" dirty="0">
              <a:latin typeface="Courier New" panose="02070309020205020404" pitchFamily="49" charset="0"/>
              <a:cs typeface="Courier New" panose="02070309020205020404" pitchFamily="49" charset="0"/>
            </a:endParaRPr>
          </a:p>
          <a:p>
            <a:pPr marL="457200" indent="-457200" algn="just">
              <a:buFont typeface="+mj-lt"/>
              <a:buAutoNum type="arabicPeriod"/>
            </a:pPr>
            <a:r>
              <a:rPr lang="es-MX" dirty="0">
                <a:latin typeface="Courier New" panose="02070309020205020404" pitchFamily="49" charset="0"/>
                <a:cs typeface="Courier New" panose="02070309020205020404" pitchFamily="49" charset="0"/>
              </a:rPr>
              <a:t>Las relacionadas con las importaciones temporales.</a:t>
            </a:r>
          </a:p>
        </p:txBody>
      </p:sp>
    </p:spTree>
    <p:extLst>
      <p:ext uri="{BB962C8B-B14F-4D97-AF65-F5344CB8AC3E}">
        <p14:creationId xmlns:p14="http://schemas.microsoft.com/office/powerpoint/2010/main" val="218241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txBox="1">
            <a:spLocks/>
          </p:cNvSpPr>
          <p:nvPr/>
        </p:nvSpPr>
        <p:spPr>
          <a:xfrm>
            <a:off x="1388740" y="836712"/>
            <a:ext cx="7054552" cy="57606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es-ES" sz="3200" dirty="0">
                <a:latin typeface="Courier New" panose="02070309020205020404" pitchFamily="49" charset="0"/>
                <a:cs typeface="Courier New" panose="02070309020205020404" pitchFamily="49" charset="0"/>
              </a:rPr>
              <a:t>Lic. en Comercio Exterior</a:t>
            </a:r>
            <a:br>
              <a:rPr lang="es-ES" sz="3200" dirty="0">
                <a:latin typeface="Courier New" panose="02070309020205020404" pitchFamily="49" charset="0"/>
                <a:cs typeface="Courier New" panose="02070309020205020404" pitchFamily="49" charset="0"/>
              </a:rPr>
            </a:br>
            <a:r>
              <a:rPr lang="es-ES" sz="3200" dirty="0">
                <a:latin typeface="Courier New" panose="02070309020205020404" pitchFamily="49" charset="0"/>
                <a:cs typeface="Courier New" panose="02070309020205020404" pitchFamily="49" charset="0"/>
              </a:rPr>
              <a:t/>
            </a:r>
            <a:br>
              <a:rPr lang="es-ES" sz="3200" dirty="0">
                <a:latin typeface="Courier New" panose="02070309020205020404" pitchFamily="49" charset="0"/>
                <a:cs typeface="Courier New" panose="02070309020205020404" pitchFamily="49" charset="0"/>
              </a:rPr>
            </a:br>
            <a:r>
              <a:rPr lang="es-ES" sz="3200" dirty="0">
                <a:latin typeface="Courier New" panose="02070309020205020404" pitchFamily="49" charset="0"/>
                <a:cs typeface="Courier New" panose="02070309020205020404" pitchFamily="49" charset="0"/>
              </a:rPr>
              <a:t>Asignatura: Optativa II. Trámites y Documentos</a:t>
            </a:r>
          </a:p>
          <a:p>
            <a:endParaRPr lang="es-ES" sz="2400" dirty="0">
              <a:latin typeface="Courier New" panose="02070309020205020404" pitchFamily="49" charset="0"/>
              <a:cs typeface="Courier New" panose="02070309020205020404" pitchFamily="49" charset="0"/>
            </a:endParaRPr>
          </a:p>
          <a:p>
            <a:r>
              <a:rPr lang="es-ES" sz="2400" dirty="0">
                <a:latin typeface="Courier New" panose="02070309020205020404" pitchFamily="49" charset="0"/>
                <a:cs typeface="Courier New" panose="02070309020205020404" pitchFamily="49" charset="0"/>
              </a:rPr>
              <a:t>Catedrático: Laura Guevara Caballero</a:t>
            </a:r>
          </a:p>
          <a:p>
            <a:r>
              <a:rPr lang="es-ES" sz="2400" dirty="0">
                <a:latin typeface="Courier New" panose="02070309020205020404" pitchFamily="49" charset="0"/>
                <a:cs typeface="Courier New" panose="02070309020205020404" pitchFamily="49" charset="0"/>
              </a:rPr>
              <a:t>Angélica Gómez Yáñez</a:t>
            </a:r>
          </a:p>
          <a:p>
            <a:endParaRPr lang="es-ES" sz="2400" dirty="0">
              <a:latin typeface="Courier New" panose="02070309020205020404" pitchFamily="49" charset="0"/>
              <a:cs typeface="Courier New" panose="02070309020205020404" pitchFamily="49" charset="0"/>
            </a:endParaRPr>
          </a:p>
          <a:p>
            <a:r>
              <a:rPr lang="es-ES" sz="2400" dirty="0">
                <a:latin typeface="Courier New" panose="02070309020205020404" pitchFamily="49" charset="0"/>
                <a:cs typeface="Courier New" panose="02070309020205020404" pitchFamily="49" charset="0"/>
              </a:rPr>
              <a:t>Periodo: julio-diciembre 2017</a:t>
            </a:r>
            <a:r>
              <a:rPr lang="es-ES" dirty="0">
                <a:latin typeface="Arial" pitchFamily="34" charset="0"/>
                <a:cs typeface="Arial" pitchFamily="34" charset="0"/>
              </a:rPr>
              <a:t/>
            </a:r>
            <a:br>
              <a:rPr lang="es-ES" dirty="0">
                <a:latin typeface="Arial" pitchFamily="34" charset="0"/>
                <a:cs typeface="Arial" pitchFamily="34" charset="0"/>
              </a:rPr>
            </a:br>
            <a:endParaRPr lang="es-MX" dirty="0">
              <a:latin typeface="Arial" pitchFamily="34" charset="0"/>
              <a:cs typeface="Arial" pitchFamily="34" charset="0"/>
            </a:endParaRPr>
          </a:p>
        </p:txBody>
      </p:sp>
    </p:spTree>
    <p:extLst>
      <p:ext uri="{BB962C8B-B14F-4D97-AF65-F5344CB8AC3E}">
        <p14:creationId xmlns:p14="http://schemas.microsoft.com/office/powerpoint/2010/main" val="13015724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081826" y="0"/>
            <a:ext cx="8011144" cy="1078605"/>
          </a:xfrm>
        </p:spPr>
        <p:txBody>
          <a:bodyPr>
            <a:normAutofit/>
          </a:bodyPr>
          <a:lstStyle/>
          <a:p>
            <a:pPr algn="r"/>
            <a:r>
              <a:rPr lang="es-MX" dirty="0">
                <a:latin typeface="Courier New" panose="02070309020205020404" pitchFamily="49" charset="0"/>
                <a:cs typeface="Courier New" panose="02070309020205020404" pitchFamily="49" charset="0"/>
              </a:rPr>
              <a:t>Resultado de de la revisión:</a:t>
            </a:r>
          </a:p>
        </p:txBody>
      </p:sp>
      <p:sp>
        <p:nvSpPr>
          <p:cNvPr id="6" name="Proceso alternativo 5"/>
          <p:cNvSpPr/>
          <p:nvPr/>
        </p:nvSpPr>
        <p:spPr>
          <a:xfrm>
            <a:off x="1679468" y="4221088"/>
            <a:ext cx="2600429" cy="910235"/>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latin typeface="Courier New" panose="02070309020205020404" pitchFamily="49" charset="0"/>
                <a:cs typeface="Courier New" panose="02070309020205020404" pitchFamily="49" charset="0"/>
              </a:rPr>
              <a:t>Detección de irregularidades</a:t>
            </a:r>
            <a:endParaRPr lang="es-MX" dirty="0"/>
          </a:p>
        </p:txBody>
      </p:sp>
      <p:sp>
        <p:nvSpPr>
          <p:cNvPr id="8" name="Proceso alternativo 7"/>
          <p:cNvSpPr/>
          <p:nvPr/>
        </p:nvSpPr>
        <p:spPr>
          <a:xfrm>
            <a:off x="5364087" y="3310853"/>
            <a:ext cx="2600429" cy="910235"/>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latin typeface="Courier New" panose="02070309020205020404" pitchFamily="49" charset="0"/>
                <a:cs typeface="Courier New" panose="02070309020205020404" pitchFamily="49" charset="0"/>
              </a:rPr>
              <a:t>Se autocorrige el contribuyente</a:t>
            </a:r>
            <a:endParaRPr lang="es-MX" dirty="0"/>
          </a:p>
        </p:txBody>
      </p:sp>
      <p:sp>
        <p:nvSpPr>
          <p:cNvPr id="9" name="Proceso alternativo 8"/>
          <p:cNvSpPr/>
          <p:nvPr/>
        </p:nvSpPr>
        <p:spPr>
          <a:xfrm>
            <a:off x="5364088" y="5131323"/>
            <a:ext cx="2600429" cy="910235"/>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latin typeface="Courier New" panose="02070309020205020404" pitchFamily="49" charset="0"/>
                <a:cs typeface="Courier New" panose="02070309020205020404" pitchFamily="49" charset="0"/>
              </a:rPr>
              <a:t>No se autocorrige el contribuyente</a:t>
            </a:r>
            <a:endParaRPr lang="es-MX" dirty="0"/>
          </a:p>
        </p:txBody>
      </p:sp>
      <p:sp>
        <p:nvSpPr>
          <p:cNvPr id="10" name="Proceso alternativo 9"/>
          <p:cNvSpPr/>
          <p:nvPr/>
        </p:nvSpPr>
        <p:spPr>
          <a:xfrm>
            <a:off x="1703547" y="1739611"/>
            <a:ext cx="2600429" cy="910235"/>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latin typeface="Courier New" panose="02070309020205020404" pitchFamily="49" charset="0"/>
                <a:cs typeface="Courier New" panose="02070309020205020404" pitchFamily="49" charset="0"/>
              </a:rPr>
              <a:t>No hay irregularidades</a:t>
            </a:r>
            <a:endParaRPr lang="es-MX" dirty="0"/>
          </a:p>
        </p:txBody>
      </p:sp>
      <p:cxnSp>
        <p:nvCxnSpPr>
          <p:cNvPr id="12" name="Conector recto de flecha 11"/>
          <p:cNvCxnSpPr>
            <a:stCxn id="6" idx="3"/>
            <a:endCxn id="8" idx="1"/>
          </p:cNvCxnSpPr>
          <p:nvPr/>
        </p:nvCxnSpPr>
        <p:spPr>
          <a:xfrm flipV="1">
            <a:off x="4279897" y="3765971"/>
            <a:ext cx="1084190" cy="910235"/>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4" name="Conector recto de flecha 13"/>
          <p:cNvCxnSpPr>
            <a:stCxn id="6" idx="3"/>
            <a:endCxn id="9" idx="1"/>
          </p:cNvCxnSpPr>
          <p:nvPr/>
        </p:nvCxnSpPr>
        <p:spPr>
          <a:xfrm>
            <a:off x="4279897" y="4676206"/>
            <a:ext cx="1084191" cy="910235"/>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5" name="CuadroTexto 14"/>
          <p:cNvSpPr txBox="1"/>
          <p:nvPr/>
        </p:nvSpPr>
        <p:spPr>
          <a:xfrm>
            <a:off x="2771800" y="3212976"/>
            <a:ext cx="360040" cy="369332"/>
          </a:xfrm>
          <a:prstGeom prst="rect">
            <a:avLst/>
          </a:prstGeom>
          <a:noFill/>
        </p:spPr>
        <p:txBody>
          <a:bodyPr wrap="square" rtlCol="0">
            <a:spAutoFit/>
          </a:bodyPr>
          <a:lstStyle/>
          <a:p>
            <a:pPr algn="ctr"/>
            <a:r>
              <a:rPr lang="es-MX" dirty="0">
                <a:latin typeface="Courier New" panose="02070309020205020404" pitchFamily="49" charset="0"/>
                <a:cs typeface="Courier New" panose="02070309020205020404" pitchFamily="49" charset="0"/>
              </a:rPr>
              <a:t>o</a:t>
            </a:r>
          </a:p>
        </p:txBody>
      </p:sp>
    </p:spTree>
    <p:extLst>
      <p:ext uri="{BB962C8B-B14F-4D97-AF65-F5344CB8AC3E}">
        <p14:creationId xmlns:p14="http://schemas.microsoft.com/office/powerpoint/2010/main" val="2412449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arn(inVertical)">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3419872" y="260648"/>
            <a:ext cx="5562872" cy="1078605"/>
          </a:xfrm>
        </p:spPr>
        <p:txBody>
          <a:bodyPr>
            <a:normAutofit/>
          </a:bodyPr>
          <a:lstStyle/>
          <a:p>
            <a:pPr algn="r"/>
            <a:r>
              <a:rPr lang="es-MX" dirty="0">
                <a:latin typeface="Courier New" panose="02070309020205020404" pitchFamily="49" charset="0"/>
                <a:cs typeface="Courier New" panose="02070309020205020404" pitchFamily="49" charset="0"/>
              </a:rPr>
              <a:t>Plazo para pruebas:</a:t>
            </a:r>
          </a:p>
        </p:txBody>
      </p:sp>
      <p:sp>
        <p:nvSpPr>
          <p:cNvPr id="6" name="Proceso alternativo 5"/>
          <p:cNvSpPr/>
          <p:nvPr/>
        </p:nvSpPr>
        <p:spPr>
          <a:xfrm>
            <a:off x="1703547" y="1739611"/>
            <a:ext cx="2600429" cy="910235"/>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a:latin typeface="Courier New" panose="02070309020205020404" pitchFamily="49" charset="0"/>
                <a:cs typeface="Courier New" panose="02070309020205020404" pitchFamily="49" charset="0"/>
              </a:rPr>
              <a:t>20 días</a:t>
            </a:r>
            <a:endParaRPr lang="es-MX" b="1" dirty="0"/>
          </a:p>
        </p:txBody>
      </p:sp>
      <p:sp>
        <p:nvSpPr>
          <p:cNvPr id="7" name="Proceso alternativo 6"/>
          <p:cNvSpPr/>
          <p:nvPr/>
        </p:nvSpPr>
        <p:spPr>
          <a:xfrm>
            <a:off x="5292080" y="1732109"/>
            <a:ext cx="2600429" cy="910235"/>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a:latin typeface="Courier New" panose="02070309020205020404" pitchFamily="49" charset="0"/>
                <a:cs typeface="Courier New" panose="02070309020205020404" pitchFamily="49" charset="0"/>
              </a:rPr>
              <a:t>15 días</a:t>
            </a:r>
            <a:endParaRPr lang="es-MX" b="1" dirty="0"/>
          </a:p>
        </p:txBody>
      </p:sp>
      <p:sp>
        <p:nvSpPr>
          <p:cNvPr id="8" name="Proceso alternativo 7"/>
          <p:cNvSpPr/>
          <p:nvPr/>
        </p:nvSpPr>
        <p:spPr>
          <a:xfrm>
            <a:off x="1703546" y="3050204"/>
            <a:ext cx="2600429" cy="2376264"/>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latin typeface="Courier New" panose="02070309020205020404" pitchFamily="49" charset="0"/>
                <a:cs typeface="Courier New" panose="02070309020205020404" pitchFamily="49" charset="0"/>
              </a:rPr>
              <a:t>Hábiles contados a partir del día siguiente de la notificación del Oficio de Observaciones.</a:t>
            </a:r>
          </a:p>
        </p:txBody>
      </p:sp>
      <p:sp>
        <p:nvSpPr>
          <p:cNvPr id="9" name="Proceso alternativo 8"/>
          <p:cNvSpPr/>
          <p:nvPr/>
        </p:nvSpPr>
        <p:spPr>
          <a:xfrm>
            <a:off x="5292080" y="3035200"/>
            <a:ext cx="2600429" cy="2376264"/>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latin typeface="Courier New" panose="02070309020205020404" pitchFamily="49" charset="0"/>
                <a:cs typeface="Courier New" panose="02070309020205020404" pitchFamily="49" charset="0"/>
              </a:rPr>
              <a:t>Más cuando se trate de más de un periodo revisado o fracción y el contribuyente presente aviso dentro del plazo inicial.</a:t>
            </a:r>
            <a:endParaRPr lang="es-MX" b="1" dirty="0">
              <a:latin typeface="Courier New" panose="02070309020205020404" pitchFamily="49" charset="0"/>
              <a:cs typeface="Courier New" panose="02070309020205020404" pitchFamily="49" charset="0"/>
            </a:endParaRPr>
          </a:p>
        </p:txBody>
      </p:sp>
      <p:cxnSp>
        <p:nvCxnSpPr>
          <p:cNvPr id="10" name="Conector recto de flecha 9"/>
          <p:cNvCxnSpPr>
            <a:stCxn id="6" idx="2"/>
            <a:endCxn id="8" idx="0"/>
          </p:cNvCxnSpPr>
          <p:nvPr/>
        </p:nvCxnSpPr>
        <p:spPr>
          <a:xfrm flipH="1">
            <a:off x="3003761" y="2649846"/>
            <a:ext cx="1" cy="40035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p:cNvCxnSpPr>
            <a:stCxn id="7" idx="2"/>
            <a:endCxn id="9" idx="0"/>
          </p:cNvCxnSpPr>
          <p:nvPr/>
        </p:nvCxnSpPr>
        <p:spPr>
          <a:xfrm>
            <a:off x="6592295" y="2642344"/>
            <a:ext cx="0" cy="39285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545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arn(inVertical)">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610544" y="251029"/>
            <a:ext cx="7363072" cy="1078605"/>
          </a:xfrm>
        </p:spPr>
        <p:txBody>
          <a:bodyPr>
            <a:normAutofit fontScale="90000"/>
          </a:bodyPr>
          <a:lstStyle/>
          <a:p>
            <a:pPr algn="r"/>
            <a:r>
              <a:rPr lang="es-MX" dirty="0">
                <a:latin typeface="Courier New" panose="02070309020205020404" pitchFamily="49" charset="0"/>
                <a:cs typeface="Courier New" panose="02070309020205020404" pitchFamily="49" charset="0"/>
              </a:rPr>
              <a:t>Etapas del proceso probatorio:</a:t>
            </a:r>
          </a:p>
        </p:txBody>
      </p:sp>
      <p:sp>
        <p:nvSpPr>
          <p:cNvPr id="5" name="Marcador de contenido 2"/>
          <p:cNvSpPr>
            <a:spLocks noGrp="1"/>
          </p:cNvSpPr>
          <p:nvPr>
            <p:ph idx="1"/>
          </p:nvPr>
        </p:nvSpPr>
        <p:spPr>
          <a:xfrm>
            <a:off x="1484311" y="1648495"/>
            <a:ext cx="3807769" cy="4372793"/>
          </a:xfrm>
        </p:spPr>
        <p:txBody>
          <a:bodyPr>
            <a:normAutofit/>
          </a:bodyPr>
          <a:lstStyle/>
          <a:p>
            <a:pPr marL="457200" indent="-457200" algn="just">
              <a:buFont typeface="+mj-lt"/>
              <a:buAutoNum type="arabicPeriod"/>
            </a:pPr>
            <a:r>
              <a:rPr lang="es-MX" dirty="0">
                <a:latin typeface="Courier New" panose="02070309020205020404" pitchFamily="49" charset="0"/>
                <a:cs typeface="Courier New" panose="02070309020205020404" pitchFamily="49" charset="0"/>
              </a:rPr>
              <a:t>Ofrecimiento de pruebas</a:t>
            </a:r>
          </a:p>
          <a:p>
            <a:pPr marL="457200" indent="-457200" algn="just">
              <a:buFont typeface="+mj-lt"/>
              <a:buAutoNum type="arabicPeriod"/>
            </a:pPr>
            <a:r>
              <a:rPr lang="es-MX" dirty="0">
                <a:latin typeface="Courier New" panose="02070309020205020404" pitchFamily="49" charset="0"/>
                <a:cs typeface="Courier New" panose="02070309020205020404" pitchFamily="49" charset="0"/>
              </a:rPr>
              <a:t>Admisión de pruebas</a:t>
            </a:r>
          </a:p>
          <a:p>
            <a:pPr marL="457200" indent="-457200" algn="just">
              <a:buFont typeface="+mj-lt"/>
              <a:buAutoNum type="arabicPeriod"/>
            </a:pPr>
            <a:r>
              <a:rPr lang="es-MX" dirty="0">
                <a:latin typeface="Courier New" panose="02070309020205020404" pitchFamily="49" charset="0"/>
                <a:cs typeface="Courier New" panose="02070309020205020404" pitchFamily="49" charset="0"/>
              </a:rPr>
              <a:t>Desahogo de pruebas</a:t>
            </a:r>
          </a:p>
          <a:p>
            <a:pPr marL="457200" indent="-457200" algn="just">
              <a:buFont typeface="+mj-lt"/>
              <a:buAutoNum type="arabicPeriod"/>
            </a:pPr>
            <a:r>
              <a:rPr lang="es-MX" dirty="0">
                <a:latin typeface="Courier New" panose="02070309020205020404" pitchFamily="49" charset="0"/>
                <a:cs typeface="Courier New" panose="02070309020205020404" pitchFamily="49" charset="0"/>
              </a:rPr>
              <a:t>Valoración de pruebas</a:t>
            </a:r>
          </a:p>
          <a:p>
            <a:pPr marL="457200" indent="-457200" algn="just">
              <a:buFont typeface="+mj-lt"/>
              <a:buAutoNum type="arabicPeriod"/>
            </a:pPr>
            <a:endParaRPr lang="es-MX" dirty="0">
              <a:latin typeface="Courier New" panose="02070309020205020404" pitchFamily="49" charset="0"/>
              <a:cs typeface="Courier New" panose="02070309020205020404" pitchFamily="49" charset="0"/>
            </a:endParaRPr>
          </a:p>
        </p:txBody>
      </p:sp>
      <p:sp>
        <p:nvSpPr>
          <p:cNvPr id="6" name="Cerrar llave 5"/>
          <p:cNvSpPr/>
          <p:nvPr/>
        </p:nvSpPr>
        <p:spPr>
          <a:xfrm>
            <a:off x="5865465" y="2857674"/>
            <a:ext cx="410022" cy="316361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s-MX"/>
          </a:p>
        </p:txBody>
      </p:sp>
      <p:sp>
        <p:nvSpPr>
          <p:cNvPr id="7" name="CuadroTexto 6"/>
          <p:cNvSpPr txBox="1"/>
          <p:nvPr/>
        </p:nvSpPr>
        <p:spPr>
          <a:xfrm>
            <a:off x="6635795" y="4254815"/>
            <a:ext cx="782897" cy="369332"/>
          </a:xfrm>
          <a:prstGeom prst="rect">
            <a:avLst/>
          </a:prstGeom>
          <a:noFill/>
        </p:spPr>
        <p:txBody>
          <a:bodyPr wrap="square" rtlCol="0">
            <a:spAutoFit/>
          </a:bodyPr>
          <a:lstStyle/>
          <a:p>
            <a:r>
              <a:rPr lang="es-MX" dirty="0" err="1">
                <a:latin typeface="Courier New" panose="02070309020205020404" pitchFamily="49" charset="0"/>
                <a:cs typeface="Courier New" panose="02070309020205020404" pitchFamily="49" charset="0"/>
              </a:rPr>
              <a:t>AtA</a:t>
            </a:r>
            <a:endParaRPr lang="es-MX" dirty="0">
              <a:latin typeface="Courier New" panose="02070309020205020404" pitchFamily="49" charset="0"/>
              <a:cs typeface="Courier New" panose="02070309020205020404" pitchFamily="49" charset="0"/>
            </a:endParaRPr>
          </a:p>
        </p:txBody>
      </p:sp>
      <p:sp>
        <p:nvSpPr>
          <p:cNvPr id="8" name="CuadroTexto 7"/>
          <p:cNvSpPr txBox="1"/>
          <p:nvPr/>
        </p:nvSpPr>
        <p:spPr>
          <a:xfrm>
            <a:off x="6419394" y="2034548"/>
            <a:ext cx="1998595" cy="369332"/>
          </a:xfrm>
          <a:prstGeom prst="rect">
            <a:avLst/>
          </a:prstGeom>
          <a:noFill/>
        </p:spPr>
        <p:txBody>
          <a:bodyPr wrap="square" rtlCol="0">
            <a:spAutoFit/>
          </a:bodyPr>
          <a:lstStyle/>
          <a:p>
            <a:r>
              <a:rPr lang="es-MX" dirty="0">
                <a:latin typeface="Courier New" panose="02070309020205020404" pitchFamily="49" charset="0"/>
                <a:cs typeface="Courier New" panose="02070309020205020404" pitchFamily="49" charset="0"/>
              </a:rPr>
              <a:t>Contribuyente</a:t>
            </a:r>
          </a:p>
        </p:txBody>
      </p:sp>
      <p:sp>
        <p:nvSpPr>
          <p:cNvPr id="9" name="Cerrar llave 8"/>
          <p:cNvSpPr/>
          <p:nvPr/>
        </p:nvSpPr>
        <p:spPr>
          <a:xfrm>
            <a:off x="5931496" y="1840260"/>
            <a:ext cx="277961" cy="68619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s-MX"/>
          </a:p>
        </p:txBody>
      </p:sp>
    </p:spTree>
    <p:extLst>
      <p:ext uri="{BB962C8B-B14F-4D97-AF65-F5344CB8AC3E}">
        <p14:creationId xmlns:p14="http://schemas.microsoft.com/office/powerpoint/2010/main" val="2485877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2267744" y="260648"/>
            <a:ext cx="6642992" cy="1078605"/>
          </a:xfrm>
        </p:spPr>
        <p:txBody>
          <a:bodyPr>
            <a:normAutofit fontScale="90000"/>
          </a:bodyPr>
          <a:lstStyle/>
          <a:p>
            <a:pPr algn="r"/>
            <a:r>
              <a:rPr lang="es-MX" dirty="0">
                <a:latin typeface="Courier New" panose="02070309020205020404" pitchFamily="49" charset="0"/>
                <a:cs typeface="Courier New" panose="02070309020205020404" pitchFamily="49" charset="0"/>
              </a:rPr>
              <a:t>Plazo para conclusión del Gabinete:</a:t>
            </a:r>
          </a:p>
        </p:txBody>
      </p:sp>
      <p:sp>
        <p:nvSpPr>
          <p:cNvPr id="5" name="Marcador de contenido 2"/>
          <p:cNvSpPr>
            <a:spLocks noGrp="1"/>
          </p:cNvSpPr>
          <p:nvPr>
            <p:ph idx="1"/>
          </p:nvPr>
        </p:nvSpPr>
        <p:spPr>
          <a:xfrm>
            <a:off x="1484311" y="1648495"/>
            <a:ext cx="7426426" cy="4876849"/>
          </a:xfrm>
        </p:spPr>
        <p:txBody>
          <a:bodyPr>
            <a:normAutofit/>
          </a:bodyPr>
          <a:lstStyle/>
          <a:p>
            <a:pPr marL="0" indent="0" algn="just">
              <a:buNone/>
            </a:pPr>
            <a:r>
              <a:rPr lang="es-MX" b="1" dirty="0">
                <a:latin typeface="Courier New" panose="02070309020205020404" pitchFamily="49" charset="0"/>
                <a:cs typeface="Courier New" panose="02070309020205020404" pitchFamily="49" charset="0"/>
              </a:rPr>
              <a:t>12 meses</a:t>
            </a:r>
            <a:r>
              <a:rPr lang="es-MX" dirty="0">
                <a:latin typeface="Courier New" panose="02070309020205020404" pitchFamily="49" charset="0"/>
                <a:cs typeface="Courier New" panose="02070309020205020404" pitchFamily="49" charset="0"/>
              </a:rPr>
              <a:t>: contados a partir de la notificación</a:t>
            </a:r>
          </a:p>
          <a:p>
            <a:pPr marL="0" indent="0" algn="just">
              <a:buNone/>
            </a:pPr>
            <a:endParaRPr lang="es-MX" dirty="0">
              <a:latin typeface="Courier New" panose="02070309020205020404" pitchFamily="49" charset="0"/>
              <a:cs typeface="Courier New" panose="02070309020205020404" pitchFamily="49" charset="0"/>
            </a:endParaRPr>
          </a:p>
          <a:p>
            <a:pPr marL="0" indent="0" algn="just">
              <a:buNone/>
            </a:pPr>
            <a:r>
              <a:rPr lang="es-MX" dirty="0">
                <a:latin typeface="Courier New" panose="02070309020205020404" pitchFamily="49" charset="0"/>
                <a:cs typeface="Courier New" panose="02070309020205020404" pitchFamily="49" charset="0"/>
              </a:rPr>
              <a:t>Excepción al plazo de conclusión del Gabinete:</a:t>
            </a:r>
          </a:p>
          <a:p>
            <a:pPr marL="0" indent="0" algn="ctr">
              <a:buNone/>
            </a:pPr>
            <a:r>
              <a:rPr lang="es-MX" b="1" dirty="0">
                <a:latin typeface="Courier New" panose="02070309020205020404" pitchFamily="49" charset="0"/>
                <a:cs typeface="Courier New" panose="02070309020205020404" pitchFamily="49" charset="0"/>
              </a:rPr>
              <a:t>18 meses</a:t>
            </a:r>
            <a:endParaRPr lang="es-MX" dirty="0">
              <a:latin typeface="Courier New" panose="02070309020205020404" pitchFamily="49" charset="0"/>
              <a:cs typeface="Courier New" panose="02070309020205020404" pitchFamily="49" charset="0"/>
            </a:endParaRPr>
          </a:p>
          <a:p>
            <a:pPr marL="0" indent="0" algn="ctr">
              <a:buNone/>
            </a:pPr>
            <a:r>
              <a:rPr lang="es-MX" b="1" dirty="0">
                <a:latin typeface="Courier New" panose="02070309020205020404" pitchFamily="49" charset="0"/>
                <a:cs typeface="Courier New" panose="02070309020205020404" pitchFamily="49" charset="0"/>
              </a:rPr>
              <a:t>2 años</a:t>
            </a:r>
          </a:p>
        </p:txBody>
      </p:sp>
    </p:spTree>
    <p:extLst>
      <p:ext uri="{BB962C8B-B14F-4D97-AF65-F5344CB8AC3E}">
        <p14:creationId xmlns:p14="http://schemas.microsoft.com/office/powerpoint/2010/main" val="19083361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2843808" y="260648"/>
            <a:ext cx="6100718" cy="1078605"/>
          </a:xfrm>
        </p:spPr>
        <p:txBody>
          <a:bodyPr>
            <a:normAutofit fontScale="90000"/>
          </a:bodyPr>
          <a:lstStyle/>
          <a:p>
            <a:pPr algn="r"/>
            <a:r>
              <a:rPr lang="es-MX" dirty="0">
                <a:latin typeface="Courier New" panose="02070309020205020404" pitchFamily="49" charset="0"/>
                <a:cs typeface="Courier New" panose="02070309020205020404" pitchFamily="49" charset="0"/>
              </a:rPr>
              <a:t>Generalidades de la resolución:</a:t>
            </a:r>
          </a:p>
        </p:txBody>
      </p:sp>
      <p:sp>
        <p:nvSpPr>
          <p:cNvPr id="5" name="Marcador de contenido 2"/>
          <p:cNvSpPr>
            <a:spLocks noGrp="1"/>
          </p:cNvSpPr>
          <p:nvPr>
            <p:ph idx="1"/>
          </p:nvPr>
        </p:nvSpPr>
        <p:spPr>
          <a:xfrm>
            <a:off x="1484311" y="2204864"/>
            <a:ext cx="7048129" cy="3024336"/>
          </a:xfrm>
        </p:spPr>
        <p:txBody>
          <a:bodyPr>
            <a:normAutofit fontScale="70000" lnSpcReduction="20000"/>
          </a:bodyPr>
          <a:lstStyle/>
          <a:p>
            <a:pPr marL="457200" indent="-457200" algn="just">
              <a:buFont typeface="+mj-lt"/>
              <a:buAutoNum type="arabicPeriod"/>
            </a:pPr>
            <a:r>
              <a:rPr lang="es-MX" dirty="0">
                <a:latin typeface="Courier New" panose="02070309020205020404" pitchFamily="49" charset="0"/>
                <a:cs typeface="Courier New" panose="02070309020205020404" pitchFamily="49" charset="0"/>
              </a:rPr>
              <a:t>Se emite cuando en el Gabinete la </a:t>
            </a:r>
            <a:r>
              <a:rPr lang="es-MX" dirty="0" err="1">
                <a:latin typeface="Courier New" panose="02070309020205020404" pitchFamily="49" charset="0"/>
                <a:cs typeface="Courier New" panose="02070309020205020404" pitchFamily="49" charset="0"/>
              </a:rPr>
              <a:t>AtA</a:t>
            </a:r>
            <a:r>
              <a:rPr lang="es-MX" dirty="0">
                <a:latin typeface="Courier New" panose="02070309020205020404" pitchFamily="49" charset="0"/>
                <a:cs typeface="Courier New" panose="02070309020205020404" pitchFamily="49" charset="0"/>
              </a:rPr>
              <a:t> conoce los hechos u omisiones y señala la infracción y contribuciones omitidas.</a:t>
            </a:r>
          </a:p>
          <a:p>
            <a:pPr marL="457200" indent="-457200" algn="just">
              <a:buFont typeface="+mj-lt"/>
              <a:buAutoNum type="arabicPeriod"/>
            </a:pPr>
            <a:endParaRPr lang="es-MX" dirty="0">
              <a:latin typeface="Courier New" panose="02070309020205020404" pitchFamily="49" charset="0"/>
              <a:cs typeface="Courier New" panose="02070309020205020404" pitchFamily="49" charset="0"/>
            </a:endParaRPr>
          </a:p>
          <a:p>
            <a:pPr marL="457200" indent="-457200" algn="just">
              <a:buFont typeface="+mj-lt"/>
              <a:buAutoNum type="arabicPeriod"/>
            </a:pPr>
            <a:r>
              <a:rPr lang="es-MX" dirty="0">
                <a:latin typeface="Courier New" panose="02070309020205020404" pitchFamily="49" charset="0"/>
                <a:cs typeface="Courier New" panose="02070309020205020404" pitchFamily="49" charset="0"/>
              </a:rPr>
              <a:t>Se notifica de manera personal en un máximo de 6 meses a partir de concluido el plazo de 20 días para desvirtuar el Oficio de Observaciones.</a:t>
            </a:r>
          </a:p>
          <a:p>
            <a:pPr marL="0" indent="0" algn="just">
              <a:buNone/>
            </a:pPr>
            <a:endParaRPr lang="es-MX"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352684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262944" y="529488"/>
            <a:ext cx="1854558" cy="369332"/>
          </a:xfrm>
          <a:prstGeom prst="rect">
            <a:avLst/>
          </a:prstGeom>
          <a:noFill/>
        </p:spPr>
        <p:txBody>
          <a:bodyPr wrap="square" rtlCol="0">
            <a:spAutoFit/>
          </a:bodyPr>
          <a:lstStyle/>
          <a:p>
            <a:pPr algn="ctr"/>
            <a:r>
              <a:rPr lang="es-MX" dirty="0"/>
              <a:t>Requerimiento</a:t>
            </a:r>
          </a:p>
        </p:txBody>
      </p:sp>
      <p:sp>
        <p:nvSpPr>
          <p:cNvPr id="5" name="CuadroTexto 4"/>
          <p:cNvSpPr txBox="1"/>
          <p:nvPr/>
        </p:nvSpPr>
        <p:spPr>
          <a:xfrm>
            <a:off x="5253248" y="390988"/>
            <a:ext cx="2977165" cy="646331"/>
          </a:xfrm>
          <a:prstGeom prst="rect">
            <a:avLst/>
          </a:prstGeom>
          <a:noFill/>
        </p:spPr>
        <p:txBody>
          <a:bodyPr wrap="square" rtlCol="0">
            <a:spAutoFit/>
          </a:bodyPr>
          <a:lstStyle/>
          <a:p>
            <a:pPr algn="ctr"/>
            <a:r>
              <a:rPr lang="es-MX" dirty="0"/>
              <a:t>Contribuyente, responsables solidarios o terceros</a:t>
            </a:r>
          </a:p>
        </p:txBody>
      </p:sp>
      <p:sp>
        <p:nvSpPr>
          <p:cNvPr id="6" name="CuadroTexto 5"/>
          <p:cNvSpPr txBox="1"/>
          <p:nvPr/>
        </p:nvSpPr>
        <p:spPr>
          <a:xfrm>
            <a:off x="5814551" y="1786304"/>
            <a:ext cx="1854558" cy="646331"/>
          </a:xfrm>
          <a:prstGeom prst="rect">
            <a:avLst/>
          </a:prstGeom>
          <a:noFill/>
        </p:spPr>
        <p:txBody>
          <a:bodyPr wrap="square" rtlCol="0">
            <a:spAutoFit/>
          </a:bodyPr>
          <a:lstStyle/>
          <a:p>
            <a:pPr algn="ctr"/>
            <a:r>
              <a:rPr lang="es-MX" dirty="0"/>
              <a:t>Entrega documentación</a:t>
            </a:r>
          </a:p>
        </p:txBody>
      </p:sp>
      <p:sp>
        <p:nvSpPr>
          <p:cNvPr id="7" name="CuadroTexto 6"/>
          <p:cNvSpPr txBox="1"/>
          <p:nvPr/>
        </p:nvSpPr>
        <p:spPr>
          <a:xfrm>
            <a:off x="2484290" y="1786304"/>
            <a:ext cx="1854558" cy="646331"/>
          </a:xfrm>
          <a:prstGeom prst="rect">
            <a:avLst/>
          </a:prstGeom>
          <a:noFill/>
        </p:spPr>
        <p:txBody>
          <a:bodyPr wrap="square" rtlCol="0">
            <a:spAutoFit/>
          </a:bodyPr>
          <a:lstStyle/>
          <a:p>
            <a:pPr algn="ctr"/>
            <a:r>
              <a:rPr lang="es-MX" dirty="0"/>
              <a:t>Análisis de la información</a:t>
            </a:r>
          </a:p>
        </p:txBody>
      </p:sp>
      <p:sp>
        <p:nvSpPr>
          <p:cNvPr id="8" name="CuadroTexto 7"/>
          <p:cNvSpPr txBox="1"/>
          <p:nvPr/>
        </p:nvSpPr>
        <p:spPr>
          <a:xfrm>
            <a:off x="7303134" y="1162957"/>
            <a:ext cx="1854558" cy="307777"/>
          </a:xfrm>
          <a:prstGeom prst="rect">
            <a:avLst/>
          </a:prstGeom>
          <a:noFill/>
        </p:spPr>
        <p:txBody>
          <a:bodyPr wrap="square" rtlCol="0">
            <a:spAutoFit/>
          </a:bodyPr>
          <a:lstStyle/>
          <a:p>
            <a:pPr algn="ctr"/>
            <a:r>
              <a:rPr lang="es-MX" sz="1400" dirty="0"/>
              <a:t>Plazo (prórroga)</a:t>
            </a:r>
          </a:p>
        </p:txBody>
      </p:sp>
      <p:sp>
        <p:nvSpPr>
          <p:cNvPr id="9" name="CuadroTexto 8"/>
          <p:cNvSpPr txBox="1"/>
          <p:nvPr/>
        </p:nvSpPr>
        <p:spPr>
          <a:xfrm>
            <a:off x="3713148" y="2996952"/>
            <a:ext cx="1854558" cy="646331"/>
          </a:xfrm>
          <a:prstGeom prst="rect">
            <a:avLst/>
          </a:prstGeom>
          <a:noFill/>
        </p:spPr>
        <p:txBody>
          <a:bodyPr wrap="square" rtlCol="0">
            <a:spAutoFit/>
          </a:bodyPr>
          <a:lstStyle/>
          <a:p>
            <a:pPr algn="ctr"/>
            <a:r>
              <a:rPr lang="es-MX" dirty="0"/>
              <a:t>Oficio de Observaciones</a:t>
            </a:r>
          </a:p>
        </p:txBody>
      </p:sp>
      <p:sp>
        <p:nvSpPr>
          <p:cNvPr id="10" name="CuadroTexto 9"/>
          <p:cNvSpPr txBox="1"/>
          <p:nvPr/>
        </p:nvSpPr>
        <p:spPr>
          <a:xfrm>
            <a:off x="1262944" y="2996953"/>
            <a:ext cx="1854558" cy="923330"/>
          </a:xfrm>
          <a:prstGeom prst="rect">
            <a:avLst/>
          </a:prstGeom>
          <a:noFill/>
        </p:spPr>
        <p:txBody>
          <a:bodyPr wrap="square" rtlCol="0">
            <a:spAutoFit/>
          </a:bodyPr>
          <a:lstStyle/>
          <a:p>
            <a:pPr algn="ctr"/>
            <a:r>
              <a:rPr lang="es-MX" dirty="0"/>
              <a:t>Oficio de Conclusión sin observaciones</a:t>
            </a:r>
          </a:p>
        </p:txBody>
      </p:sp>
      <p:sp>
        <p:nvSpPr>
          <p:cNvPr id="11" name="CuadroTexto 10"/>
          <p:cNvSpPr txBox="1"/>
          <p:nvPr/>
        </p:nvSpPr>
        <p:spPr>
          <a:xfrm>
            <a:off x="3713148" y="4207600"/>
            <a:ext cx="1854558" cy="646331"/>
          </a:xfrm>
          <a:prstGeom prst="rect">
            <a:avLst/>
          </a:prstGeom>
          <a:noFill/>
        </p:spPr>
        <p:txBody>
          <a:bodyPr wrap="square" rtlCol="0">
            <a:spAutoFit/>
          </a:bodyPr>
          <a:lstStyle/>
          <a:p>
            <a:pPr algn="ctr"/>
            <a:r>
              <a:rPr lang="es-MX" dirty="0"/>
              <a:t>Análisis de la información</a:t>
            </a:r>
          </a:p>
        </p:txBody>
      </p:sp>
      <p:sp>
        <p:nvSpPr>
          <p:cNvPr id="12" name="CuadroTexto 11"/>
          <p:cNvSpPr txBox="1"/>
          <p:nvPr/>
        </p:nvSpPr>
        <p:spPr>
          <a:xfrm>
            <a:off x="1858590" y="5279750"/>
            <a:ext cx="1854558" cy="923330"/>
          </a:xfrm>
          <a:prstGeom prst="rect">
            <a:avLst/>
          </a:prstGeom>
          <a:noFill/>
        </p:spPr>
        <p:txBody>
          <a:bodyPr wrap="square" rtlCol="0">
            <a:spAutoFit/>
          </a:bodyPr>
          <a:lstStyle/>
          <a:p>
            <a:pPr algn="ctr"/>
            <a:r>
              <a:rPr lang="es-MX" dirty="0"/>
              <a:t>Oficio de conclusión por corrección fiscal</a:t>
            </a:r>
          </a:p>
        </p:txBody>
      </p:sp>
      <p:sp>
        <p:nvSpPr>
          <p:cNvPr id="13" name="CuadroTexto 12"/>
          <p:cNvSpPr txBox="1"/>
          <p:nvPr/>
        </p:nvSpPr>
        <p:spPr>
          <a:xfrm>
            <a:off x="3713148" y="5279750"/>
            <a:ext cx="1854558" cy="923330"/>
          </a:xfrm>
          <a:prstGeom prst="rect">
            <a:avLst/>
          </a:prstGeom>
          <a:noFill/>
        </p:spPr>
        <p:txBody>
          <a:bodyPr wrap="square" rtlCol="0">
            <a:spAutoFit/>
          </a:bodyPr>
          <a:lstStyle/>
          <a:p>
            <a:pPr algn="ctr"/>
            <a:r>
              <a:rPr lang="es-MX" dirty="0"/>
              <a:t>Oficio de conclusión sin observaciones</a:t>
            </a:r>
          </a:p>
        </p:txBody>
      </p:sp>
      <p:sp>
        <p:nvSpPr>
          <p:cNvPr id="14" name="CuadroTexto 13"/>
          <p:cNvSpPr txBox="1"/>
          <p:nvPr/>
        </p:nvSpPr>
        <p:spPr>
          <a:xfrm>
            <a:off x="5567706" y="5279749"/>
            <a:ext cx="1854558" cy="923330"/>
          </a:xfrm>
          <a:prstGeom prst="rect">
            <a:avLst/>
          </a:prstGeom>
          <a:noFill/>
        </p:spPr>
        <p:txBody>
          <a:bodyPr wrap="square" rtlCol="0">
            <a:spAutoFit/>
          </a:bodyPr>
          <a:lstStyle/>
          <a:p>
            <a:pPr algn="ctr"/>
            <a:r>
              <a:rPr lang="es-MX" dirty="0"/>
              <a:t>Oficio de conclusión con liquidación</a:t>
            </a:r>
          </a:p>
        </p:txBody>
      </p:sp>
      <p:cxnSp>
        <p:nvCxnSpPr>
          <p:cNvPr id="15" name="Conector recto de flecha 14"/>
          <p:cNvCxnSpPr>
            <a:stCxn id="4" idx="3"/>
            <a:endCxn id="5" idx="1"/>
          </p:cNvCxnSpPr>
          <p:nvPr/>
        </p:nvCxnSpPr>
        <p:spPr>
          <a:xfrm>
            <a:off x="3117502" y="714154"/>
            <a:ext cx="2135746"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6" name="Conector recto de flecha 15"/>
          <p:cNvCxnSpPr>
            <a:stCxn id="5" idx="2"/>
            <a:endCxn id="6" idx="0"/>
          </p:cNvCxnSpPr>
          <p:nvPr/>
        </p:nvCxnSpPr>
        <p:spPr>
          <a:xfrm flipH="1">
            <a:off x="6741830" y="1037319"/>
            <a:ext cx="1" cy="74898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Conector recto de flecha 16"/>
          <p:cNvCxnSpPr>
            <a:stCxn id="6" idx="1"/>
          </p:cNvCxnSpPr>
          <p:nvPr/>
        </p:nvCxnSpPr>
        <p:spPr>
          <a:xfrm flipH="1" flipV="1">
            <a:off x="4185375" y="2109469"/>
            <a:ext cx="1629176"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 name="Conector angular 17"/>
          <p:cNvCxnSpPr>
            <a:stCxn id="7" idx="2"/>
            <a:endCxn id="10" idx="0"/>
          </p:cNvCxnSpPr>
          <p:nvPr/>
        </p:nvCxnSpPr>
        <p:spPr>
          <a:xfrm rot="5400000">
            <a:off x="2518737" y="2104121"/>
            <a:ext cx="564318" cy="1221346"/>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9" name="Conector angular 18"/>
          <p:cNvCxnSpPr>
            <a:stCxn id="7" idx="2"/>
            <a:endCxn id="9" idx="0"/>
          </p:cNvCxnSpPr>
          <p:nvPr/>
        </p:nvCxnSpPr>
        <p:spPr>
          <a:xfrm rot="16200000" flipH="1">
            <a:off x="3743840" y="2100364"/>
            <a:ext cx="564317" cy="1228858"/>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0" name="Conector recto de flecha 19"/>
          <p:cNvCxnSpPr>
            <a:stCxn id="9" idx="2"/>
            <a:endCxn id="11" idx="0"/>
          </p:cNvCxnSpPr>
          <p:nvPr/>
        </p:nvCxnSpPr>
        <p:spPr>
          <a:xfrm>
            <a:off x="4640427" y="3643283"/>
            <a:ext cx="0" cy="5643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Conector angular 20"/>
          <p:cNvCxnSpPr>
            <a:stCxn id="11" idx="2"/>
            <a:endCxn id="12" idx="0"/>
          </p:cNvCxnSpPr>
          <p:nvPr/>
        </p:nvCxnSpPr>
        <p:spPr>
          <a:xfrm rot="5400000">
            <a:off x="3500239" y="4139561"/>
            <a:ext cx="425819" cy="1854558"/>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2" name="Conector angular 21"/>
          <p:cNvCxnSpPr>
            <a:stCxn id="11" idx="2"/>
            <a:endCxn id="14" idx="0"/>
          </p:cNvCxnSpPr>
          <p:nvPr/>
        </p:nvCxnSpPr>
        <p:spPr>
          <a:xfrm rot="16200000" flipH="1">
            <a:off x="5354797" y="4139561"/>
            <a:ext cx="425818" cy="1854558"/>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 name="Conector recto de flecha 22"/>
          <p:cNvCxnSpPr>
            <a:stCxn id="11" idx="2"/>
            <a:endCxn id="13" idx="0"/>
          </p:cNvCxnSpPr>
          <p:nvPr/>
        </p:nvCxnSpPr>
        <p:spPr>
          <a:xfrm>
            <a:off x="4640427" y="4853931"/>
            <a:ext cx="0" cy="42581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540695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259632" y="4365104"/>
            <a:ext cx="7732572" cy="2188840"/>
          </a:xfrm>
        </p:spPr>
        <p:txBody>
          <a:bodyPr>
            <a:noAutofit/>
          </a:bodyPr>
          <a:lstStyle/>
          <a:p>
            <a:pPr algn="r"/>
            <a:r>
              <a:rPr lang="es-MX" sz="4000" b="1" dirty="0">
                <a:latin typeface="Courier New" panose="02070309020205020404" pitchFamily="49" charset="0"/>
                <a:cs typeface="Courier New" panose="02070309020205020404" pitchFamily="49" charset="0"/>
              </a:rPr>
              <a:t>VISITA DOMICILIARIA</a:t>
            </a:r>
            <a:br>
              <a:rPr lang="es-MX" sz="4000" b="1" dirty="0">
                <a:latin typeface="Courier New" panose="02070309020205020404" pitchFamily="49" charset="0"/>
                <a:cs typeface="Courier New" panose="02070309020205020404" pitchFamily="49" charset="0"/>
              </a:rPr>
            </a:br>
            <a:r>
              <a:rPr lang="es-MX" sz="4000" b="1" dirty="0">
                <a:latin typeface="Courier New" panose="02070309020205020404" pitchFamily="49" charset="0"/>
                <a:cs typeface="Courier New" panose="02070309020205020404" pitchFamily="49" charset="0"/>
              </a:rPr>
              <a:t>(rápida y profunda)</a:t>
            </a:r>
          </a:p>
        </p:txBody>
      </p:sp>
    </p:spTree>
    <p:extLst>
      <p:ext uri="{BB962C8B-B14F-4D97-AF65-F5344CB8AC3E}">
        <p14:creationId xmlns:p14="http://schemas.microsoft.com/office/powerpoint/2010/main" val="3584661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2987900" y="345821"/>
            <a:ext cx="5884694" cy="1078605"/>
          </a:xfrm>
        </p:spPr>
        <p:txBody>
          <a:bodyPr>
            <a:normAutofit fontScale="90000"/>
          </a:bodyPr>
          <a:lstStyle/>
          <a:p>
            <a:pPr algn="r"/>
            <a:r>
              <a:rPr lang="es-MX" dirty="0">
                <a:latin typeface="Courier New" panose="02070309020205020404" pitchFamily="49" charset="0"/>
                <a:cs typeface="Courier New" panose="02070309020205020404" pitchFamily="49" charset="0"/>
              </a:rPr>
              <a:t>Esquema del inicio de la visita</a:t>
            </a:r>
          </a:p>
        </p:txBody>
      </p:sp>
      <p:sp>
        <p:nvSpPr>
          <p:cNvPr id="5" name="CuadroTexto 4"/>
          <p:cNvSpPr txBox="1"/>
          <p:nvPr/>
        </p:nvSpPr>
        <p:spPr>
          <a:xfrm>
            <a:off x="1159540" y="3198167"/>
            <a:ext cx="2009104" cy="461665"/>
          </a:xfrm>
          <a:prstGeom prst="rect">
            <a:avLst/>
          </a:prstGeom>
          <a:noFill/>
        </p:spPr>
        <p:txBody>
          <a:bodyPr wrap="square" rtlCol="0">
            <a:spAutoFit/>
          </a:bodyPr>
          <a:lstStyle/>
          <a:p>
            <a:pPr algn="ctr"/>
            <a:r>
              <a:rPr lang="es-MX" sz="2400" dirty="0"/>
              <a:t>Programación</a:t>
            </a:r>
          </a:p>
        </p:txBody>
      </p:sp>
      <p:sp>
        <p:nvSpPr>
          <p:cNvPr id="6" name="CuadroTexto 5"/>
          <p:cNvSpPr txBox="1"/>
          <p:nvPr/>
        </p:nvSpPr>
        <p:spPr>
          <a:xfrm>
            <a:off x="3643016" y="3198167"/>
            <a:ext cx="2009104" cy="461665"/>
          </a:xfrm>
          <a:prstGeom prst="rect">
            <a:avLst/>
          </a:prstGeom>
          <a:noFill/>
        </p:spPr>
        <p:txBody>
          <a:bodyPr wrap="square" rtlCol="0">
            <a:spAutoFit/>
          </a:bodyPr>
          <a:lstStyle/>
          <a:p>
            <a:pPr algn="ctr"/>
            <a:r>
              <a:rPr lang="es-MX" sz="2400" dirty="0"/>
              <a:t>Pre-inicio</a:t>
            </a:r>
          </a:p>
        </p:txBody>
      </p:sp>
      <p:sp>
        <p:nvSpPr>
          <p:cNvPr id="7" name="CuadroTexto 6"/>
          <p:cNvSpPr txBox="1"/>
          <p:nvPr/>
        </p:nvSpPr>
        <p:spPr>
          <a:xfrm>
            <a:off x="6568666" y="2130207"/>
            <a:ext cx="2009104" cy="461665"/>
          </a:xfrm>
          <a:prstGeom prst="rect">
            <a:avLst/>
          </a:prstGeom>
          <a:noFill/>
        </p:spPr>
        <p:txBody>
          <a:bodyPr wrap="square" rtlCol="0">
            <a:spAutoFit/>
          </a:bodyPr>
          <a:lstStyle/>
          <a:p>
            <a:pPr algn="ctr"/>
            <a:r>
              <a:rPr lang="es-MX" sz="2400" dirty="0"/>
              <a:t>Visita rápida</a:t>
            </a:r>
          </a:p>
        </p:txBody>
      </p:sp>
      <p:sp>
        <p:nvSpPr>
          <p:cNvPr id="8" name="CuadroTexto 7"/>
          <p:cNvSpPr txBox="1"/>
          <p:nvPr/>
        </p:nvSpPr>
        <p:spPr>
          <a:xfrm>
            <a:off x="6568666" y="3958020"/>
            <a:ext cx="2009104" cy="830997"/>
          </a:xfrm>
          <a:prstGeom prst="rect">
            <a:avLst/>
          </a:prstGeom>
          <a:noFill/>
        </p:spPr>
        <p:txBody>
          <a:bodyPr wrap="square" rtlCol="0">
            <a:spAutoFit/>
          </a:bodyPr>
          <a:lstStyle/>
          <a:p>
            <a:pPr algn="ctr"/>
            <a:r>
              <a:rPr lang="es-MX" sz="2400" dirty="0"/>
              <a:t>Visita profunda</a:t>
            </a:r>
          </a:p>
        </p:txBody>
      </p:sp>
      <p:sp>
        <p:nvSpPr>
          <p:cNvPr id="9" name="CuadroTexto 8"/>
          <p:cNvSpPr txBox="1"/>
          <p:nvPr/>
        </p:nvSpPr>
        <p:spPr>
          <a:xfrm>
            <a:off x="1159540" y="3856511"/>
            <a:ext cx="2009104" cy="584775"/>
          </a:xfrm>
          <a:prstGeom prst="rect">
            <a:avLst/>
          </a:prstGeom>
          <a:noFill/>
        </p:spPr>
        <p:txBody>
          <a:bodyPr wrap="square" rtlCol="0">
            <a:spAutoFit/>
          </a:bodyPr>
          <a:lstStyle/>
          <a:p>
            <a:pPr algn="ctr"/>
            <a:r>
              <a:rPr lang="es-MX" sz="1600" dirty="0"/>
              <a:t>Preparación del antecedente</a:t>
            </a:r>
          </a:p>
        </p:txBody>
      </p:sp>
      <p:sp>
        <p:nvSpPr>
          <p:cNvPr id="10" name="CuadroTexto 9"/>
          <p:cNvSpPr txBox="1"/>
          <p:nvPr/>
        </p:nvSpPr>
        <p:spPr>
          <a:xfrm>
            <a:off x="3643016" y="3788743"/>
            <a:ext cx="2009104" cy="830997"/>
          </a:xfrm>
          <a:prstGeom prst="rect">
            <a:avLst/>
          </a:prstGeom>
          <a:noFill/>
        </p:spPr>
        <p:txBody>
          <a:bodyPr wrap="square" rtlCol="0">
            <a:spAutoFit/>
          </a:bodyPr>
          <a:lstStyle/>
          <a:p>
            <a:pPr marL="285750" indent="-285750" algn="ctr">
              <a:buFont typeface="Arial" panose="020B0604020202020204" pitchFamily="34" charset="0"/>
              <a:buChar char="•"/>
            </a:pPr>
            <a:r>
              <a:rPr lang="es-MX" sz="1600" dirty="0"/>
              <a:t>Estudio del antecedente</a:t>
            </a:r>
          </a:p>
          <a:p>
            <a:pPr marL="285750" indent="-285750" algn="ctr">
              <a:buFont typeface="Arial" panose="020B0604020202020204" pitchFamily="34" charset="0"/>
              <a:buChar char="•"/>
            </a:pPr>
            <a:r>
              <a:rPr lang="es-MX" sz="1600" dirty="0"/>
              <a:t>Logística</a:t>
            </a:r>
          </a:p>
        </p:txBody>
      </p:sp>
      <p:sp>
        <p:nvSpPr>
          <p:cNvPr id="11" name="CuadroTexto 10"/>
          <p:cNvSpPr txBox="1"/>
          <p:nvPr/>
        </p:nvSpPr>
        <p:spPr>
          <a:xfrm>
            <a:off x="6568666" y="2690170"/>
            <a:ext cx="2009104" cy="338554"/>
          </a:xfrm>
          <a:prstGeom prst="rect">
            <a:avLst/>
          </a:prstGeom>
          <a:noFill/>
        </p:spPr>
        <p:txBody>
          <a:bodyPr wrap="square" rtlCol="0">
            <a:spAutoFit/>
          </a:bodyPr>
          <a:lstStyle/>
          <a:p>
            <a:pPr algn="ctr"/>
            <a:r>
              <a:rPr lang="es-MX" sz="1600" dirty="0"/>
              <a:t>Art. 42, </a:t>
            </a:r>
            <a:r>
              <a:rPr lang="es-MX" sz="1600" dirty="0" err="1"/>
              <a:t>fc</a:t>
            </a:r>
            <a:r>
              <a:rPr lang="es-MX" sz="1600" dirty="0"/>
              <a:t>. V CFF</a:t>
            </a:r>
          </a:p>
        </p:txBody>
      </p:sp>
      <p:sp>
        <p:nvSpPr>
          <p:cNvPr id="12" name="CuadroTexto 11"/>
          <p:cNvSpPr txBox="1"/>
          <p:nvPr/>
        </p:nvSpPr>
        <p:spPr>
          <a:xfrm>
            <a:off x="6568666" y="4967584"/>
            <a:ext cx="2009104" cy="338554"/>
          </a:xfrm>
          <a:prstGeom prst="rect">
            <a:avLst/>
          </a:prstGeom>
          <a:noFill/>
        </p:spPr>
        <p:txBody>
          <a:bodyPr wrap="square" rtlCol="0">
            <a:spAutoFit/>
          </a:bodyPr>
          <a:lstStyle/>
          <a:p>
            <a:pPr algn="ctr"/>
            <a:r>
              <a:rPr lang="es-MX" sz="1600" dirty="0"/>
              <a:t>Art. 42, </a:t>
            </a:r>
            <a:r>
              <a:rPr lang="es-MX" sz="1600" dirty="0" err="1"/>
              <a:t>fc</a:t>
            </a:r>
            <a:r>
              <a:rPr lang="es-MX" sz="1600" dirty="0"/>
              <a:t>. III CFF</a:t>
            </a:r>
          </a:p>
        </p:txBody>
      </p:sp>
      <p:cxnSp>
        <p:nvCxnSpPr>
          <p:cNvPr id="13" name="Conector recto de flecha 12"/>
          <p:cNvCxnSpPr>
            <a:stCxn id="5" idx="3"/>
            <a:endCxn id="6" idx="1"/>
          </p:cNvCxnSpPr>
          <p:nvPr/>
        </p:nvCxnSpPr>
        <p:spPr>
          <a:xfrm>
            <a:off x="3168644" y="3429000"/>
            <a:ext cx="47437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Conector angular 13"/>
          <p:cNvCxnSpPr>
            <a:stCxn id="6" idx="3"/>
            <a:endCxn id="7" idx="1"/>
          </p:cNvCxnSpPr>
          <p:nvPr/>
        </p:nvCxnSpPr>
        <p:spPr>
          <a:xfrm flipV="1">
            <a:off x="5652120" y="2361040"/>
            <a:ext cx="916546" cy="1067960"/>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Conector angular 14"/>
          <p:cNvCxnSpPr>
            <a:stCxn id="6" idx="3"/>
            <a:endCxn id="8" idx="1"/>
          </p:cNvCxnSpPr>
          <p:nvPr/>
        </p:nvCxnSpPr>
        <p:spPr>
          <a:xfrm>
            <a:off x="5652120" y="3429000"/>
            <a:ext cx="916546" cy="944519"/>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073690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2123728" y="347751"/>
            <a:ext cx="6820798" cy="1078605"/>
          </a:xfrm>
        </p:spPr>
        <p:txBody>
          <a:bodyPr>
            <a:normAutofit fontScale="90000"/>
          </a:bodyPr>
          <a:lstStyle/>
          <a:p>
            <a:pPr algn="r"/>
            <a:r>
              <a:rPr lang="es-MX" dirty="0">
                <a:latin typeface="Courier New" panose="02070309020205020404" pitchFamily="49" charset="0"/>
                <a:cs typeface="Courier New" panose="02070309020205020404" pitchFamily="49" charset="0"/>
              </a:rPr>
              <a:t>Visita domiciliaria rápida</a:t>
            </a:r>
            <a:br>
              <a:rPr lang="es-MX" dirty="0">
                <a:latin typeface="Courier New" panose="02070309020205020404" pitchFamily="49" charset="0"/>
                <a:cs typeface="Courier New" panose="02070309020205020404" pitchFamily="49" charset="0"/>
              </a:rPr>
            </a:br>
            <a:r>
              <a:rPr lang="es-MX" dirty="0">
                <a:latin typeface="Courier New" panose="02070309020205020404" pitchFamily="49" charset="0"/>
                <a:cs typeface="Courier New" panose="02070309020205020404" pitchFamily="49" charset="0"/>
              </a:rPr>
              <a:t>(Art. 42, </a:t>
            </a:r>
            <a:r>
              <a:rPr lang="es-MX" dirty="0" err="1">
                <a:latin typeface="Courier New" panose="02070309020205020404" pitchFamily="49" charset="0"/>
                <a:cs typeface="Courier New" panose="02070309020205020404" pitchFamily="49" charset="0"/>
              </a:rPr>
              <a:t>fc</a:t>
            </a:r>
            <a:r>
              <a:rPr lang="es-MX" dirty="0">
                <a:latin typeface="Courier New" panose="02070309020205020404" pitchFamily="49" charset="0"/>
                <a:cs typeface="Courier New" panose="02070309020205020404" pitchFamily="49" charset="0"/>
              </a:rPr>
              <a:t> V CFF)</a:t>
            </a:r>
          </a:p>
        </p:txBody>
      </p:sp>
      <p:sp>
        <p:nvSpPr>
          <p:cNvPr id="5" name="Flecha derecha 4"/>
          <p:cNvSpPr/>
          <p:nvPr/>
        </p:nvSpPr>
        <p:spPr>
          <a:xfrm>
            <a:off x="1769447" y="2459349"/>
            <a:ext cx="3273380" cy="1214906"/>
          </a:xfrm>
          <a:prstGeom prst="rightArrow">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t>Lugar</a:t>
            </a:r>
          </a:p>
        </p:txBody>
      </p:sp>
      <p:sp>
        <p:nvSpPr>
          <p:cNvPr id="6" name="Flecha derecha 5"/>
          <p:cNvSpPr/>
          <p:nvPr/>
        </p:nvSpPr>
        <p:spPr>
          <a:xfrm>
            <a:off x="2938205" y="3446731"/>
            <a:ext cx="3273380" cy="1214906"/>
          </a:xfrm>
          <a:prstGeom prst="rightArrow">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t>Notificación</a:t>
            </a:r>
          </a:p>
        </p:txBody>
      </p:sp>
      <p:sp>
        <p:nvSpPr>
          <p:cNvPr id="7" name="Flecha derecha 6"/>
          <p:cNvSpPr/>
          <p:nvPr/>
        </p:nvSpPr>
        <p:spPr>
          <a:xfrm>
            <a:off x="4106963" y="4434113"/>
            <a:ext cx="3273380" cy="1214906"/>
          </a:xfrm>
          <a:prstGeom prst="rightArrow">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t>PAMA</a:t>
            </a:r>
          </a:p>
        </p:txBody>
      </p:sp>
    </p:spTree>
    <p:extLst>
      <p:ext uri="{BB962C8B-B14F-4D97-AF65-F5344CB8AC3E}">
        <p14:creationId xmlns:p14="http://schemas.microsoft.com/office/powerpoint/2010/main" val="18348184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835696" y="300219"/>
            <a:ext cx="7075040" cy="1078605"/>
          </a:xfrm>
        </p:spPr>
        <p:txBody>
          <a:bodyPr>
            <a:normAutofit fontScale="90000"/>
          </a:bodyPr>
          <a:lstStyle/>
          <a:p>
            <a:pPr algn="r"/>
            <a:r>
              <a:rPr lang="es-MX" dirty="0">
                <a:latin typeface="Courier New" panose="02070309020205020404" pitchFamily="49" charset="0"/>
                <a:cs typeface="Courier New" panose="02070309020205020404" pitchFamily="49" charset="0"/>
              </a:rPr>
              <a:t>Visita domiciliaria profunda</a:t>
            </a:r>
            <a:br>
              <a:rPr lang="es-MX" dirty="0">
                <a:latin typeface="Courier New" panose="02070309020205020404" pitchFamily="49" charset="0"/>
                <a:cs typeface="Courier New" panose="02070309020205020404" pitchFamily="49" charset="0"/>
              </a:rPr>
            </a:br>
            <a:r>
              <a:rPr lang="es-MX" dirty="0">
                <a:latin typeface="Courier New" panose="02070309020205020404" pitchFamily="49" charset="0"/>
                <a:cs typeface="Courier New" panose="02070309020205020404" pitchFamily="49" charset="0"/>
              </a:rPr>
              <a:t>(Art. 42, </a:t>
            </a:r>
            <a:r>
              <a:rPr lang="es-MX" dirty="0" err="1">
                <a:latin typeface="Courier New" panose="02070309020205020404" pitchFamily="49" charset="0"/>
                <a:cs typeface="Courier New" panose="02070309020205020404" pitchFamily="49" charset="0"/>
              </a:rPr>
              <a:t>fc</a:t>
            </a:r>
            <a:r>
              <a:rPr lang="es-MX" dirty="0">
                <a:latin typeface="Courier New" panose="02070309020205020404" pitchFamily="49" charset="0"/>
                <a:cs typeface="Courier New" panose="02070309020205020404" pitchFamily="49" charset="0"/>
              </a:rPr>
              <a:t> III CFF)</a:t>
            </a:r>
          </a:p>
        </p:txBody>
      </p:sp>
      <p:sp>
        <p:nvSpPr>
          <p:cNvPr id="5" name="Onda 4"/>
          <p:cNvSpPr/>
          <p:nvPr/>
        </p:nvSpPr>
        <p:spPr>
          <a:xfrm>
            <a:off x="467542" y="1774610"/>
            <a:ext cx="1237957" cy="675249"/>
          </a:xfrm>
          <a:prstGeom prst="wave">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t>Inicio</a:t>
            </a:r>
          </a:p>
        </p:txBody>
      </p:sp>
      <p:sp>
        <p:nvSpPr>
          <p:cNvPr id="6" name="Onda 5"/>
          <p:cNvSpPr/>
          <p:nvPr/>
        </p:nvSpPr>
        <p:spPr>
          <a:xfrm>
            <a:off x="467542" y="2513394"/>
            <a:ext cx="1237957" cy="675249"/>
          </a:xfrm>
          <a:prstGeom prst="wave">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Desarrollo</a:t>
            </a:r>
          </a:p>
        </p:txBody>
      </p:sp>
      <p:sp>
        <p:nvSpPr>
          <p:cNvPr id="7" name="Onda 6"/>
          <p:cNvSpPr/>
          <p:nvPr/>
        </p:nvSpPr>
        <p:spPr>
          <a:xfrm>
            <a:off x="467542" y="3250131"/>
            <a:ext cx="1237957" cy="675249"/>
          </a:xfrm>
          <a:prstGeom prst="wave">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t>UAP</a:t>
            </a:r>
          </a:p>
        </p:txBody>
      </p:sp>
      <p:sp>
        <p:nvSpPr>
          <p:cNvPr id="8" name="Onda 7"/>
          <p:cNvSpPr/>
          <p:nvPr/>
        </p:nvSpPr>
        <p:spPr>
          <a:xfrm>
            <a:off x="467542" y="3988915"/>
            <a:ext cx="1237957" cy="675249"/>
          </a:xfrm>
          <a:prstGeom prst="wave">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t>Acta final</a:t>
            </a:r>
          </a:p>
        </p:txBody>
      </p:sp>
      <p:sp>
        <p:nvSpPr>
          <p:cNvPr id="9" name="Onda 8"/>
          <p:cNvSpPr/>
          <p:nvPr/>
        </p:nvSpPr>
        <p:spPr>
          <a:xfrm>
            <a:off x="467544" y="4723606"/>
            <a:ext cx="1237957" cy="675249"/>
          </a:xfrm>
          <a:prstGeom prst="wave">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Resolución</a:t>
            </a:r>
          </a:p>
        </p:txBody>
      </p:sp>
      <p:sp>
        <p:nvSpPr>
          <p:cNvPr id="10" name="Flecha derecha 9"/>
          <p:cNvSpPr/>
          <p:nvPr/>
        </p:nvSpPr>
        <p:spPr>
          <a:xfrm>
            <a:off x="1835696" y="1628800"/>
            <a:ext cx="7075040" cy="1122564"/>
          </a:xfrm>
          <a:prstGeom prst="rightArrow">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t>Notificación de la orden// PAMA//Solicitud de </a:t>
            </a:r>
            <a:r>
              <a:rPr lang="es-MX" sz="2000" dirty="0" err="1"/>
              <a:t>inf</a:t>
            </a:r>
            <a:r>
              <a:rPr lang="es-MX" sz="2000" dirty="0"/>
              <a:t>.</a:t>
            </a:r>
          </a:p>
        </p:txBody>
      </p:sp>
      <p:sp>
        <p:nvSpPr>
          <p:cNvPr id="11" name="Flecha derecha 10"/>
          <p:cNvSpPr/>
          <p:nvPr/>
        </p:nvSpPr>
        <p:spPr>
          <a:xfrm>
            <a:off x="1835696" y="2374273"/>
            <a:ext cx="7075040" cy="1122564"/>
          </a:xfrm>
          <a:prstGeom prst="rightArrow">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t>Actas parciales//Hechos, omisiones, circunstancias concretas</a:t>
            </a:r>
          </a:p>
        </p:txBody>
      </p:sp>
      <p:sp>
        <p:nvSpPr>
          <p:cNvPr id="12" name="Flecha derecha 11"/>
          <p:cNvSpPr/>
          <p:nvPr/>
        </p:nvSpPr>
        <p:spPr>
          <a:xfrm>
            <a:off x="1835696" y="3119746"/>
            <a:ext cx="7075040" cy="1122564"/>
          </a:xfrm>
          <a:prstGeom prst="rightArrow">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t>Se determinan irregularidades//Plazo para pruebas y alegatos</a:t>
            </a:r>
          </a:p>
        </p:txBody>
      </p:sp>
      <p:sp>
        <p:nvSpPr>
          <p:cNvPr id="13" name="Flecha derecha 12"/>
          <p:cNvSpPr/>
          <p:nvPr/>
        </p:nvSpPr>
        <p:spPr>
          <a:xfrm>
            <a:off x="1835696" y="3865219"/>
            <a:ext cx="7075040" cy="1122564"/>
          </a:xfrm>
          <a:prstGeom prst="rightArrow">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t>Sin pruebas, se consienten los hechos//Las demás actas la integran</a:t>
            </a:r>
          </a:p>
        </p:txBody>
      </p:sp>
      <p:sp>
        <p:nvSpPr>
          <p:cNvPr id="14" name="Flecha derecha 13"/>
          <p:cNvSpPr/>
          <p:nvPr/>
        </p:nvSpPr>
        <p:spPr>
          <a:xfrm>
            <a:off x="1835696" y="4610692"/>
            <a:ext cx="7075040" cy="1122564"/>
          </a:xfrm>
          <a:prstGeom prst="rightArrow">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t>Determinación de contribuciones omitidas y accesorios//Notificación en plazo</a:t>
            </a:r>
          </a:p>
        </p:txBody>
      </p:sp>
    </p:spTree>
    <p:extLst>
      <p:ext uri="{BB962C8B-B14F-4D97-AF65-F5344CB8AC3E}">
        <p14:creationId xmlns:p14="http://schemas.microsoft.com/office/powerpoint/2010/main" val="394688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8C762726-FE3E-425D-9E93-B52BB7CC6C0E}"/>
              </a:ext>
            </a:extLst>
          </p:cNvPr>
          <p:cNvSpPr>
            <a:spLocks noGrp="1"/>
          </p:cNvSpPr>
          <p:nvPr>
            <p:ph idx="1"/>
          </p:nvPr>
        </p:nvSpPr>
        <p:spPr/>
        <p:txBody>
          <a:bodyPr>
            <a:normAutofit fontScale="77500" lnSpcReduction="20000"/>
          </a:bodyPr>
          <a:lstStyle/>
          <a:p>
            <a:pPr marL="0" indent="0">
              <a:buNone/>
            </a:pPr>
            <a:r>
              <a:rPr lang="es-419" b="1" dirty="0">
                <a:latin typeface="Courier New" panose="02070309020205020404" pitchFamily="49" charset="0"/>
                <a:cs typeface="Courier New" panose="02070309020205020404" pitchFamily="49" charset="0"/>
              </a:rPr>
              <a:t>Objetivo General:</a:t>
            </a:r>
          </a:p>
          <a:p>
            <a:pPr marL="0" indent="0">
              <a:buNone/>
            </a:pPr>
            <a:endParaRPr lang="es-419" dirty="0">
              <a:latin typeface="Courier New" panose="02070309020205020404" pitchFamily="49" charset="0"/>
              <a:cs typeface="Courier New" panose="02070309020205020404" pitchFamily="49" charset="0"/>
            </a:endParaRPr>
          </a:p>
          <a:p>
            <a:pPr marL="0" indent="0" algn="just">
              <a:buNone/>
            </a:pPr>
            <a:r>
              <a:rPr lang="es-419" dirty="0">
                <a:latin typeface="Courier New" panose="02070309020205020404" pitchFamily="49" charset="0"/>
                <a:cs typeface="Courier New" panose="02070309020205020404" pitchFamily="49" charset="0"/>
              </a:rPr>
              <a:t>Analizar mediante la investigación y actualización constante del participante, lo relativo a normatividad, disposiciones y formalidad que inciden en las operaciones de comercio exterior, especialmente la fiscalización y control aduanero que le permitan adentrarse al ámbito operativo del comercio internacional, con la finalidad de que su toma de decisiones sea la adecuada</a:t>
            </a:r>
          </a:p>
          <a:p>
            <a:endParaRPr lang="es-419" dirty="0"/>
          </a:p>
        </p:txBody>
      </p:sp>
      <p:sp>
        <p:nvSpPr>
          <p:cNvPr id="4" name="1 Título">
            <a:extLst>
              <a:ext uri="{FF2B5EF4-FFF2-40B4-BE49-F238E27FC236}">
                <a16:creationId xmlns:a16="http://schemas.microsoft.com/office/drawing/2014/main" xmlns="" id="{F7BE58AC-E85D-44BE-90C4-6B16F03DAB3C}"/>
              </a:ext>
            </a:extLst>
          </p:cNvPr>
          <p:cNvSpPr>
            <a:spLocks noGrp="1"/>
          </p:cNvSpPr>
          <p:nvPr>
            <p:ph type="title"/>
          </p:nvPr>
        </p:nvSpPr>
        <p:spPr>
          <a:xfrm>
            <a:off x="1763688" y="332656"/>
            <a:ext cx="6995120" cy="1143000"/>
          </a:xfrm>
        </p:spPr>
        <p:txBody>
          <a:bodyPr/>
          <a:lstStyle/>
          <a:p>
            <a:r>
              <a:rPr lang="es-ES" dirty="0">
                <a:latin typeface="Courier New" panose="02070309020205020404" pitchFamily="49" charset="0"/>
                <a:cs typeface="Courier New" panose="02070309020205020404" pitchFamily="49" charset="0"/>
              </a:rPr>
              <a:t>Optativa II. Trámites y Documentos</a:t>
            </a:r>
          </a:p>
        </p:txBody>
      </p:sp>
    </p:spTree>
    <p:extLst>
      <p:ext uri="{BB962C8B-B14F-4D97-AF65-F5344CB8AC3E}">
        <p14:creationId xmlns:p14="http://schemas.microsoft.com/office/powerpoint/2010/main" val="41983760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3923928" y="4005064"/>
            <a:ext cx="4998217" cy="2446986"/>
          </a:xfrm>
        </p:spPr>
        <p:txBody>
          <a:bodyPr>
            <a:noAutofit/>
          </a:bodyPr>
          <a:lstStyle/>
          <a:p>
            <a:pPr algn="r"/>
            <a:r>
              <a:rPr lang="es-MX" sz="4000" b="1" dirty="0">
                <a:latin typeface="Courier New" panose="02070309020205020404" pitchFamily="49" charset="0"/>
                <a:cs typeface="Courier New" panose="02070309020205020404" pitchFamily="49" charset="0"/>
              </a:rPr>
              <a:t>REVISIÓN ELECTRÓNICA</a:t>
            </a:r>
          </a:p>
        </p:txBody>
      </p:sp>
    </p:spTree>
    <p:extLst>
      <p:ext uri="{BB962C8B-B14F-4D97-AF65-F5344CB8AC3E}">
        <p14:creationId xmlns:p14="http://schemas.microsoft.com/office/powerpoint/2010/main" val="18899852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2771800" y="332656"/>
            <a:ext cx="6066928" cy="1078605"/>
          </a:xfrm>
        </p:spPr>
        <p:txBody>
          <a:bodyPr>
            <a:normAutofit fontScale="90000"/>
          </a:bodyPr>
          <a:lstStyle/>
          <a:p>
            <a:pPr algn="r"/>
            <a:r>
              <a:rPr lang="es-MX" dirty="0">
                <a:latin typeface="Courier New" panose="02070309020205020404" pitchFamily="49" charset="0"/>
                <a:cs typeface="Courier New" panose="02070309020205020404" pitchFamily="49" charset="0"/>
              </a:rPr>
              <a:t>Art. 42 </a:t>
            </a:r>
            <a:r>
              <a:rPr lang="es-MX" dirty="0" err="1">
                <a:latin typeface="Courier New" panose="02070309020205020404" pitchFamily="49" charset="0"/>
                <a:cs typeface="Courier New" panose="02070309020205020404" pitchFamily="49" charset="0"/>
              </a:rPr>
              <a:t>fc</a:t>
            </a:r>
            <a:r>
              <a:rPr lang="es-MX" dirty="0">
                <a:latin typeface="Courier New" panose="02070309020205020404" pitchFamily="49" charset="0"/>
                <a:cs typeface="Courier New" panose="02070309020205020404" pitchFamily="49" charset="0"/>
              </a:rPr>
              <a:t> IX del CFF</a:t>
            </a:r>
            <a:br>
              <a:rPr lang="es-MX" dirty="0">
                <a:latin typeface="Courier New" panose="02070309020205020404" pitchFamily="49" charset="0"/>
                <a:cs typeface="Courier New" panose="02070309020205020404" pitchFamily="49" charset="0"/>
              </a:rPr>
            </a:br>
            <a:endParaRPr lang="es-MX" dirty="0">
              <a:latin typeface="Courier New" panose="02070309020205020404" pitchFamily="49" charset="0"/>
              <a:cs typeface="Courier New" panose="02070309020205020404" pitchFamily="49" charset="0"/>
            </a:endParaRPr>
          </a:p>
        </p:txBody>
      </p:sp>
      <p:sp>
        <p:nvSpPr>
          <p:cNvPr id="5" name="Marcador de contenido 2"/>
          <p:cNvSpPr>
            <a:spLocks noGrp="1"/>
          </p:cNvSpPr>
          <p:nvPr>
            <p:ph idx="1"/>
          </p:nvPr>
        </p:nvSpPr>
        <p:spPr>
          <a:xfrm>
            <a:off x="1484311" y="1411261"/>
            <a:ext cx="7048130" cy="4970068"/>
          </a:xfrm>
        </p:spPr>
        <p:txBody>
          <a:bodyPr>
            <a:normAutofit/>
          </a:bodyPr>
          <a:lstStyle/>
          <a:p>
            <a:pPr marL="0" indent="0" algn="just">
              <a:lnSpc>
                <a:spcPct val="90000"/>
              </a:lnSpc>
              <a:buNone/>
            </a:pPr>
            <a:r>
              <a:rPr lang="es-MX" sz="2400" b="1" dirty="0">
                <a:latin typeface="Courier New" panose="02070309020205020404" pitchFamily="49" charset="0"/>
                <a:cs typeface="Courier New" panose="02070309020205020404" pitchFamily="49" charset="0"/>
              </a:rPr>
              <a:t>Artículo 42</a:t>
            </a:r>
            <a:r>
              <a:rPr lang="es-MX" sz="2400" dirty="0">
                <a:latin typeface="Courier New" panose="02070309020205020404" pitchFamily="49" charset="0"/>
                <a:cs typeface="Courier New" panose="02070309020205020404" pitchFamily="49" charset="0"/>
              </a:rPr>
              <a:t>. Las autoridades fiscales (…), estarán facultadas para: </a:t>
            </a:r>
          </a:p>
          <a:p>
            <a:pPr marL="0" indent="0" algn="just">
              <a:lnSpc>
                <a:spcPct val="90000"/>
              </a:lnSpc>
              <a:buNone/>
            </a:pPr>
            <a:r>
              <a:rPr lang="es-MX" sz="2400" dirty="0">
                <a:latin typeface="Courier New" panose="02070309020205020404" pitchFamily="49" charset="0"/>
                <a:cs typeface="Courier New" panose="02070309020205020404" pitchFamily="49" charset="0"/>
              </a:rPr>
              <a:t>(…)</a:t>
            </a:r>
          </a:p>
          <a:p>
            <a:pPr marL="0" indent="0" algn="just">
              <a:lnSpc>
                <a:spcPct val="90000"/>
              </a:lnSpc>
              <a:buNone/>
            </a:pPr>
            <a:r>
              <a:rPr lang="es-MX" sz="2400" dirty="0">
                <a:latin typeface="Courier New" panose="02070309020205020404" pitchFamily="49" charset="0"/>
                <a:cs typeface="Courier New" panose="02070309020205020404" pitchFamily="49" charset="0"/>
              </a:rPr>
              <a:t>IX. Practicar revisiones electrónicas a los contribuyentes, responsables solidarios o terceros con ellos relacionados, basándose en el análisis de la información y documentación que obre en poder de la autoridad, sobre uno o más rubros o conceptos específicos de una o varias contribuciones. </a:t>
            </a:r>
          </a:p>
          <a:p>
            <a:pPr marL="0" indent="0" algn="just">
              <a:lnSpc>
                <a:spcPct val="90000"/>
              </a:lnSpc>
              <a:buNone/>
            </a:pPr>
            <a:r>
              <a:rPr lang="es-MX" sz="24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7736713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3923928" y="5085184"/>
            <a:ext cx="4998217" cy="1366866"/>
          </a:xfrm>
        </p:spPr>
        <p:txBody>
          <a:bodyPr>
            <a:noAutofit/>
          </a:bodyPr>
          <a:lstStyle/>
          <a:p>
            <a:pPr algn="r"/>
            <a:r>
              <a:rPr lang="es-MX" sz="4000" b="1" dirty="0">
                <a:latin typeface="Courier New" panose="02070309020205020404" pitchFamily="49" charset="0"/>
                <a:cs typeface="Courier New" panose="02070309020205020404" pitchFamily="49" charset="0"/>
              </a:rPr>
              <a:t>RESUMEN</a:t>
            </a:r>
          </a:p>
        </p:txBody>
      </p:sp>
    </p:spTree>
    <p:extLst>
      <p:ext uri="{BB962C8B-B14F-4D97-AF65-F5344CB8AC3E}">
        <p14:creationId xmlns:p14="http://schemas.microsoft.com/office/powerpoint/2010/main" val="22376279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ceso alternativo 3"/>
          <p:cNvSpPr/>
          <p:nvPr/>
        </p:nvSpPr>
        <p:spPr>
          <a:xfrm>
            <a:off x="3916734" y="467727"/>
            <a:ext cx="914400" cy="612648"/>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a:t>Art. 42 CFF</a:t>
            </a:r>
          </a:p>
        </p:txBody>
      </p:sp>
      <p:sp>
        <p:nvSpPr>
          <p:cNvPr id="6" name="CuadroTexto 5"/>
          <p:cNvSpPr txBox="1"/>
          <p:nvPr/>
        </p:nvSpPr>
        <p:spPr>
          <a:xfrm>
            <a:off x="4997465" y="484109"/>
            <a:ext cx="2014731" cy="584775"/>
          </a:xfrm>
          <a:prstGeom prst="rect">
            <a:avLst/>
          </a:prstGeom>
          <a:noFill/>
        </p:spPr>
        <p:txBody>
          <a:bodyPr wrap="square" rtlCol="0">
            <a:spAutoFit/>
          </a:bodyPr>
          <a:lstStyle/>
          <a:p>
            <a:pPr algn="ctr"/>
            <a:r>
              <a:rPr lang="es-MX" sz="1600" dirty="0"/>
              <a:t>Cumplimiento de disposiciones fiscales</a:t>
            </a:r>
          </a:p>
        </p:txBody>
      </p:sp>
      <p:sp>
        <p:nvSpPr>
          <p:cNvPr id="7" name="Proceso alternativo 6"/>
          <p:cNvSpPr/>
          <p:nvPr/>
        </p:nvSpPr>
        <p:spPr>
          <a:xfrm>
            <a:off x="1648431" y="748355"/>
            <a:ext cx="914400" cy="612648"/>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err="1"/>
              <a:t>Fc</a:t>
            </a:r>
            <a:r>
              <a:rPr lang="es-MX" b="1" dirty="0"/>
              <a:t>. II</a:t>
            </a:r>
          </a:p>
        </p:txBody>
      </p:sp>
      <p:sp>
        <p:nvSpPr>
          <p:cNvPr id="8" name="Proceso alternativo 7"/>
          <p:cNvSpPr/>
          <p:nvPr/>
        </p:nvSpPr>
        <p:spPr>
          <a:xfrm>
            <a:off x="1480637" y="1656929"/>
            <a:ext cx="1249993" cy="612648"/>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Requerir a c, </a:t>
            </a:r>
            <a:r>
              <a:rPr lang="es-MX" dirty="0" err="1"/>
              <a:t>rs</a:t>
            </a:r>
            <a:r>
              <a:rPr lang="es-MX" dirty="0"/>
              <a:t> o 3o</a:t>
            </a:r>
          </a:p>
        </p:txBody>
      </p:sp>
      <p:sp>
        <p:nvSpPr>
          <p:cNvPr id="9" name="Proceso alternativo 8"/>
          <p:cNvSpPr/>
          <p:nvPr/>
        </p:nvSpPr>
        <p:spPr>
          <a:xfrm>
            <a:off x="3673178" y="6304025"/>
            <a:ext cx="5250191" cy="263588"/>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sz="1400" b="1" dirty="0"/>
              <a:t>c - </a:t>
            </a:r>
            <a:r>
              <a:rPr lang="es-MX" sz="1400" dirty="0"/>
              <a:t>contribuyente,</a:t>
            </a:r>
            <a:r>
              <a:rPr lang="es-MX" sz="1400" b="1" dirty="0"/>
              <a:t> </a:t>
            </a:r>
            <a:r>
              <a:rPr lang="es-MX" sz="1400" b="1" dirty="0" err="1"/>
              <a:t>rs</a:t>
            </a:r>
            <a:r>
              <a:rPr lang="es-MX" sz="1400" b="1" dirty="0"/>
              <a:t> - </a:t>
            </a:r>
            <a:r>
              <a:rPr lang="es-MX" sz="1400" dirty="0"/>
              <a:t>responsable solidario, </a:t>
            </a:r>
            <a:r>
              <a:rPr lang="es-MX" sz="1400" b="1" dirty="0"/>
              <a:t>3º - </a:t>
            </a:r>
            <a:r>
              <a:rPr lang="es-MX" sz="1400" dirty="0"/>
              <a:t>tercero relacionado</a:t>
            </a:r>
          </a:p>
        </p:txBody>
      </p:sp>
      <p:sp>
        <p:nvSpPr>
          <p:cNvPr id="10" name="Proceso alternativo 9"/>
          <p:cNvSpPr/>
          <p:nvPr/>
        </p:nvSpPr>
        <p:spPr>
          <a:xfrm>
            <a:off x="1150046" y="2760128"/>
            <a:ext cx="1911173" cy="696274"/>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Domicilio fiscal Establecimiento</a:t>
            </a:r>
          </a:p>
        </p:txBody>
      </p:sp>
      <p:sp>
        <p:nvSpPr>
          <p:cNvPr id="11" name="CuadroTexto 10"/>
          <p:cNvSpPr txBox="1"/>
          <p:nvPr/>
        </p:nvSpPr>
        <p:spPr>
          <a:xfrm>
            <a:off x="785667" y="2288876"/>
            <a:ext cx="1840614" cy="338554"/>
          </a:xfrm>
          <a:prstGeom prst="rect">
            <a:avLst/>
          </a:prstGeom>
          <a:noFill/>
        </p:spPr>
        <p:txBody>
          <a:bodyPr wrap="square" rtlCol="0">
            <a:spAutoFit/>
          </a:bodyPr>
          <a:lstStyle/>
          <a:p>
            <a:pPr algn="ctr"/>
            <a:r>
              <a:rPr lang="es-MX" sz="1600" dirty="0"/>
              <a:t>Notificación en</a:t>
            </a:r>
          </a:p>
        </p:txBody>
      </p:sp>
      <p:sp>
        <p:nvSpPr>
          <p:cNvPr id="13" name="CuadroTexto 12"/>
          <p:cNvSpPr txBox="1"/>
          <p:nvPr/>
        </p:nvSpPr>
        <p:spPr>
          <a:xfrm>
            <a:off x="753340" y="3437103"/>
            <a:ext cx="1840614" cy="338554"/>
          </a:xfrm>
          <a:prstGeom prst="rect">
            <a:avLst/>
          </a:prstGeom>
          <a:noFill/>
        </p:spPr>
        <p:txBody>
          <a:bodyPr wrap="square" rtlCol="0">
            <a:spAutoFit/>
          </a:bodyPr>
          <a:lstStyle/>
          <a:p>
            <a:pPr algn="ctr"/>
            <a:r>
              <a:rPr lang="es-MX" sz="1600" dirty="0"/>
              <a:t>Presentación en</a:t>
            </a:r>
          </a:p>
        </p:txBody>
      </p:sp>
      <p:sp>
        <p:nvSpPr>
          <p:cNvPr id="14" name="Proceso alternativo 13"/>
          <p:cNvSpPr/>
          <p:nvPr/>
        </p:nvSpPr>
        <p:spPr>
          <a:xfrm>
            <a:off x="1392192" y="3947304"/>
            <a:ext cx="1426879" cy="488609"/>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Oficinas </a:t>
            </a:r>
            <a:r>
              <a:rPr lang="es-MX" dirty="0" err="1"/>
              <a:t>AtA</a:t>
            </a:r>
            <a:endParaRPr lang="es-MX" dirty="0"/>
          </a:p>
        </p:txBody>
      </p:sp>
      <p:sp>
        <p:nvSpPr>
          <p:cNvPr id="15" name="Proceso alternativo 14"/>
          <p:cNvSpPr/>
          <p:nvPr/>
        </p:nvSpPr>
        <p:spPr>
          <a:xfrm>
            <a:off x="1150046" y="4699501"/>
            <a:ext cx="1911173" cy="764132"/>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Contabilidad</a:t>
            </a:r>
          </a:p>
          <a:p>
            <a:pPr algn="ctr"/>
            <a:r>
              <a:rPr lang="es-MX" dirty="0"/>
              <a:t>Datos e informes</a:t>
            </a:r>
          </a:p>
          <a:p>
            <a:pPr algn="ctr"/>
            <a:r>
              <a:rPr lang="es-MX" dirty="0"/>
              <a:t>Documentos</a:t>
            </a:r>
          </a:p>
        </p:txBody>
      </p:sp>
      <p:cxnSp>
        <p:nvCxnSpPr>
          <p:cNvPr id="17" name="Conector recto de flecha 16"/>
          <p:cNvCxnSpPr>
            <a:stCxn id="8" idx="2"/>
            <a:endCxn id="10" idx="0"/>
          </p:cNvCxnSpPr>
          <p:nvPr/>
        </p:nvCxnSpPr>
        <p:spPr>
          <a:xfrm flipH="1">
            <a:off x="2105633" y="2269577"/>
            <a:ext cx="1" cy="4905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 name="Conector recto de flecha 17"/>
          <p:cNvCxnSpPr>
            <a:stCxn id="10" idx="2"/>
            <a:endCxn id="14" idx="0"/>
          </p:cNvCxnSpPr>
          <p:nvPr/>
        </p:nvCxnSpPr>
        <p:spPr>
          <a:xfrm flipH="1">
            <a:off x="2105632" y="3456402"/>
            <a:ext cx="1" cy="49090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9" name="Conector recto de flecha 18"/>
          <p:cNvCxnSpPr>
            <a:stCxn id="14" idx="2"/>
            <a:endCxn id="15" idx="0"/>
          </p:cNvCxnSpPr>
          <p:nvPr/>
        </p:nvCxnSpPr>
        <p:spPr>
          <a:xfrm>
            <a:off x="2105632" y="4435913"/>
            <a:ext cx="1" cy="2635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Proceso alternativo 19"/>
          <p:cNvSpPr/>
          <p:nvPr/>
        </p:nvSpPr>
        <p:spPr>
          <a:xfrm>
            <a:off x="3559605" y="1842729"/>
            <a:ext cx="914400" cy="612648"/>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err="1"/>
              <a:t>Fc</a:t>
            </a:r>
            <a:r>
              <a:rPr lang="es-MX" b="1" dirty="0"/>
              <a:t>. III</a:t>
            </a:r>
          </a:p>
        </p:txBody>
      </p:sp>
      <p:sp>
        <p:nvSpPr>
          <p:cNvPr id="21" name="Proceso alternativo 20"/>
          <p:cNvSpPr/>
          <p:nvPr/>
        </p:nvSpPr>
        <p:spPr>
          <a:xfrm>
            <a:off x="3059999" y="3918963"/>
            <a:ext cx="1911173" cy="696274"/>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Contabilidad</a:t>
            </a:r>
          </a:p>
          <a:p>
            <a:pPr algn="ctr"/>
            <a:r>
              <a:rPr lang="es-MX" dirty="0"/>
              <a:t>Bienes y </a:t>
            </a:r>
            <a:r>
              <a:rPr lang="es-MX" dirty="0" err="1"/>
              <a:t>mcías</a:t>
            </a:r>
            <a:r>
              <a:rPr lang="es-MX" dirty="0"/>
              <a:t>.</a:t>
            </a:r>
          </a:p>
        </p:txBody>
      </p:sp>
      <p:cxnSp>
        <p:nvCxnSpPr>
          <p:cNvPr id="22" name="Conector recto de flecha 21"/>
          <p:cNvCxnSpPr/>
          <p:nvPr/>
        </p:nvCxnSpPr>
        <p:spPr>
          <a:xfrm flipH="1">
            <a:off x="4015588" y="3477830"/>
            <a:ext cx="1217" cy="4399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3" name="Proceso alternativo 22"/>
          <p:cNvSpPr/>
          <p:nvPr/>
        </p:nvSpPr>
        <p:spPr>
          <a:xfrm>
            <a:off x="3390590" y="2831949"/>
            <a:ext cx="1249993" cy="612648"/>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Visita a c, </a:t>
            </a:r>
            <a:r>
              <a:rPr lang="es-MX" dirty="0" err="1"/>
              <a:t>rs</a:t>
            </a:r>
            <a:r>
              <a:rPr lang="es-MX" dirty="0"/>
              <a:t> o 3o</a:t>
            </a:r>
          </a:p>
        </p:txBody>
      </p:sp>
      <p:cxnSp>
        <p:nvCxnSpPr>
          <p:cNvPr id="24" name="Conector recto de flecha 23"/>
          <p:cNvCxnSpPr>
            <a:endCxn id="23" idx="0"/>
          </p:cNvCxnSpPr>
          <p:nvPr/>
        </p:nvCxnSpPr>
        <p:spPr>
          <a:xfrm>
            <a:off x="4015587" y="2488610"/>
            <a:ext cx="0" cy="34333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Conector angular 24"/>
          <p:cNvCxnSpPr>
            <a:stCxn id="4" idx="2"/>
            <a:endCxn id="20" idx="0"/>
          </p:cNvCxnSpPr>
          <p:nvPr/>
        </p:nvCxnSpPr>
        <p:spPr>
          <a:xfrm rot="5400000">
            <a:off x="3814193" y="1282988"/>
            <a:ext cx="762354" cy="357129"/>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26" name="Proceso alternativo 25"/>
          <p:cNvSpPr/>
          <p:nvPr/>
        </p:nvSpPr>
        <p:spPr>
          <a:xfrm>
            <a:off x="5621113" y="1721489"/>
            <a:ext cx="914400" cy="612648"/>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err="1"/>
              <a:t>Fc</a:t>
            </a:r>
            <a:r>
              <a:rPr lang="es-MX" b="1" dirty="0"/>
              <a:t>. V</a:t>
            </a:r>
          </a:p>
        </p:txBody>
      </p:sp>
      <p:sp>
        <p:nvSpPr>
          <p:cNvPr id="27" name="Proceso alternativo 26"/>
          <p:cNvSpPr/>
          <p:nvPr/>
        </p:nvSpPr>
        <p:spPr>
          <a:xfrm>
            <a:off x="5133363" y="3569343"/>
            <a:ext cx="1911173" cy="2260316"/>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CFDI</a:t>
            </a:r>
          </a:p>
          <a:p>
            <a:pPr algn="ctr"/>
            <a:r>
              <a:rPr lang="es-MX" dirty="0"/>
              <a:t>Bienes y </a:t>
            </a:r>
            <a:r>
              <a:rPr lang="es-MX" dirty="0" err="1"/>
              <a:t>mcías</a:t>
            </a:r>
            <a:r>
              <a:rPr lang="es-MX" dirty="0"/>
              <a:t>.</a:t>
            </a:r>
          </a:p>
          <a:p>
            <a:pPr algn="ctr"/>
            <a:r>
              <a:rPr lang="es-MX" dirty="0" err="1"/>
              <a:t>RyRNA´s</a:t>
            </a:r>
            <a:endParaRPr lang="es-MX" dirty="0"/>
          </a:p>
          <a:p>
            <a:pPr algn="ctr"/>
            <a:r>
              <a:rPr lang="es-MX" dirty="0"/>
              <a:t>Documentos</a:t>
            </a:r>
          </a:p>
          <a:p>
            <a:pPr algn="ctr"/>
            <a:r>
              <a:rPr lang="es-MX" dirty="0"/>
              <a:t>Marbetes,  precintos y códigos de seguridad</a:t>
            </a:r>
          </a:p>
        </p:txBody>
      </p:sp>
      <p:cxnSp>
        <p:nvCxnSpPr>
          <p:cNvPr id="28" name="Conector recto de flecha 27"/>
          <p:cNvCxnSpPr/>
          <p:nvPr/>
        </p:nvCxnSpPr>
        <p:spPr>
          <a:xfrm flipH="1">
            <a:off x="6088950" y="3132806"/>
            <a:ext cx="1217" cy="4399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9" name="Proceso alternativo 28"/>
          <p:cNvSpPr/>
          <p:nvPr/>
        </p:nvSpPr>
        <p:spPr>
          <a:xfrm>
            <a:off x="5463954" y="2706917"/>
            <a:ext cx="1249993" cy="375164"/>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Visita a </a:t>
            </a:r>
            <a:r>
              <a:rPr lang="es-MX" b="1" dirty="0"/>
              <a:t>c</a:t>
            </a:r>
          </a:p>
        </p:txBody>
      </p:sp>
      <p:cxnSp>
        <p:nvCxnSpPr>
          <p:cNvPr id="30" name="Conector recto de flecha 29"/>
          <p:cNvCxnSpPr>
            <a:stCxn id="26" idx="2"/>
            <a:endCxn id="29" idx="0"/>
          </p:cNvCxnSpPr>
          <p:nvPr/>
        </p:nvCxnSpPr>
        <p:spPr>
          <a:xfrm>
            <a:off x="6078313" y="2334137"/>
            <a:ext cx="10638" cy="37278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 name="Conector angular 30"/>
          <p:cNvCxnSpPr>
            <a:stCxn id="4" idx="2"/>
            <a:endCxn id="26" idx="0"/>
          </p:cNvCxnSpPr>
          <p:nvPr/>
        </p:nvCxnSpPr>
        <p:spPr>
          <a:xfrm rot="16200000" flipH="1">
            <a:off x="4905566" y="548742"/>
            <a:ext cx="641114" cy="1704379"/>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32" name="Proceso alternativo 31"/>
          <p:cNvSpPr/>
          <p:nvPr/>
        </p:nvSpPr>
        <p:spPr>
          <a:xfrm>
            <a:off x="7510584" y="901785"/>
            <a:ext cx="914400" cy="612648"/>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err="1"/>
              <a:t>Fc</a:t>
            </a:r>
            <a:r>
              <a:rPr lang="es-MX" b="1" dirty="0"/>
              <a:t>. IX</a:t>
            </a:r>
          </a:p>
        </p:txBody>
      </p:sp>
      <p:sp>
        <p:nvSpPr>
          <p:cNvPr id="33" name="Proceso alternativo 32"/>
          <p:cNvSpPr/>
          <p:nvPr/>
        </p:nvSpPr>
        <p:spPr>
          <a:xfrm>
            <a:off x="7342787" y="1849855"/>
            <a:ext cx="1249993" cy="612648"/>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Requerir a c, </a:t>
            </a:r>
            <a:r>
              <a:rPr lang="es-MX" dirty="0" err="1"/>
              <a:t>rs</a:t>
            </a:r>
            <a:r>
              <a:rPr lang="es-MX" dirty="0"/>
              <a:t> o 3o</a:t>
            </a:r>
          </a:p>
        </p:txBody>
      </p:sp>
      <p:sp>
        <p:nvSpPr>
          <p:cNvPr id="34" name="Proceso alternativo 33"/>
          <p:cNvSpPr/>
          <p:nvPr/>
        </p:nvSpPr>
        <p:spPr>
          <a:xfrm>
            <a:off x="7012196" y="2843910"/>
            <a:ext cx="1911173" cy="509963"/>
          </a:xfrm>
          <a:prstGeom prst="flowChartAlternateProcess">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a:t>Diversos rubros</a:t>
            </a:r>
          </a:p>
        </p:txBody>
      </p:sp>
      <p:cxnSp>
        <p:nvCxnSpPr>
          <p:cNvPr id="35" name="Conector recto de flecha 34"/>
          <p:cNvCxnSpPr>
            <a:stCxn id="32" idx="2"/>
            <a:endCxn id="33" idx="0"/>
          </p:cNvCxnSpPr>
          <p:nvPr/>
        </p:nvCxnSpPr>
        <p:spPr>
          <a:xfrm>
            <a:off x="7967784" y="1514433"/>
            <a:ext cx="0" cy="3354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6" name="Conector recto de flecha 35"/>
          <p:cNvCxnSpPr>
            <a:stCxn id="33" idx="2"/>
            <a:endCxn id="34" idx="0"/>
          </p:cNvCxnSpPr>
          <p:nvPr/>
        </p:nvCxnSpPr>
        <p:spPr>
          <a:xfrm flipH="1">
            <a:off x="7967783" y="2462503"/>
            <a:ext cx="1" cy="3814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 name="Conector angular 36"/>
          <p:cNvCxnSpPr>
            <a:stCxn id="4" idx="2"/>
            <a:endCxn id="32" idx="1"/>
          </p:cNvCxnSpPr>
          <p:nvPr/>
        </p:nvCxnSpPr>
        <p:spPr>
          <a:xfrm rot="16200000" flipH="1">
            <a:off x="5878392" y="-424083"/>
            <a:ext cx="127734" cy="3136650"/>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1" name="Conector angular 60"/>
          <p:cNvCxnSpPr>
            <a:endCxn id="7" idx="3"/>
          </p:cNvCxnSpPr>
          <p:nvPr/>
        </p:nvCxnSpPr>
        <p:spPr>
          <a:xfrm rot="10800000">
            <a:off x="2562831" y="1054679"/>
            <a:ext cx="1811102" cy="306324"/>
          </a:xfrm>
          <a:prstGeom prst="bentConnector3">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63" name="Conector recto de flecha 62"/>
          <p:cNvCxnSpPr>
            <a:stCxn id="7" idx="2"/>
            <a:endCxn id="8" idx="0"/>
          </p:cNvCxnSpPr>
          <p:nvPr/>
        </p:nvCxnSpPr>
        <p:spPr>
          <a:xfrm>
            <a:off x="2105631" y="1361003"/>
            <a:ext cx="3" cy="29592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65" name="Conector recto de flecha 64"/>
          <p:cNvCxnSpPr>
            <a:stCxn id="4" idx="3"/>
            <a:endCxn id="6" idx="1"/>
          </p:cNvCxnSpPr>
          <p:nvPr/>
        </p:nvCxnSpPr>
        <p:spPr>
          <a:xfrm>
            <a:off x="4831134" y="774051"/>
            <a:ext cx="166331" cy="24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0692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arn(inVertical)">
                                      <p:cBhvr>
                                        <p:cTn id="19" dur="500"/>
                                        <p:tgtEl>
                                          <p:spTgt spid="11"/>
                                        </p:tgtEl>
                                      </p:cBhvr>
                                    </p:animEffect>
                                  </p:childTnLst>
                                </p:cTn>
                              </p:par>
                              <p:par>
                                <p:cTn id="20" presetID="16" presetClass="entr" presetSubtype="21"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arn(inVertical)">
                                      <p:cBhvr>
                                        <p:cTn id="28" dur="500"/>
                                        <p:tgtEl>
                                          <p:spTgt spid="13"/>
                                        </p:tgtEl>
                                      </p:cBhvr>
                                    </p:animEffect>
                                  </p:childTnLst>
                                </p:cTn>
                              </p:par>
                              <p:par>
                                <p:cTn id="29" presetID="16" presetClass="entr" presetSubtype="21"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barn(inVertical)">
                                      <p:cBhvr>
                                        <p:cTn id="31" dur="500"/>
                                        <p:tgtEl>
                                          <p:spTgt spid="18"/>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arn(inVertical)">
                                      <p:cBhvr>
                                        <p:cTn id="34" dur="500"/>
                                        <p:tgtEl>
                                          <p:spTgt spid="14"/>
                                        </p:tgtEl>
                                      </p:cBhvr>
                                    </p:animEffect>
                                  </p:childTnLst>
                                </p:cTn>
                              </p:par>
                              <p:par>
                                <p:cTn id="35" presetID="16" presetClass="entr" presetSubtype="21"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arn(inVertical)">
                                      <p:cBhvr>
                                        <p:cTn id="37" dur="500"/>
                                        <p:tgtEl>
                                          <p:spTgt spid="19"/>
                                        </p:tgtEl>
                                      </p:cBhvr>
                                    </p:animEffect>
                                  </p:childTnLst>
                                </p:cTn>
                              </p:par>
                              <p:par>
                                <p:cTn id="38" presetID="16" presetClass="entr" presetSubtype="21"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barn(inVertical)">
                                      <p:cBhvr>
                                        <p:cTn id="40" dur="500"/>
                                        <p:tgtEl>
                                          <p:spTgt spid="15"/>
                                        </p:tgtEl>
                                      </p:cBhvr>
                                    </p:animEffect>
                                  </p:childTnLst>
                                </p:cTn>
                              </p:par>
                              <p:par>
                                <p:cTn id="41" presetID="16" presetClass="entr" presetSubtype="21"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arn(inVertical)">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barn(inVertical)">
                                      <p:cBhvr>
                                        <p:cTn id="48" dur="500"/>
                                        <p:tgtEl>
                                          <p:spTgt spid="25"/>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barn(inVertical)">
                                      <p:cBhvr>
                                        <p:cTn id="51" dur="500"/>
                                        <p:tgtEl>
                                          <p:spTgt spid="20"/>
                                        </p:tgtEl>
                                      </p:cBhvr>
                                    </p:animEffect>
                                  </p:childTnLst>
                                </p:cTn>
                              </p:par>
                              <p:par>
                                <p:cTn id="52" presetID="16" presetClass="entr" presetSubtype="21" fill="hold" nodeType="with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barn(inVertical)">
                                      <p:cBhvr>
                                        <p:cTn id="54" dur="500"/>
                                        <p:tgtEl>
                                          <p:spTgt spid="24"/>
                                        </p:tgtEl>
                                      </p:cBhvr>
                                    </p:animEffect>
                                  </p:childTnLst>
                                </p:cTn>
                              </p:par>
                              <p:par>
                                <p:cTn id="55" presetID="16" presetClass="entr" presetSubtype="21"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barn(inVertical)">
                                      <p:cBhvr>
                                        <p:cTn id="57" dur="500"/>
                                        <p:tgtEl>
                                          <p:spTgt spid="23"/>
                                        </p:tgtEl>
                                      </p:cBhvr>
                                    </p:animEffect>
                                  </p:childTnLst>
                                </p:cTn>
                              </p:par>
                              <p:par>
                                <p:cTn id="58" presetID="16" presetClass="entr" presetSubtype="21" fill="hold" nodeType="withEffect">
                                  <p:stCondLst>
                                    <p:cond delay="0"/>
                                  </p:stCondLst>
                                  <p:childTnLst>
                                    <p:set>
                                      <p:cBhvr>
                                        <p:cTn id="59" dur="1" fill="hold">
                                          <p:stCondLst>
                                            <p:cond delay="0"/>
                                          </p:stCondLst>
                                        </p:cTn>
                                        <p:tgtEl>
                                          <p:spTgt spid="22"/>
                                        </p:tgtEl>
                                        <p:attrNameLst>
                                          <p:attrName>style.visibility</p:attrName>
                                        </p:attrNameLst>
                                      </p:cBhvr>
                                      <p:to>
                                        <p:strVal val="visible"/>
                                      </p:to>
                                    </p:set>
                                    <p:animEffect transition="in" filter="barn(inVertical)">
                                      <p:cBhvr>
                                        <p:cTn id="60" dur="500"/>
                                        <p:tgtEl>
                                          <p:spTgt spid="22"/>
                                        </p:tgtEl>
                                      </p:cBhvr>
                                    </p:animEffect>
                                  </p:childTnLst>
                                </p:cTn>
                              </p:par>
                              <p:par>
                                <p:cTn id="61" presetID="16" presetClass="entr" presetSubtype="21" fill="hold" grpId="0" nodeType="with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barn(inVertical)">
                                      <p:cBhvr>
                                        <p:cTn id="63" dur="500"/>
                                        <p:tgtEl>
                                          <p:spTgt spid="21"/>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nodeType="clickEffect">
                                  <p:stCondLst>
                                    <p:cond delay="0"/>
                                  </p:stCondLst>
                                  <p:childTnLst>
                                    <p:set>
                                      <p:cBhvr>
                                        <p:cTn id="67" dur="1" fill="hold">
                                          <p:stCondLst>
                                            <p:cond delay="0"/>
                                          </p:stCondLst>
                                        </p:cTn>
                                        <p:tgtEl>
                                          <p:spTgt spid="31"/>
                                        </p:tgtEl>
                                        <p:attrNameLst>
                                          <p:attrName>style.visibility</p:attrName>
                                        </p:attrNameLst>
                                      </p:cBhvr>
                                      <p:to>
                                        <p:strVal val="visible"/>
                                      </p:to>
                                    </p:set>
                                    <p:animEffect transition="in" filter="barn(inVertical)">
                                      <p:cBhvr>
                                        <p:cTn id="68" dur="500"/>
                                        <p:tgtEl>
                                          <p:spTgt spid="31"/>
                                        </p:tgtEl>
                                      </p:cBhvr>
                                    </p:animEffect>
                                  </p:childTnLst>
                                </p:cTn>
                              </p:par>
                              <p:par>
                                <p:cTn id="69" presetID="16" presetClass="entr" presetSubtype="21" fill="hold" grpId="0" nodeType="withEffect">
                                  <p:stCondLst>
                                    <p:cond delay="0"/>
                                  </p:stCondLst>
                                  <p:childTnLst>
                                    <p:set>
                                      <p:cBhvr>
                                        <p:cTn id="70" dur="1" fill="hold">
                                          <p:stCondLst>
                                            <p:cond delay="0"/>
                                          </p:stCondLst>
                                        </p:cTn>
                                        <p:tgtEl>
                                          <p:spTgt spid="26"/>
                                        </p:tgtEl>
                                        <p:attrNameLst>
                                          <p:attrName>style.visibility</p:attrName>
                                        </p:attrNameLst>
                                      </p:cBhvr>
                                      <p:to>
                                        <p:strVal val="visible"/>
                                      </p:to>
                                    </p:set>
                                    <p:animEffect transition="in" filter="barn(inVertical)">
                                      <p:cBhvr>
                                        <p:cTn id="71" dur="500"/>
                                        <p:tgtEl>
                                          <p:spTgt spid="26"/>
                                        </p:tgtEl>
                                      </p:cBhvr>
                                    </p:animEffect>
                                  </p:childTnLst>
                                </p:cTn>
                              </p:par>
                              <p:par>
                                <p:cTn id="72" presetID="16" presetClass="entr" presetSubtype="21" fill="hold" nodeType="withEffect">
                                  <p:stCondLst>
                                    <p:cond delay="0"/>
                                  </p:stCondLst>
                                  <p:childTnLst>
                                    <p:set>
                                      <p:cBhvr>
                                        <p:cTn id="73" dur="1" fill="hold">
                                          <p:stCondLst>
                                            <p:cond delay="0"/>
                                          </p:stCondLst>
                                        </p:cTn>
                                        <p:tgtEl>
                                          <p:spTgt spid="30"/>
                                        </p:tgtEl>
                                        <p:attrNameLst>
                                          <p:attrName>style.visibility</p:attrName>
                                        </p:attrNameLst>
                                      </p:cBhvr>
                                      <p:to>
                                        <p:strVal val="visible"/>
                                      </p:to>
                                    </p:set>
                                    <p:animEffect transition="in" filter="barn(inVertical)">
                                      <p:cBhvr>
                                        <p:cTn id="74" dur="500"/>
                                        <p:tgtEl>
                                          <p:spTgt spid="30"/>
                                        </p:tgtEl>
                                      </p:cBhvr>
                                    </p:animEffect>
                                  </p:childTnLst>
                                </p:cTn>
                              </p:par>
                              <p:par>
                                <p:cTn id="75" presetID="16" presetClass="entr" presetSubtype="21" fill="hold" grpId="0" nodeType="with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barn(inVertical)">
                                      <p:cBhvr>
                                        <p:cTn id="77" dur="500"/>
                                        <p:tgtEl>
                                          <p:spTgt spid="29"/>
                                        </p:tgtEl>
                                      </p:cBhvr>
                                    </p:animEffect>
                                  </p:childTnLst>
                                </p:cTn>
                              </p:par>
                              <p:par>
                                <p:cTn id="78" presetID="16" presetClass="entr" presetSubtype="21" fill="hold" nodeType="withEffect">
                                  <p:stCondLst>
                                    <p:cond delay="0"/>
                                  </p:stCondLst>
                                  <p:childTnLst>
                                    <p:set>
                                      <p:cBhvr>
                                        <p:cTn id="79" dur="1" fill="hold">
                                          <p:stCondLst>
                                            <p:cond delay="0"/>
                                          </p:stCondLst>
                                        </p:cTn>
                                        <p:tgtEl>
                                          <p:spTgt spid="28"/>
                                        </p:tgtEl>
                                        <p:attrNameLst>
                                          <p:attrName>style.visibility</p:attrName>
                                        </p:attrNameLst>
                                      </p:cBhvr>
                                      <p:to>
                                        <p:strVal val="visible"/>
                                      </p:to>
                                    </p:set>
                                    <p:animEffect transition="in" filter="barn(inVertical)">
                                      <p:cBhvr>
                                        <p:cTn id="80" dur="500"/>
                                        <p:tgtEl>
                                          <p:spTgt spid="28"/>
                                        </p:tgtEl>
                                      </p:cBhvr>
                                    </p:animEffect>
                                  </p:childTnLst>
                                </p:cTn>
                              </p:par>
                              <p:par>
                                <p:cTn id="81" presetID="16" presetClass="entr" presetSubtype="21" fill="hold" grpId="0" nodeType="withEffect">
                                  <p:stCondLst>
                                    <p:cond delay="0"/>
                                  </p:stCondLst>
                                  <p:childTnLst>
                                    <p:set>
                                      <p:cBhvr>
                                        <p:cTn id="82" dur="1" fill="hold">
                                          <p:stCondLst>
                                            <p:cond delay="0"/>
                                          </p:stCondLst>
                                        </p:cTn>
                                        <p:tgtEl>
                                          <p:spTgt spid="27"/>
                                        </p:tgtEl>
                                        <p:attrNameLst>
                                          <p:attrName>style.visibility</p:attrName>
                                        </p:attrNameLst>
                                      </p:cBhvr>
                                      <p:to>
                                        <p:strVal val="visible"/>
                                      </p:to>
                                    </p:set>
                                    <p:animEffect transition="in" filter="barn(inVertical)">
                                      <p:cBhvr>
                                        <p:cTn id="83" dur="500"/>
                                        <p:tgtEl>
                                          <p:spTgt spid="27"/>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nodeType="clickEffect">
                                  <p:stCondLst>
                                    <p:cond delay="0"/>
                                  </p:stCondLst>
                                  <p:childTnLst>
                                    <p:set>
                                      <p:cBhvr>
                                        <p:cTn id="87" dur="1" fill="hold">
                                          <p:stCondLst>
                                            <p:cond delay="0"/>
                                          </p:stCondLst>
                                        </p:cTn>
                                        <p:tgtEl>
                                          <p:spTgt spid="37"/>
                                        </p:tgtEl>
                                        <p:attrNameLst>
                                          <p:attrName>style.visibility</p:attrName>
                                        </p:attrNameLst>
                                      </p:cBhvr>
                                      <p:to>
                                        <p:strVal val="visible"/>
                                      </p:to>
                                    </p:set>
                                    <p:animEffect transition="in" filter="barn(inVertical)">
                                      <p:cBhvr>
                                        <p:cTn id="88" dur="500"/>
                                        <p:tgtEl>
                                          <p:spTgt spid="37"/>
                                        </p:tgtEl>
                                      </p:cBhvr>
                                    </p:animEffect>
                                  </p:childTnLst>
                                </p:cTn>
                              </p:par>
                              <p:par>
                                <p:cTn id="89" presetID="16" presetClass="entr" presetSubtype="21" fill="hold" grpId="0" nodeType="withEffect">
                                  <p:stCondLst>
                                    <p:cond delay="0"/>
                                  </p:stCondLst>
                                  <p:childTnLst>
                                    <p:set>
                                      <p:cBhvr>
                                        <p:cTn id="90" dur="1" fill="hold">
                                          <p:stCondLst>
                                            <p:cond delay="0"/>
                                          </p:stCondLst>
                                        </p:cTn>
                                        <p:tgtEl>
                                          <p:spTgt spid="32"/>
                                        </p:tgtEl>
                                        <p:attrNameLst>
                                          <p:attrName>style.visibility</p:attrName>
                                        </p:attrNameLst>
                                      </p:cBhvr>
                                      <p:to>
                                        <p:strVal val="visible"/>
                                      </p:to>
                                    </p:set>
                                    <p:animEffect transition="in" filter="barn(inVertical)">
                                      <p:cBhvr>
                                        <p:cTn id="91" dur="500"/>
                                        <p:tgtEl>
                                          <p:spTgt spid="32"/>
                                        </p:tgtEl>
                                      </p:cBhvr>
                                    </p:animEffect>
                                  </p:childTnLst>
                                </p:cTn>
                              </p:par>
                              <p:par>
                                <p:cTn id="92" presetID="16" presetClass="entr" presetSubtype="21" fill="hold" nodeType="withEffect">
                                  <p:stCondLst>
                                    <p:cond delay="0"/>
                                  </p:stCondLst>
                                  <p:childTnLst>
                                    <p:set>
                                      <p:cBhvr>
                                        <p:cTn id="93" dur="1" fill="hold">
                                          <p:stCondLst>
                                            <p:cond delay="0"/>
                                          </p:stCondLst>
                                        </p:cTn>
                                        <p:tgtEl>
                                          <p:spTgt spid="35"/>
                                        </p:tgtEl>
                                        <p:attrNameLst>
                                          <p:attrName>style.visibility</p:attrName>
                                        </p:attrNameLst>
                                      </p:cBhvr>
                                      <p:to>
                                        <p:strVal val="visible"/>
                                      </p:to>
                                    </p:set>
                                    <p:animEffect transition="in" filter="barn(inVertical)">
                                      <p:cBhvr>
                                        <p:cTn id="94" dur="500"/>
                                        <p:tgtEl>
                                          <p:spTgt spid="35"/>
                                        </p:tgtEl>
                                      </p:cBhvr>
                                    </p:animEffect>
                                  </p:childTnLst>
                                </p:cTn>
                              </p:par>
                              <p:par>
                                <p:cTn id="95" presetID="16" presetClass="entr" presetSubtype="21" fill="hold" grpId="0" nodeType="withEffect">
                                  <p:stCondLst>
                                    <p:cond delay="0"/>
                                  </p:stCondLst>
                                  <p:childTnLst>
                                    <p:set>
                                      <p:cBhvr>
                                        <p:cTn id="96" dur="1" fill="hold">
                                          <p:stCondLst>
                                            <p:cond delay="0"/>
                                          </p:stCondLst>
                                        </p:cTn>
                                        <p:tgtEl>
                                          <p:spTgt spid="33"/>
                                        </p:tgtEl>
                                        <p:attrNameLst>
                                          <p:attrName>style.visibility</p:attrName>
                                        </p:attrNameLst>
                                      </p:cBhvr>
                                      <p:to>
                                        <p:strVal val="visible"/>
                                      </p:to>
                                    </p:set>
                                    <p:animEffect transition="in" filter="barn(inVertical)">
                                      <p:cBhvr>
                                        <p:cTn id="97" dur="500"/>
                                        <p:tgtEl>
                                          <p:spTgt spid="33"/>
                                        </p:tgtEl>
                                      </p:cBhvr>
                                    </p:animEffect>
                                  </p:childTnLst>
                                </p:cTn>
                              </p:par>
                              <p:par>
                                <p:cTn id="98" presetID="16" presetClass="entr" presetSubtype="21" fill="hold" nodeType="withEffect">
                                  <p:stCondLst>
                                    <p:cond delay="0"/>
                                  </p:stCondLst>
                                  <p:childTnLst>
                                    <p:set>
                                      <p:cBhvr>
                                        <p:cTn id="99" dur="1" fill="hold">
                                          <p:stCondLst>
                                            <p:cond delay="0"/>
                                          </p:stCondLst>
                                        </p:cTn>
                                        <p:tgtEl>
                                          <p:spTgt spid="36"/>
                                        </p:tgtEl>
                                        <p:attrNameLst>
                                          <p:attrName>style.visibility</p:attrName>
                                        </p:attrNameLst>
                                      </p:cBhvr>
                                      <p:to>
                                        <p:strVal val="visible"/>
                                      </p:to>
                                    </p:set>
                                    <p:animEffect transition="in" filter="barn(inVertical)">
                                      <p:cBhvr>
                                        <p:cTn id="100" dur="500"/>
                                        <p:tgtEl>
                                          <p:spTgt spid="36"/>
                                        </p:tgtEl>
                                      </p:cBhvr>
                                    </p:animEffect>
                                  </p:childTnLst>
                                </p:cTn>
                              </p:par>
                              <p:par>
                                <p:cTn id="101" presetID="16" presetClass="entr" presetSubtype="21" fill="hold" grpId="0" nodeType="withEffect">
                                  <p:stCondLst>
                                    <p:cond delay="0"/>
                                  </p:stCondLst>
                                  <p:childTnLst>
                                    <p:set>
                                      <p:cBhvr>
                                        <p:cTn id="102" dur="1" fill="hold">
                                          <p:stCondLst>
                                            <p:cond delay="0"/>
                                          </p:stCondLst>
                                        </p:cTn>
                                        <p:tgtEl>
                                          <p:spTgt spid="34"/>
                                        </p:tgtEl>
                                        <p:attrNameLst>
                                          <p:attrName>style.visibility</p:attrName>
                                        </p:attrNameLst>
                                      </p:cBhvr>
                                      <p:to>
                                        <p:strVal val="visible"/>
                                      </p:to>
                                    </p:set>
                                    <p:animEffect transition="in" filter="barn(inVertical)">
                                      <p:cBhvr>
                                        <p:cTn id="103"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animBg="1"/>
      <p:bldP spid="8" grpId="0" animBg="1"/>
      <p:bldP spid="9" grpId="0" animBg="1"/>
      <p:bldP spid="10" grpId="0" animBg="1"/>
      <p:bldP spid="11" grpId="0"/>
      <p:bldP spid="13" grpId="0"/>
      <p:bldP spid="14" grpId="0" animBg="1"/>
      <p:bldP spid="15" grpId="0" animBg="1"/>
      <p:bldP spid="20" grpId="0" animBg="1"/>
      <p:bldP spid="21" grpId="0" animBg="1"/>
      <p:bldP spid="23" grpId="0" animBg="1"/>
      <p:bldP spid="26" grpId="0" animBg="1"/>
      <p:bldP spid="27" grpId="0" animBg="1"/>
      <p:bldP spid="29" grpId="0" animBg="1"/>
      <p:bldP spid="32" grpId="0" animBg="1"/>
      <p:bldP spid="33" grpId="0" animBg="1"/>
      <p:bldP spid="3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2146147" y="260648"/>
            <a:ext cx="6995120" cy="1143000"/>
          </a:xfrm>
        </p:spPr>
        <p:txBody>
          <a:bodyPr/>
          <a:lstStyle/>
          <a:p>
            <a:r>
              <a:rPr lang="es-ES" sz="3200" dirty="0">
                <a:latin typeface="Courier New" panose="02070309020205020404" pitchFamily="49" charset="0"/>
                <a:cs typeface="Courier New" panose="02070309020205020404" pitchFamily="49" charset="0"/>
              </a:rPr>
              <a:t>Referencias bibliográficas</a:t>
            </a:r>
          </a:p>
        </p:txBody>
      </p:sp>
      <p:sp>
        <p:nvSpPr>
          <p:cNvPr id="7" name="Marcador de contenido 2"/>
          <p:cNvSpPr>
            <a:spLocks noGrp="1"/>
          </p:cNvSpPr>
          <p:nvPr>
            <p:ph idx="1"/>
          </p:nvPr>
        </p:nvSpPr>
        <p:spPr>
          <a:xfrm>
            <a:off x="1547664" y="1772816"/>
            <a:ext cx="7048130" cy="3961955"/>
          </a:xfrm>
        </p:spPr>
        <p:txBody>
          <a:bodyPr>
            <a:normAutofit/>
          </a:bodyPr>
          <a:lstStyle/>
          <a:p>
            <a:pPr marL="0" indent="0" algn="just">
              <a:lnSpc>
                <a:spcPct val="90000"/>
              </a:lnSpc>
              <a:buNone/>
            </a:pPr>
            <a:r>
              <a:rPr lang="es-MX" sz="2000" b="1" dirty="0">
                <a:latin typeface="Courier New" panose="02070309020205020404" pitchFamily="49" charset="0"/>
                <a:cs typeface="Courier New" panose="02070309020205020404" pitchFamily="49" charset="0"/>
              </a:rPr>
              <a:t>Bibliografía</a:t>
            </a:r>
          </a:p>
          <a:p>
            <a:pPr marL="457200" indent="-457200" algn="just">
              <a:lnSpc>
                <a:spcPct val="90000"/>
              </a:lnSpc>
              <a:buFont typeface="+mj-lt"/>
              <a:buAutoNum type="arabicPeriod"/>
            </a:pPr>
            <a:r>
              <a:rPr lang="es-MX" sz="2000" dirty="0">
                <a:latin typeface="Courier New" panose="02070309020205020404" pitchFamily="49" charset="0"/>
                <a:cs typeface="Courier New" panose="02070309020205020404" pitchFamily="49" charset="0"/>
              </a:rPr>
              <a:t>GÁMIZ, Máximo (2001), Constitución Política de los Estados Unidos Mexicanos comentada, 4ª ed. Editorial Noriega Editores, México.</a:t>
            </a:r>
          </a:p>
          <a:p>
            <a:pPr marL="457200" indent="-457200" algn="just">
              <a:lnSpc>
                <a:spcPct val="90000"/>
              </a:lnSpc>
              <a:buFont typeface="+mj-lt"/>
              <a:buAutoNum type="arabicPeriod"/>
            </a:pPr>
            <a:r>
              <a:rPr lang="es-MX" sz="2000" dirty="0">
                <a:latin typeface="Courier New" panose="02070309020205020404" pitchFamily="49" charset="0"/>
                <a:cs typeface="Courier New" panose="02070309020205020404" pitchFamily="49" charset="0"/>
              </a:rPr>
              <a:t>Fisco Agenda 2016 (2015), 49ª ed. Editorial Ediciones Fiscales ISEF, México, 2015.</a:t>
            </a:r>
          </a:p>
          <a:p>
            <a:pPr marL="457200" indent="-457200" algn="just">
              <a:lnSpc>
                <a:spcPct val="90000"/>
              </a:lnSpc>
              <a:buFont typeface="+mj-lt"/>
              <a:buAutoNum type="arabicPeriod"/>
            </a:pPr>
            <a:r>
              <a:rPr lang="es-MX" sz="2000" dirty="0">
                <a:latin typeface="Courier New" panose="02070309020205020404" pitchFamily="49" charset="0"/>
                <a:cs typeface="Courier New" panose="02070309020205020404" pitchFamily="49" charset="0"/>
              </a:rPr>
              <a:t>Compendio de disposiciones sobre Comercio Exterior 2017 (2016), 69ª ed. Editorial Ediciones Fiscales ISEF, México.</a:t>
            </a:r>
          </a:p>
        </p:txBody>
      </p:sp>
    </p:spTree>
    <p:extLst>
      <p:ext uri="{BB962C8B-B14F-4D97-AF65-F5344CB8AC3E}">
        <p14:creationId xmlns:p14="http://schemas.microsoft.com/office/powerpoint/2010/main" val="616456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1763688" y="332656"/>
            <a:ext cx="6995120" cy="1143000"/>
          </a:xfrm>
        </p:spPr>
        <p:txBody>
          <a:bodyPr/>
          <a:lstStyle/>
          <a:p>
            <a:r>
              <a:rPr lang="es-ES" dirty="0">
                <a:latin typeface="Courier New" panose="02070309020205020404" pitchFamily="49" charset="0"/>
                <a:cs typeface="Courier New" panose="02070309020205020404" pitchFamily="49" charset="0"/>
              </a:rPr>
              <a:t>Optativa II. Trámites y Documentos</a:t>
            </a:r>
          </a:p>
        </p:txBody>
      </p:sp>
      <p:sp>
        <p:nvSpPr>
          <p:cNvPr id="5" name="2 Marcador de contenido"/>
          <p:cNvSpPr>
            <a:spLocks noGrp="1"/>
          </p:cNvSpPr>
          <p:nvPr>
            <p:ph idx="1"/>
          </p:nvPr>
        </p:nvSpPr>
        <p:spPr>
          <a:xfrm>
            <a:off x="1403648" y="1628800"/>
            <a:ext cx="7355160" cy="4608512"/>
          </a:xfrm>
        </p:spPr>
        <p:txBody>
          <a:bodyPr>
            <a:normAutofit fontScale="70000" lnSpcReduction="20000"/>
          </a:bodyPr>
          <a:lstStyle/>
          <a:p>
            <a:pPr algn="just">
              <a:lnSpc>
                <a:spcPct val="90000"/>
              </a:lnSpc>
              <a:buNone/>
            </a:pPr>
            <a:r>
              <a:rPr lang="fr-FR" b="1"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Resumen: </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El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término</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fiscalización</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es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cada</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uno</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de los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medios</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que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presenta</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la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autoridad</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para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determinar</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el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grado</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de las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obligaciones</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fiscales de los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contribuyentes</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buscando</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el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cumplimiento</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de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estos</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Su importancia no solo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atañe</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al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tema</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fiscal, sino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también</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al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legal</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y, en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materia</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de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comercio</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exterior</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ambos</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cumplimientos</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son indispensables.</a:t>
            </a:r>
          </a:p>
          <a:p>
            <a:pPr algn="just">
              <a:lnSpc>
                <a:spcPct val="90000"/>
              </a:lnSpc>
              <a:buNone/>
            </a:pPr>
            <a:endParaRPr lang="fr-FR" dirty="0">
              <a:latin typeface="Arial" pitchFamily="34" charset="0"/>
              <a:cs typeface="Arial" pitchFamily="34" charset="0"/>
            </a:endParaRPr>
          </a:p>
          <a:p>
            <a:pPr algn="just">
              <a:lnSpc>
                <a:spcPct val="90000"/>
              </a:lnSpc>
              <a:buNone/>
            </a:pPr>
            <a:endParaRPr lang="fr-FR" dirty="0">
              <a:latin typeface="Arial" pitchFamily="34" charset="0"/>
              <a:cs typeface="Arial" pitchFamily="34" charset="0"/>
            </a:endParaRPr>
          </a:p>
          <a:p>
            <a:pPr algn="just">
              <a:lnSpc>
                <a:spcPct val="90000"/>
              </a:lnSpc>
              <a:buNone/>
            </a:pPr>
            <a:endParaRPr lang="fr-FR" dirty="0">
              <a:latin typeface="Arial" pitchFamily="34" charset="0"/>
              <a:cs typeface="Arial" pitchFamily="34" charset="0"/>
            </a:endParaRPr>
          </a:p>
          <a:p>
            <a:pPr algn="just">
              <a:lnSpc>
                <a:spcPct val="90000"/>
              </a:lnSpc>
              <a:buNone/>
            </a:pPr>
            <a:endParaRPr lang="fr-FR" dirty="0">
              <a:latin typeface="Arial" pitchFamily="34" charset="0"/>
              <a:cs typeface="Arial" pitchFamily="34" charset="0"/>
            </a:endParaRPr>
          </a:p>
          <a:p>
            <a:pPr algn="just">
              <a:lnSpc>
                <a:spcPct val="90000"/>
              </a:lnSpc>
              <a:buNone/>
            </a:pPr>
            <a:r>
              <a:rPr lang="fr-FR" sz="3300" b="1"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Palabras clave: </a:t>
            </a:r>
            <a:r>
              <a:rPr lang="fr-FR" sz="3300"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fiscalización</a:t>
            </a:r>
            <a:r>
              <a:rPr lang="fr-FR" sz="3300"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sz="3300"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revisión</a:t>
            </a:r>
            <a:r>
              <a:rPr lang="fr-FR" sz="3300"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de </a:t>
            </a:r>
            <a:r>
              <a:rPr lang="fr-FR" sz="3300"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escritorio</a:t>
            </a:r>
            <a:r>
              <a:rPr lang="fr-FR" sz="3300"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sz="3300"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revisiones</a:t>
            </a:r>
            <a:r>
              <a:rPr lang="fr-FR" sz="3300"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sz="3300"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electrónicas</a:t>
            </a:r>
            <a:r>
              <a:rPr lang="fr-FR" sz="3300"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visita </a:t>
            </a:r>
            <a:r>
              <a:rPr lang="fr-FR" sz="3300"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domiciliaria</a:t>
            </a:r>
            <a:r>
              <a:rPr lang="fr-FR" sz="3300"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3785188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63688" y="332656"/>
            <a:ext cx="6995120" cy="1143000"/>
          </a:xfrm>
        </p:spPr>
        <p:txBody>
          <a:bodyPr/>
          <a:lstStyle/>
          <a:p>
            <a:r>
              <a:rPr lang="es-ES" dirty="0">
                <a:latin typeface="Courier New" panose="02070309020205020404" pitchFamily="49" charset="0"/>
                <a:cs typeface="Courier New" panose="02070309020205020404" pitchFamily="49" charset="0"/>
              </a:rPr>
              <a:t>Optativa II. Trámites y Documentos</a:t>
            </a:r>
          </a:p>
        </p:txBody>
      </p:sp>
      <p:sp>
        <p:nvSpPr>
          <p:cNvPr id="3" name="2 Marcador de contenido"/>
          <p:cNvSpPr>
            <a:spLocks noGrp="1"/>
          </p:cNvSpPr>
          <p:nvPr>
            <p:ph idx="1"/>
          </p:nvPr>
        </p:nvSpPr>
        <p:spPr>
          <a:xfrm>
            <a:off x="1403648" y="1628800"/>
            <a:ext cx="7355160" cy="4608512"/>
          </a:xfrm>
        </p:spPr>
        <p:txBody>
          <a:bodyPr>
            <a:normAutofit fontScale="77500" lnSpcReduction="20000"/>
          </a:bodyPr>
          <a:lstStyle/>
          <a:p>
            <a:pPr algn="just">
              <a:lnSpc>
                <a:spcPct val="90000"/>
              </a:lnSpc>
              <a:buNone/>
            </a:pPr>
            <a:r>
              <a:rPr lang="fr-FR" b="1"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Abstract: </a:t>
            </a:r>
            <a:r>
              <a:rPr lang="en-US"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The term “</a:t>
            </a:r>
            <a:r>
              <a:rPr lang="en-US"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fiscalización</a:t>
            </a:r>
            <a:r>
              <a:rPr lang="en-US"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(Inspection) is each of the means that the authority presents to determine the degree of the fiscal obligations of the taxpayers, looking for the fulfillment of these. Its importance not only concerns the tax issue, but also the legal one and, in matters of foreign trade, both compliances are indispensable.</a:t>
            </a:r>
            <a:endPar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endParaRPr>
          </a:p>
          <a:p>
            <a:pPr algn="just">
              <a:lnSpc>
                <a:spcPct val="90000"/>
              </a:lnSpc>
              <a:buNone/>
            </a:pPr>
            <a:endParaRPr lang="fr-FR" dirty="0">
              <a:latin typeface="Arial" pitchFamily="34" charset="0"/>
              <a:cs typeface="Arial" pitchFamily="34" charset="0"/>
            </a:endParaRPr>
          </a:p>
          <a:p>
            <a:pPr algn="just">
              <a:lnSpc>
                <a:spcPct val="90000"/>
              </a:lnSpc>
              <a:buNone/>
            </a:pPr>
            <a:endParaRPr lang="fr-FR" dirty="0">
              <a:latin typeface="Arial" pitchFamily="34" charset="0"/>
              <a:cs typeface="Arial" pitchFamily="34" charset="0"/>
            </a:endParaRPr>
          </a:p>
          <a:p>
            <a:pPr>
              <a:lnSpc>
                <a:spcPct val="90000"/>
              </a:lnSpc>
              <a:buNone/>
            </a:pPr>
            <a:r>
              <a:rPr lang="fr-FR" b="1"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Keywords: </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inspection, desktop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review</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electronic</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review</a:t>
            </a:r>
            <a:r>
              <a:rPr lang="fr-FR"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 home </a:t>
            </a:r>
            <a:r>
              <a:rPr lang="fr-FR" dirty="0" err="1">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visit</a:t>
            </a:r>
            <a:endParaRPr lang="es-MX"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076670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ítulo 2"/>
          <p:cNvSpPr txBox="1">
            <a:spLocks/>
          </p:cNvSpPr>
          <p:nvPr/>
        </p:nvSpPr>
        <p:spPr>
          <a:xfrm>
            <a:off x="2099692" y="4005064"/>
            <a:ext cx="7031712" cy="2672329"/>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es-MX" b="1" dirty="0">
                <a:latin typeface="Courier New" panose="02070309020205020404" pitchFamily="49" charset="0"/>
                <a:cs typeface="Courier New" panose="02070309020205020404" pitchFamily="49" charset="0"/>
              </a:rPr>
              <a:t>UNIDAD IV TRÁMITES Y DOCUMENTOS DESPUÉS DEL DESPACHO ADUANERO</a:t>
            </a:r>
          </a:p>
        </p:txBody>
      </p:sp>
    </p:spTree>
    <p:extLst>
      <p:ext uri="{BB962C8B-B14F-4D97-AF65-F5344CB8AC3E}">
        <p14:creationId xmlns:p14="http://schemas.microsoft.com/office/powerpoint/2010/main" val="4251574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2411760" y="260648"/>
            <a:ext cx="6480720" cy="1728192"/>
          </a:xfrm>
        </p:spPr>
        <p:txBody>
          <a:bodyPr/>
          <a:lstStyle/>
          <a:p>
            <a:pPr algn="ctr"/>
            <a:r>
              <a:rPr lang="es-MX" b="1" dirty="0">
                <a:latin typeface="Courier New" panose="02070309020205020404" pitchFamily="49" charset="0"/>
                <a:cs typeface="Courier New" panose="02070309020205020404" pitchFamily="49" charset="0"/>
              </a:rPr>
              <a:t>Notificación de actos administrativos</a:t>
            </a:r>
          </a:p>
        </p:txBody>
      </p:sp>
      <p:sp>
        <p:nvSpPr>
          <p:cNvPr id="7" name="Marcador de contenido 2"/>
          <p:cNvSpPr>
            <a:spLocks noGrp="1"/>
          </p:cNvSpPr>
          <p:nvPr>
            <p:ph idx="1"/>
          </p:nvPr>
        </p:nvSpPr>
        <p:spPr>
          <a:xfrm>
            <a:off x="2771800" y="1992469"/>
            <a:ext cx="4104456" cy="467073"/>
          </a:xfrm>
        </p:spPr>
        <p:txBody>
          <a:bodyPr>
            <a:normAutofit/>
          </a:bodyPr>
          <a:lstStyle/>
          <a:p>
            <a:pPr marL="0" indent="0" algn="ctr">
              <a:lnSpc>
                <a:spcPct val="100000"/>
              </a:lnSpc>
              <a:spcBef>
                <a:spcPts val="0"/>
              </a:spcBef>
              <a:buNone/>
            </a:pPr>
            <a:r>
              <a:rPr lang="es-MX" sz="2400" b="1" dirty="0">
                <a:latin typeface="Courier New" panose="02070309020205020404" pitchFamily="49" charset="0"/>
                <a:cs typeface="Courier New" panose="02070309020205020404" pitchFamily="49" charset="0"/>
              </a:rPr>
              <a:t>Acto administrativo</a:t>
            </a:r>
          </a:p>
        </p:txBody>
      </p:sp>
      <p:sp>
        <p:nvSpPr>
          <p:cNvPr id="5" name="CuadroTexto 4"/>
          <p:cNvSpPr txBox="1"/>
          <p:nvPr/>
        </p:nvSpPr>
        <p:spPr>
          <a:xfrm>
            <a:off x="1403648" y="3981002"/>
            <a:ext cx="3240360" cy="1754326"/>
          </a:xfrm>
          <a:prstGeom prst="rect">
            <a:avLst/>
          </a:prstGeom>
          <a:noFill/>
        </p:spPr>
        <p:txBody>
          <a:bodyPr wrap="square" rtlCol="0">
            <a:spAutoFit/>
          </a:bodyPr>
          <a:lstStyle/>
          <a:p>
            <a:pPr algn="just"/>
            <a:r>
              <a:rPr lang="es-MX" dirty="0"/>
              <a:t>Declaración de voluntad, deseo, </a:t>
            </a:r>
          </a:p>
          <a:p>
            <a:pPr algn="just"/>
            <a:r>
              <a:rPr lang="es-MX" dirty="0"/>
              <a:t>conocimiento o juicio formulada </a:t>
            </a:r>
          </a:p>
          <a:p>
            <a:pPr algn="just"/>
            <a:r>
              <a:rPr lang="es-MX" dirty="0"/>
              <a:t>por un sujeto de la Administración pública en ejercicio de una potestad administrativa.</a:t>
            </a:r>
          </a:p>
        </p:txBody>
      </p:sp>
      <p:sp>
        <p:nvSpPr>
          <p:cNvPr id="8" name="CuadroTexto 7"/>
          <p:cNvSpPr txBox="1"/>
          <p:nvPr/>
        </p:nvSpPr>
        <p:spPr>
          <a:xfrm>
            <a:off x="5796136" y="3982251"/>
            <a:ext cx="2484276" cy="1464405"/>
          </a:xfrm>
          <a:prstGeom prst="rect">
            <a:avLst/>
          </a:prstGeom>
          <a:noFill/>
        </p:spPr>
        <p:txBody>
          <a:bodyPr wrap="square" rtlCol="0">
            <a:spAutoFit/>
          </a:bodyPr>
          <a:lstStyle/>
          <a:p>
            <a:r>
              <a:rPr lang="es-MX" dirty="0"/>
              <a:t>Cualquier órgano de </a:t>
            </a:r>
          </a:p>
          <a:p>
            <a:r>
              <a:rPr lang="es-MX" dirty="0"/>
              <a:t>carácter público, ya sea, </a:t>
            </a:r>
          </a:p>
          <a:p>
            <a:r>
              <a:rPr lang="es-MX" dirty="0"/>
              <a:t>legislativo, administrativo </a:t>
            </a:r>
          </a:p>
          <a:p>
            <a:r>
              <a:rPr lang="es-MX" dirty="0"/>
              <a:t>o judicial</a:t>
            </a:r>
          </a:p>
        </p:txBody>
      </p:sp>
      <p:sp>
        <p:nvSpPr>
          <p:cNvPr id="9" name="CuadroTexto 8"/>
          <p:cNvSpPr txBox="1"/>
          <p:nvPr/>
        </p:nvSpPr>
        <p:spPr>
          <a:xfrm>
            <a:off x="2087724" y="2786028"/>
            <a:ext cx="1872208" cy="369332"/>
          </a:xfrm>
          <a:prstGeom prst="rect">
            <a:avLst/>
          </a:prstGeom>
          <a:noFill/>
        </p:spPr>
        <p:txBody>
          <a:bodyPr wrap="square" rtlCol="0">
            <a:spAutoFit/>
          </a:bodyPr>
          <a:lstStyle/>
          <a:p>
            <a:r>
              <a:rPr lang="es-MX" b="1" dirty="0"/>
              <a:t>Criterio orgánico</a:t>
            </a:r>
          </a:p>
        </p:txBody>
      </p:sp>
      <p:sp>
        <p:nvSpPr>
          <p:cNvPr id="10" name="CuadroTexto 9"/>
          <p:cNvSpPr txBox="1"/>
          <p:nvPr/>
        </p:nvSpPr>
        <p:spPr>
          <a:xfrm>
            <a:off x="5940152" y="2780928"/>
            <a:ext cx="1872208" cy="369332"/>
          </a:xfrm>
          <a:prstGeom prst="rect">
            <a:avLst/>
          </a:prstGeom>
          <a:noFill/>
        </p:spPr>
        <p:txBody>
          <a:bodyPr wrap="square" rtlCol="0">
            <a:spAutoFit/>
          </a:bodyPr>
          <a:lstStyle/>
          <a:p>
            <a:r>
              <a:rPr lang="es-MX" b="1" dirty="0"/>
              <a:t>Criterio material</a:t>
            </a:r>
          </a:p>
        </p:txBody>
      </p:sp>
      <p:sp>
        <p:nvSpPr>
          <p:cNvPr id="11" name="CuadroTexto 10"/>
          <p:cNvSpPr txBox="1"/>
          <p:nvPr/>
        </p:nvSpPr>
        <p:spPr>
          <a:xfrm>
            <a:off x="1187624" y="3356411"/>
            <a:ext cx="1584176" cy="307777"/>
          </a:xfrm>
          <a:prstGeom prst="rect">
            <a:avLst/>
          </a:prstGeom>
          <a:noFill/>
        </p:spPr>
        <p:txBody>
          <a:bodyPr wrap="square" rtlCol="0">
            <a:spAutoFit/>
          </a:bodyPr>
          <a:lstStyle/>
          <a:p>
            <a:r>
              <a:rPr lang="es-MX" sz="1400" dirty="0"/>
              <a:t>Lo define como</a:t>
            </a:r>
          </a:p>
        </p:txBody>
      </p:sp>
      <p:sp>
        <p:nvSpPr>
          <p:cNvPr id="12" name="CuadroTexto 11"/>
          <p:cNvSpPr txBox="1"/>
          <p:nvPr/>
        </p:nvSpPr>
        <p:spPr>
          <a:xfrm>
            <a:off x="7164288" y="3356411"/>
            <a:ext cx="1584176" cy="307777"/>
          </a:xfrm>
          <a:prstGeom prst="rect">
            <a:avLst/>
          </a:prstGeom>
          <a:noFill/>
        </p:spPr>
        <p:txBody>
          <a:bodyPr wrap="square" rtlCol="0">
            <a:spAutoFit/>
          </a:bodyPr>
          <a:lstStyle/>
          <a:p>
            <a:r>
              <a:rPr lang="es-MX" sz="1400" dirty="0"/>
              <a:t>Lo realiza</a:t>
            </a:r>
          </a:p>
        </p:txBody>
      </p:sp>
      <p:cxnSp>
        <p:nvCxnSpPr>
          <p:cNvPr id="14" name="Conector angular 13"/>
          <p:cNvCxnSpPr>
            <a:stCxn id="7" idx="2"/>
            <a:endCxn id="9" idx="0"/>
          </p:cNvCxnSpPr>
          <p:nvPr/>
        </p:nvCxnSpPr>
        <p:spPr>
          <a:xfrm rot="5400000">
            <a:off x="3760685" y="1722685"/>
            <a:ext cx="326486" cy="1800200"/>
          </a:xfrm>
          <a:prstGeom prst="bentConnector3">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6" name="Conector angular 15"/>
          <p:cNvCxnSpPr>
            <a:stCxn id="7" idx="2"/>
            <a:endCxn id="10" idx="0"/>
          </p:cNvCxnSpPr>
          <p:nvPr/>
        </p:nvCxnSpPr>
        <p:spPr>
          <a:xfrm rot="16200000" flipH="1">
            <a:off x="5689449" y="1594121"/>
            <a:ext cx="321386" cy="2052228"/>
          </a:xfrm>
          <a:prstGeom prst="bentConnector3">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8" name="Conector angular 17"/>
          <p:cNvCxnSpPr>
            <a:stCxn id="9" idx="2"/>
            <a:endCxn id="11" idx="0"/>
          </p:cNvCxnSpPr>
          <p:nvPr/>
        </p:nvCxnSpPr>
        <p:spPr>
          <a:xfrm rot="5400000">
            <a:off x="2401245" y="2733827"/>
            <a:ext cx="201051" cy="1044116"/>
          </a:xfrm>
          <a:prstGeom prst="bentConnector3">
            <a:avLst/>
          </a:prstGeom>
          <a:ln w="25400"/>
        </p:spPr>
        <p:style>
          <a:lnRef idx="1">
            <a:schemeClr val="accent1"/>
          </a:lnRef>
          <a:fillRef idx="0">
            <a:schemeClr val="accent1"/>
          </a:fillRef>
          <a:effectRef idx="0">
            <a:schemeClr val="accent1"/>
          </a:effectRef>
          <a:fontRef idx="minor">
            <a:schemeClr val="tx1"/>
          </a:fontRef>
        </p:style>
      </p:cxnSp>
      <p:cxnSp>
        <p:nvCxnSpPr>
          <p:cNvPr id="20" name="Conector angular 19"/>
          <p:cNvCxnSpPr>
            <a:stCxn id="10" idx="2"/>
            <a:endCxn id="12" idx="0"/>
          </p:cNvCxnSpPr>
          <p:nvPr/>
        </p:nvCxnSpPr>
        <p:spPr>
          <a:xfrm rot="16200000" flipH="1">
            <a:off x="7313241" y="2713275"/>
            <a:ext cx="206151" cy="1080120"/>
          </a:xfrm>
          <a:prstGeom prst="bentConnector3">
            <a:avLst/>
          </a:prstGeom>
          <a:ln w="25400"/>
        </p:spPr>
        <p:style>
          <a:lnRef idx="1">
            <a:schemeClr val="accent1"/>
          </a:lnRef>
          <a:fillRef idx="0">
            <a:schemeClr val="accent1"/>
          </a:fillRef>
          <a:effectRef idx="0">
            <a:schemeClr val="accent1"/>
          </a:effectRef>
          <a:fontRef idx="minor">
            <a:schemeClr val="tx1"/>
          </a:fontRef>
        </p:style>
      </p:cxnSp>
      <p:cxnSp>
        <p:nvCxnSpPr>
          <p:cNvPr id="22" name="Conector angular 21"/>
          <p:cNvCxnSpPr>
            <a:stCxn id="11" idx="2"/>
            <a:endCxn id="5" idx="0"/>
          </p:cNvCxnSpPr>
          <p:nvPr/>
        </p:nvCxnSpPr>
        <p:spPr>
          <a:xfrm rot="16200000" flipH="1">
            <a:off x="2343363" y="3300537"/>
            <a:ext cx="316814" cy="1044116"/>
          </a:xfrm>
          <a:prstGeom prst="bentConnector3">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4" name="Conector angular 23"/>
          <p:cNvCxnSpPr>
            <a:stCxn id="12" idx="2"/>
            <a:endCxn id="8" idx="0"/>
          </p:cNvCxnSpPr>
          <p:nvPr/>
        </p:nvCxnSpPr>
        <p:spPr>
          <a:xfrm rot="5400000">
            <a:off x="7338294" y="3364168"/>
            <a:ext cx="318063" cy="918102"/>
          </a:xfrm>
          <a:prstGeom prst="bentConnector3">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933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2555776" y="332656"/>
            <a:ext cx="6348681" cy="684447"/>
          </a:xfrm>
        </p:spPr>
        <p:txBody>
          <a:bodyPr>
            <a:normAutofit/>
          </a:bodyPr>
          <a:lstStyle/>
          <a:p>
            <a:pPr algn="r"/>
            <a:r>
              <a:rPr lang="es-MX" sz="3600" b="1" dirty="0">
                <a:latin typeface="Courier New" panose="02070309020205020404" pitchFamily="49" charset="0"/>
                <a:cs typeface="Courier New" panose="02070309020205020404" pitchFamily="49" charset="0"/>
              </a:rPr>
              <a:t>Garantías individuales</a:t>
            </a:r>
          </a:p>
        </p:txBody>
      </p:sp>
      <p:sp>
        <p:nvSpPr>
          <p:cNvPr id="7" name="Marcador de contenido 2"/>
          <p:cNvSpPr>
            <a:spLocks noGrp="1"/>
          </p:cNvSpPr>
          <p:nvPr>
            <p:ph idx="1"/>
          </p:nvPr>
        </p:nvSpPr>
        <p:spPr>
          <a:xfrm>
            <a:off x="1475656" y="2204863"/>
            <a:ext cx="3456384" cy="2614241"/>
          </a:xfrm>
        </p:spPr>
        <p:txBody>
          <a:bodyPr>
            <a:normAutofit fontScale="62500" lnSpcReduction="20000"/>
          </a:bodyPr>
          <a:lstStyle/>
          <a:p>
            <a:pPr marL="0" indent="0" algn="just">
              <a:buNone/>
            </a:pPr>
            <a:r>
              <a:rPr lang="es-MX" dirty="0">
                <a:solidFill>
                  <a:schemeClr val="tx1"/>
                </a:solidFill>
                <a:latin typeface="Courier New" panose="02070309020205020404" pitchFamily="49" charset="0"/>
                <a:cs typeface="Courier New" panose="02070309020205020404" pitchFamily="49" charset="0"/>
              </a:rPr>
              <a:t>Derechos fundamentales de las que los ciudadanos gozan, de acuerdo a una Constitución (Ley) que versan sobre la libertad, seguridad, igualdad y propiedad.</a:t>
            </a:r>
          </a:p>
        </p:txBody>
      </p:sp>
      <p:pic>
        <p:nvPicPr>
          <p:cNvPr id="8" name="Picture 2" descr="Resultado de imagen para garantias individual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8064" y="2492896"/>
            <a:ext cx="2797575" cy="175014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 name="Rectángulo 1">
            <a:extLst>
              <a:ext uri="{FF2B5EF4-FFF2-40B4-BE49-F238E27FC236}">
                <a16:creationId xmlns:a16="http://schemas.microsoft.com/office/drawing/2014/main" xmlns="" id="{06BA25BC-4444-44DC-ACCE-75D746D9939F}"/>
              </a:ext>
            </a:extLst>
          </p:cNvPr>
          <p:cNvSpPr/>
          <p:nvPr/>
        </p:nvSpPr>
        <p:spPr>
          <a:xfrm>
            <a:off x="5209335" y="4243041"/>
            <a:ext cx="2736304" cy="461665"/>
          </a:xfrm>
          <a:prstGeom prst="rect">
            <a:avLst/>
          </a:prstGeom>
        </p:spPr>
        <p:txBody>
          <a:bodyPr wrap="square">
            <a:spAutoFit/>
          </a:bodyPr>
          <a:lstStyle/>
          <a:p>
            <a:r>
              <a:rPr lang="es-419" sz="800" dirty="0">
                <a:latin typeface="Courier New" panose="02070309020205020404" pitchFamily="49" charset="0"/>
                <a:cs typeface="Courier New" panose="02070309020205020404" pitchFamily="49" charset="0"/>
              </a:rPr>
              <a:t>Fuente: http://www.utel.edu.mx/blog/rol-personal/cuales-son-las-garantias-individuales-de-los-mexicanos/</a:t>
            </a:r>
          </a:p>
        </p:txBody>
      </p:sp>
    </p:spTree>
    <p:extLst>
      <p:ext uri="{BB962C8B-B14F-4D97-AF65-F5344CB8AC3E}">
        <p14:creationId xmlns:p14="http://schemas.microsoft.com/office/powerpoint/2010/main" val="1839356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2516048" y="260648"/>
            <a:ext cx="6358186" cy="737937"/>
          </a:xfrm>
        </p:spPr>
        <p:txBody>
          <a:bodyPr/>
          <a:lstStyle/>
          <a:p>
            <a:pPr algn="r"/>
            <a:r>
              <a:rPr lang="es-MX" b="1" dirty="0">
                <a:latin typeface="Courier New" panose="02070309020205020404" pitchFamily="49" charset="0"/>
                <a:cs typeface="Courier New" panose="02070309020205020404" pitchFamily="49" charset="0"/>
              </a:rPr>
              <a:t>Normatividad aplicable</a:t>
            </a:r>
          </a:p>
        </p:txBody>
      </p:sp>
      <p:sp>
        <p:nvSpPr>
          <p:cNvPr id="7" name="Marcador de contenido 2"/>
          <p:cNvSpPr>
            <a:spLocks noGrp="1"/>
          </p:cNvSpPr>
          <p:nvPr>
            <p:ph idx="1"/>
          </p:nvPr>
        </p:nvSpPr>
        <p:spPr>
          <a:xfrm>
            <a:off x="1458206" y="2924944"/>
            <a:ext cx="3113794" cy="2592288"/>
          </a:xfrm>
        </p:spPr>
        <p:txBody>
          <a:bodyPr>
            <a:noAutofit/>
          </a:bodyPr>
          <a:lstStyle/>
          <a:p>
            <a:pPr marL="0" indent="0">
              <a:lnSpc>
                <a:spcPct val="110000"/>
              </a:lnSpc>
              <a:spcBef>
                <a:spcPts val="0"/>
              </a:spcBef>
              <a:buNone/>
            </a:pPr>
            <a:r>
              <a:rPr lang="es-MX" sz="1800" b="1" dirty="0">
                <a:solidFill>
                  <a:schemeClr val="tx1"/>
                </a:solidFill>
                <a:latin typeface="Courier New" panose="02070309020205020404" pitchFamily="49" charset="0"/>
                <a:cs typeface="Courier New" panose="02070309020205020404" pitchFamily="49" charset="0"/>
              </a:rPr>
              <a:t>Artículo 14</a:t>
            </a:r>
            <a:r>
              <a:rPr lang="es-MX" sz="1800" dirty="0">
                <a:solidFill>
                  <a:schemeClr val="tx1"/>
                </a:solidFill>
                <a:latin typeface="Courier New" panose="02070309020205020404" pitchFamily="49" charset="0"/>
                <a:cs typeface="Courier New" panose="02070309020205020404" pitchFamily="49" charset="0"/>
              </a:rPr>
              <a:t>(…)Nadie podrá ser privado (…) de sus propiedades, posesiones o derechos, sino mediante juicio (…), en el que se cumplan las formalidades(…)</a:t>
            </a:r>
            <a:r>
              <a:rPr lang="es-MX" sz="1800" dirty="0">
                <a:latin typeface="Courier New" panose="02070309020205020404" pitchFamily="49" charset="0"/>
                <a:cs typeface="Courier New" panose="02070309020205020404" pitchFamily="49" charset="0"/>
              </a:rPr>
              <a:t> </a:t>
            </a:r>
          </a:p>
        </p:txBody>
      </p:sp>
      <p:sp>
        <p:nvSpPr>
          <p:cNvPr id="2" name="Rectángulo 1">
            <a:extLst>
              <a:ext uri="{FF2B5EF4-FFF2-40B4-BE49-F238E27FC236}">
                <a16:creationId xmlns:a16="http://schemas.microsoft.com/office/drawing/2014/main" xmlns="" id="{7BC7A5B0-6D64-4E05-9BBC-1DD470D8B22E}"/>
              </a:ext>
            </a:extLst>
          </p:cNvPr>
          <p:cNvSpPr/>
          <p:nvPr/>
        </p:nvSpPr>
        <p:spPr>
          <a:xfrm>
            <a:off x="5580112" y="2924944"/>
            <a:ext cx="3162850" cy="2308324"/>
          </a:xfrm>
          <a:prstGeom prst="rect">
            <a:avLst/>
          </a:prstGeom>
        </p:spPr>
        <p:txBody>
          <a:bodyPr wrap="square">
            <a:spAutoFit/>
          </a:bodyPr>
          <a:lstStyle/>
          <a:p>
            <a:r>
              <a:rPr lang="es-MX" b="1" dirty="0">
                <a:latin typeface="Courier New" panose="02070309020205020404" pitchFamily="49" charset="0"/>
                <a:cs typeface="Courier New" panose="02070309020205020404" pitchFamily="49" charset="0"/>
              </a:rPr>
              <a:t>Artículo 16</a:t>
            </a:r>
            <a:r>
              <a:rPr lang="es-MX" dirty="0">
                <a:latin typeface="Courier New" panose="02070309020205020404" pitchFamily="49" charset="0"/>
                <a:cs typeface="Courier New" panose="02070309020205020404" pitchFamily="49" charset="0"/>
              </a:rPr>
              <a:t>. Nadie puede ser molestado en su (…), domicilio, papeles o posesiones, sino en virtud de mandamiento escrito de la autoridad competente(…) </a:t>
            </a:r>
            <a:endParaRPr lang="es-419" dirty="0"/>
          </a:p>
        </p:txBody>
      </p:sp>
      <p:sp>
        <p:nvSpPr>
          <p:cNvPr id="3" name="Rectángulo 2">
            <a:extLst>
              <a:ext uri="{FF2B5EF4-FFF2-40B4-BE49-F238E27FC236}">
                <a16:creationId xmlns:a16="http://schemas.microsoft.com/office/drawing/2014/main" xmlns="" id="{62499106-2A17-4CB2-923A-DAA518B12753}"/>
              </a:ext>
            </a:extLst>
          </p:cNvPr>
          <p:cNvSpPr/>
          <p:nvPr/>
        </p:nvSpPr>
        <p:spPr>
          <a:xfrm>
            <a:off x="2589537" y="1700808"/>
            <a:ext cx="4572000" cy="707886"/>
          </a:xfrm>
          <a:prstGeom prst="rect">
            <a:avLst/>
          </a:prstGeom>
        </p:spPr>
        <p:txBody>
          <a:bodyPr>
            <a:spAutoFit/>
          </a:bodyPr>
          <a:lstStyle/>
          <a:p>
            <a:pPr algn="ctr"/>
            <a:r>
              <a:rPr lang="es-MX" sz="2000" b="1" dirty="0">
                <a:latin typeface="Courier New" panose="02070309020205020404" pitchFamily="49" charset="0"/>
                <a:cs typeface="Courier New" panose="02070309020205020404" pitchFamily="49" charset="0"/>
              </a:rPr>
              <a:t>Constitución Política de los Estados Unidos Mexicanos</a:t>
            </a:r>
          </a:p>
        </p:txBody>
      </p:sp>
      <p:cxnSp>
        <p:nvCxnSpPr>
          <p:cNvPr id="5" name="Conector: angular 4">
            <a:extLst>
              <a:ext uri="{FF2B5EF4-FFF2-40B4-BE49-F238E27FC236}">
                <a16:creationId xmlns:a16="http://schemas.microsoft.com/office/drawing/2014/main" xmlns="" id="{C45D5E08-1AA6-4F5E-A08A-59039717C0C7}"/>
              </a:ext>
            </a:extLst>
          </p:cNvPr>
          <p:cNvCxnSpPr>
            <a:cxnSpLocks/>
          </p:cNvCxnSpPr>
          <p:nvPr/>
        </p:nvCxnSpPr>
        <p:spPr>
          <a:xfrm rot="5400000">
            <a:off x="3604642" y="1573463"/>
            <a:ext cx="516250" cy="2186713"/>
          </a:xfrm>
          <a:prstGeom prst="bentConnector3">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 name="Conector: angular 8">
            <a:extLst>
              <a:ext uri="{FF2B5EF4-FFF2-40B4-BE49-F238E27FC236}">
                <a16:creationId xmlns:a16="http://schemas.microsoft.com/office/drawing/2014/main" xmlns="" id="{50AA8B8C-2FA0-442E-AAD9-DDEC7D4BE8EB}"/>
              </a:ext>
            </a:extLst>
          </p:cNvPr>
          <p:cNvCxnSpPr>
            <a:cxnSpLocks/>
          </p:cNvCxnSpPr>
          <p:nvPr/>
        </p:nvCxnSpPr>
        <p:spPr>
          <a:xfrm rot="16200000" flipH="1">
            <a:off x="5672031" y="1686959"/>
            <a:ext cx="516250" cy="1959721"/>
          </a:xfrm>
          <a:prstGeom prst="bentConnector3">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338867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3034</TotalTime>
  <Words>1532</Words>
  <Application>Microsoft Office PowerPoint</Application>
  <PresentationFormat>Presentación en pantalla (4:3)</PresentationFormat>
  <Paragraphs>220</Paragraphs>
  <Slides>34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34</vt:i4>
      </vt:variant>
    </vt:vector>
  </HeadingPairs>
  <TitlesOfParts>
    <vt:vector size="40" baseType="lpstr">
      <vt:lpstr>Arial</vt:lpstr>
      <vt:lpstr>Berlin Sans FB</vt:lpstr>
      <vt:lpstr>Calibri</vt:lpstr>
      <vt:lpstr>Courier New</vt:lpstr>
      <vt:lpstr>Wingdings</vt:lpstr>
      <vt:lpstr>Tema de Office</vt:lpstr>
      <vt:lpstr>UNIVERSIDAD AUTÓNOMA DEL ESTADO DE HIDALGO   Instituto de Ciencias Económico-Administrativas  </vt:lpstr>
      <vt:lpstr>Presentación de PowerPoint</vt:lpstr>
      <vt:lpstr>Optativa II. Trámites y Documentos</vt:lpstr>
      <vt:lpstr>Optativa II. Trámites y Documentos</vt:lpstr>
      <vt:lpstr>Optativa II. Trámites y Documentos</vt:lpstr>
      <vt:lpstr>Presentación de PowerPoint</vt:lpstr>
      <vt:lpstr>Notificación de actos administrativos</vt:lpstr>
      <vt:lpstr>Garantías individuales</vt:lpstr>
      <vt:lpstr>Normatividad aplicable</vt:lpstr>
      <vt:lpstr>Notificación</vt:lpstr>
      <vt:lpstr>Art. 134 CFF</vt:lpstr>
      <vt:lpstr>¿Qué se requiere para llevar a cabo una notificación?</vt:lpstr>
      <vt:lpstr>Citatorio</vt:lpstr>
      <vt:lpstr>Presentación de PowerPoint</vt:lpstr>
      <vt:lpstr>Tipos</vt:lpstr>
      <vt:lpstr>GABINETE (Revisiones de escritorio)</vt:lpstr>
      <vt:lpstr>Marco legal</vt:lpstr>
      <vt:lpstr>Excepciones</vt:lpstr>
      <vt:lpstr>Revisión de obligaciones:</vt:lpstr>
      <vt:lpstr>Resultado de de la revisión:</vt:lpstr>
      <vt:lpstr>Plazo para pruebas:</vt:lpstr>
      <vt:lpstr>Etapas del proceso probatorio:</vt:lpstr>
      <vt:lpstr>Plazo para conclusión del Gabinete:</vt:lpstr>
      <vt:lpstr>Generalidades de la resolución:</vt:lpstr>
      <vt:lpstr>Presentación de PowerPoint</vt:lpstr>
      <vt:lpstr>VISITA DOMICILIARIA (rápida y profunda)</vt:lpstr>
      <vt:lpstr>Esquema del inicio de la visita</vt:lpstr>
      <vt:lpstr>Visita domiciliaria rápida (Art. 42, fc V CFF)</vt:lpstr>
      <vt:lpstr>Visita domiciliaria profunda (Art. 42, fc III CFF)</vt:lpstr>
      <vt:lpstr>REVISIÓN ELECTRÓNICA</vt:lpstr>
      <vt:lpstr>Art. 42 fc IX del CFF </vt:lpstr>
      <vt:lpstr>RESUMEN</vt:lpstr>
      <vt:lpstr>Presentación de PowerPoint</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JettaB</cp:lastModifiedBy>
  <cp:revision>202</cp:revision>
  <dcterms:created xsi:type="dcterms:W3CDTF">2017-05-28T03:12:25Z</dcterms:created>
  <dcterms:modified xsi:type="dcterms:W3CDTF">2017-10-13T18:47:15Z</dcterms:modified>
</cp:coreProperties>
</file>