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9" r:id="rId2"/>
    <p:sldId id="375" r:id="rId3"/>
    <p:sldId id="399" r:id="rId4"/>
    <p:sldId id="379" r:id="rId5"/>
    <p:sldId id="377" r:id="rId6"/>
    <p:sldId id="256" r:id="rId7"/>
    <p:sldId id="386" r:id="rId8"/>
    <p:sldId id="283" r:id="rId9"/>
    <p:sldId id="257" r:id="rId10"/>
    <p:sldId id="381" r:id="rId11"/>
    <p:sldId id="284" r:id="rId12"/>
    <p:sldId id="383" r:id="rId13"/>
    <p:sldId id="384" r:id="rId14"/>
    <p:sldId id="385" r:id="rId15"/>
    <p:sldId id="285" r:id="rId16"/>
    <p:sldId id="387" r:id="rId17"/>
    <p:sldId id="330" r:id="rId18"/>
    <p:sldId id="314" r:id="rId19"/>
    <p:sldId id="388" r:id="rId20"/>
    <p:sldId id="389" r:id="rId21"/>
    <p:sldId id="368" r:id="rId22"/>
    <p:sldId id="369" r:id="rId23"/>
    <p:sldId id="390" r:id="rId24"/>
    <p:sldId id="391" r:id="rId25"/>
    <p:sldId id="392" r:id="rId26"/>
    <p:sldId id="393" r:id="rId27"/>
    <p:sldId id="395" r:id="rId28"/>
    <p:sldId id="394" r:id="rId29"/>
    <p:sldId id="396" r:id="rId30"/>
    <p:sldId id="397" r:id="rId31"/>
    <p:sldId id="398" r:id="rId32"/>
    <p:sldId id="382" r:id="rId33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2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4660"/>
  </p:normalViewPr>
  <p:slideViewPr>
    <p:cSldViewPr>
      <p:cViewPr varScale="1">
        <p:scale>
          <a:sx n="70" d="100"/>
          <a:sy n="70" d="100"/>
        </p:scale>
        <p:origin x="12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76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90975" y="0"/>
            <a:ext cx="305276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55C8E-8C1A-4B40-9A47-82E176D9373C}" type="datetimeFigureOut">
              <a:rPr lang="es-MX" smtClean="0"/>
              <a:pPr/>
              <a:t>13/10/2017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77300"/>
            <a:ext cx="30527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90975" y="8877300"/>
            <a:ext cx="30527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D49AF-7ADC-4B7C-8ADB-4C88D8E0EA6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3809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974" cy="468904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8904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fld id="{90FF6EC9-4DF5-4D6D-BEE3-EEC8D0A6E102}" type="datetimeFigureOut">
              <a:rPr lang="es-MX" smtClean="0"/>
              <a:pPr/>
              <a:t>13/10/2017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9225" y="1168400"/>
            <a:ext cx="4206875" cy="3154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62" tIns="46831" rIns="93662" bIns="46831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4533" y="4497576"/>
            <a:ext cx="5636260" cy="3679835"/>
          </a:xfrm>
          <a:prstGeom prst="rect">
            <a:avLst/>
          </a:prstGeom>
        </p:spPr>
        <p:txBody>
          <a:bodyPr vert="horz" lIns="93662" tIns="46831" rIns="93662" bIns="46831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76711"/>
            <a:ext cx="3052974" cy="468903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8903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fld id="{33B14F16-6933-45C9-9E7D-9792B43E53B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7081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14F16-6933-45C9-9E7D-9792B43E53BD}" type="slidenum">
              <a:rPr lang="es-MX" smtClean="0"/>
              <a:pPr/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31297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14F16-6933-45C9-9E7D-9792B43E53BD}" type="slidenum">
              <a:rPr lang="es-MX" smtClean="0"/>
              <a:pPr/>
              <a:t>30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06642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7054552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883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13/10/2017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6357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13/10/2017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831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4077072"/>
            <a:ext cx="7772400" cy="2016224"/>
          </a:xfrm>
        </p:spPr>
        <p:txBody>
          <a:bodyPr anchor="t"/>
          <a:lstStyle>
            <a:lvl1pPr algn="ctr">
              <a:defRPr sz="36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115616" y="220486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13/10/2017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48085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75656" y="1600200"/>
            <a:ext cx="34563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20072" y="1600200"/>
            <a:ext cx="34667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13/10/2017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584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31640" y="1535113"/>
            <a:ext cx="352839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331640" y="2174875"/>
            <a:ext cx="352839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04048" y="1535113"/>
            <a:ext cx="3682752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04048" y="2174875"/>
            <a:ext cx="36827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13/10/2017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34294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13/10/2017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0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13/10/2017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7572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13/10/2017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5340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09936" y="4800600"/>
            <a:ext cx="5486400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10993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0993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13/10/2017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7333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9716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fld id="{1757F3E5-681C-4C9D-BD31-99541B831678}" type="datetimeFigureOut">
              <a:rPr lang="es-MX" smtClean="0"/>
              <a:pPr/>
              <a:t>13/10/2017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76600" y="652534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804248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8844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6A221D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ntanillaunica.gob.mx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388740" y="836712"/>
            <a:ext cx="7054552" cy="5760640"/>
          </a:xfrm>
        </p:spPr>
        <p:txBody>
          <a:bodyPr/>
          <a:lstStyle/>
          <a:p>
            <a:r>
              <a:rPr lang="es-ES" sz="40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UNIVERSIDAD AUTÓNOMA DEL ESTADO DE HIDALGO</a:t>
            </a:r>
            <a:r>
              <a:rPr lang="es-ES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s-E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s-ES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s-E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s-ES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s-E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s-E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Instituto de Ciencias Económico-Administrativas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>
                <a:latin typeface="Arial" pitchFamily="34" charset="0"/>
                <a:cs typeface="Arial" pitchFamily="34" charset="0"/>
              </a:rPr>
            </a:br>
            <a:r>
              <a:rPr lang="es-ES" dirty="0">
                <a:latin typeface="Arial" pitchFamily="34" charset="0"/>
                <a:cs typeface="Arial" pitchFamily="34" charset="0"/>
              </a:rPr>
              <a:t/>
            </a:r>
            <a:br>
              <a:rPr lang="es-ES" dirty="0">
                <a:latin typeface="Arial" pitchFamily="34" charset="0"/>
                <a:cs typeface="Arial" pitchFamily="34" charset="0"/>
              </a:rPr>
            </a:b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56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516048" y="260648"/>
            <a:ext cx="6358186" cy="737937"/>
          </a:xfrm>
        </p:spPr>
        <p:txBody>
          <a:bodyPr/>
          <a:lstStyle/>
          <a:p>
            <a:pPr algn="r"/>
            <a:r>
              <a:rPr lang="es-MX" b="1" dirty="0">
                <a:latin typeface="Courier New" panose="02070309020205020404" pitchFamily="49" charset="0"/>
                <a:cs typeface="Courier New" panose="02070309020205020404" pitchFamily="49" charset="0"/>
              </a:rPr>
              <a:t>Beneficios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xmlns="" id="{093E75C4-43F6-4ACF-B1AC-9CE9EF911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1700808"/>
            <a:ext cx="5544616" cy="4133056"/>
          </a:xfrm>
        </p:spPr>
        <p:txBody>
          <a:bodyPr>
            <a:normAutofit fontScale="70000" lnSpcReduction="20000"/>
          </a:bodyPr>
          <a:lstStyle/>
          <a:p>
            <a:r>
              <a:rPr lang="es-419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Entrega de información electrónica en un solo punto de contacto.</a:t>
            </a:r>
          </a:p>
          <a:p>
            <a:r>
              <a:rPr lang="es-419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Atención permanente desde cualquier lugar. </a:t>
            </a:r>
          </a:p>
          <a:p>
            <a:r>
              <a:rPr lang="es-419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Menor tiempo y costo. </a:t>
            </a:r>
          </a:p>
          <a:p>
            <a:r>
              <a:rPr lang="es-419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Mejora logística. </a:t>
            </a:r>
          </a:p>
          <a:p>
            <a:r>
              <a:rPr lang="es-419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Más transparencia. </a:t>
            </a:r>
          </a:p>
          <a:p>
            <a:r>
              <a:rPr lang="es-419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Mayor certidumbre jurídica. </a:t>
            </a:r>
          </a:p>
          <a:p>
            <a:r>
              <a:rPr lang="es-419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Eliminación de formatos en papel. </a:t>
            </a:r>
          </a:p>
          <a:p>
            <a:r>
              <a:rPr lang="es-419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Mejora la seguridad de la información. </a:t>
            </a:r>
          </a:p>
        </p:txBody>
      </p:sp>
      <p:pic>
        <p:nvPicPr>
          <p:cNvPr id="2050" name="Picture 2" descr="Beneficios">
            <a:extLst>
              <a:ext uri="{FF2B5EF4-FFF2-40B4-BE49-F238E27FC236}">
                <a16:creationId xmlns:a16="http://schemas.microsoft.com/office/drawing/2014/main" xmlns="" id="{1D92A32A-C58F-4A55-9C68-00C18179FD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1" r="9899"/>
          <a:stretch/>
        </p:blipFill>
        <p:spPr bwMode="auto">
          <a:xfrm>
            <a:off x="6516217" y="2752452"/>
            <a:ext cx="2088232" cy="202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D64ADCE4-8583-438A-B9D4-029C717770F2}"/>
              </a:ext>
            </a:extLst>
          </p:cNvPr>
          <p:cNvSpPr/>
          <p:nvPr/>
        </p:nvSpPr>
        <p:spPr>
          <a:xfrm>
            <a:off x="4103948" y="6258974"/>
            <a:ext cx="4824536" cy="20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Fuente: https://www.ventanillaunica.gob.mx/vucem/SobreVU/SobrelaVU/index.htm</a:t>
            </a:r>
          </a:p>
        </p:txBody>
      </p:sp>
    </p:spTree>
    <p:extLst>
      <p:ext uri="{BB962C8B-B14F-4D97-AF65-F5344CB8AC3E}">
        <p14:creationId xmlns:p14="http://schemas.microsoft.com/office/powerpoint/2010/main" val="3573388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139952" y="260648"/>
            <a:ext cx="4774010" cy="653716"/>
          </a:xfrm>
        </p:spPr>
        <p:txBody>
          <a:bodyPr>
            <a:normAutofit/>
          </a:bodyPr>
          <a:lstStyle/>
          <a:p>
            <a:pPr algn="r"/>
            <a:r>
              <a:rPr lang="es-MX" b="1" dirty="0">
                <a:latin typeface="Courier New" panose="02070309020205020404" pitchFamily="49" charset="0"/>
                <a:cs typeface="Courier New" panose="02070309020205020404" pitchFamily="49" charset="0"/>
              </a:rPr>
              <a:t>Operación</a:t>
            </a:r>
          </a:p>
        </p:txBody>
      </p:sp>
      <p:pic>
        <p:nvPicPr>
          <p:cNvPr id="3074" name="Picture 2" descr="Operacion">
            <a:extLst>
              <a:ext uri="{FF2B5EF4-FFF2-40B4-BE49-F238E27FC236}">
                <a16:creationId xmlns:a16="http://schemas.microsoft.com/office/drawing/2014/main" xmlns="" id="{D73128CC-8037-4507-B9D4-60E30D0ADA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64"/>
          <a:stretch/>
        </p:blipFill>
        <p:spPr bwMode="auto">
          <a:xfrm>
            <a:off x="2051720" y="4149080"/>
            <a:ext cx="5719959" cy="242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D2D087FE-D0AE-4ABD-A77C-D2B3A25FD128}"/>
              </a:ext>
            </a:extLst>
          </p:cNvPr>
          <p:cNvSpPr/>
          <p:nvPr/>
        </p:nvSpPr>
        <p:spPr>
          <a:xfrm>
            <a:off x="2051720" y="1844824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419" dirty="0">
                <a:latin typeface="Courier New" panose="02070309020205020404" pitchFamily="49" charset="0"/>
                <a:cs typeface="Courier New" panose="02070309020205020404" pitchFamily="49" charset="0"/>
              </a:rPr>
              <a:t>Ingreso: </a:t>
            </a:r>
            <a:r>
              <a:rPr lang="es-419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www.ventanillaunica.gob.mx</a:t>
            </a:r>
            <a:endParaRPr lang="es-419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419" dirty="0">
                <a:latin typeface="Courier New" panose="02070309020205020404" pitchFamily="49" charset="0"/>
                <a:cs typeface="Courier New" panose="02070309020205020404" pitchFamily="49" charset="0"/>
              </a:rPr>
              <a:t>Firma Electrónica Avanzada (Fiel)</a:t>
            </a:r>
          </a:p>
          <a:p>
            <a:pPr marL="342900" indent="-342900">
              <a:buFont typeface="+mj-lt"/>
              <a:buAutoNum type="arabicPeriod"/>
            </a:pPr>
            <a:r>
              <a:rPr lang="es-419" dirty="0">
                <a:latin typeface="Courier New" panose="02070309020205020404" pitchFamily="49" charset="0"/>
                <a:cs typeface="Courier New" panose="02070309020205020404" pitchFamily="49" charset="0"/>
              </a:rPr>
              <a:t>Registro de información de </a:t>
            </a:r>
            <a:r>
              <a:rPr lang="es-419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</a:t>
            </a:r>
            <a:r>
              <a:rPr lang="es-419" dirty="0">
                <a:latin typeface="Courier New" panose="02070309020205020404" pitchFamily="49" charset="0"/>
                <a:cs typeface="Courier New" panose="02070309020205020404" pitchFamily="49" charset="0"/>
              </a:rPr>
              <a:t>. de c.e.</a:t>
            </a:r>
          </a:p>
        </p:txBody>
      </p:sp>
      <p:cxnSp>
        <p:nvCxnSpPr>
          <p:cNvPr id="9" name="Conector: angular 8">
            <a:extLst>
              <a:ext uri="{FF2B5EF4-FFF2-40B4-BE49-F238E27FC236}">
                <a16:creationId xmlns:a16="http://schemas.microsoft.com/office/drawing/2014/main" xmlns="" id="{7A91790D-8D06-4FD9-9B31-F99CB999FE97}"/>
              </a:ext>
            </a:extLst>
          </p:cNvPr>
          <p:cNvCxnSpPr>
            <a:endCxn id="4" idx="1"/>
          </p:cNvCxnSpPr>
          <p:nvPr/>
        </p:nvCxnSpPr>
        <p:spPr>
          <a:xfrm rot="16200000" flipV="1">
            <a:off x="1094421" y="3263789"/>
            <a:ext cx="2562671" cy="648072"/>
          </a:xfrm>
          <a:prstGeom prst="bentConnector4">
            <a:avLst>
              <a:gd name="adj1" fmla="val 40993"/>
              <a:gd name="adj2" fmla="val 135274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113FD75C-95DF-4992-A5F4-B7BA8934F84E}"/>
              </a:ext>
            </a:extLst>
          </p:cNvPr>
          <p:cNvSpPr/>
          <p:nvPr/>
        </p:nvSpPr>
        <p:spPr>
          <a:xfrm>
            <a:off x="2947143" y="3947657"/>
            <a:ext cx="4824536" cy="20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Fuente: https://www.ventanillaunica.gob.mx/vucem/SobreVU/SobrelaVU/index.htm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139952" y="260648"/>
            <a:ext cx="4774010" cy="653716"/>
          </a:xfrm>
        </p:spPr>
        <p:txBody>
          <a:bodyPr>
            <a:normAutofit/>
          </a:bodyPr>
          <a:lstStyle/>
          <a:p>
            <a:pPr algn="r"/>
            <a:r>
              <a:rPr lang="es-MX" b="1" dirty="0">
                <a:latin typeface="Courier New" panose="02070309020205020404" pitchFamily="49" charset="0"/>
                <a:cs typeface="Courier New" panose="02070309020205020404" pitchFamily="49" charset="0"/>
              </a:rPr>
              <a:t>Operación</a:t>
            </a:r>
          </a:p>
        </p:txBody>
      </p:sp>
      <p:pic>
        <p:nvPicPr>
          <p:cNvPr id="3074" name="Picture 2" descr="Operacion">
            <a:extLst>
              <a:ext uri="{FF2B5EF4-FFF2-40B4-BE49-F238E27FC236}">
                <a16:creationId xmlns:a16="http://schemas.microsoft.com/office/drawing/2014/main" xmlns="" id="{D73128CC-8037-4507-B9D4-60E30D0ADA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64"/>
          <a:stretch/>
        </p:blipFill>
        <p:spPr bwMode="auto">
          <a:xfrm>
            <a:off x="2051720" y="4149080"/>
            <a:ext cx="5719959" cy="242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D2D087FE-D0AE-4ABD-A77C-D2B3A25FD128}"/>
              </a:ext>
            </a:extLst>
          </p:cNvPr>
          <p:cNvSpPr/>
          <p:nvPr/>
        </p:nvSpPr>
        <p:spPr>
          <a:xfrm>
            <a:off x="2051720" y="1844824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419" dirty="0">
                <a:latin typeface="Courier New" panose="02070309020205020404" pitchFamily="49" charset="0"/>
                <a:cs typeface="Courier New" panose="02070309020205020404" pitchFamily="49" charset="0"/>
              </a:rPr>
              <a:t>Envío de </a:t>
            </a:r>
            <a:r>
              <a:rPr lang="es-419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</a:t>
            </a:r>
            <a:r>
              <a:rPr lang="es-419" dirty="0">
                <a:latin typeface="Courier New" panose="02070309020205020404" pitchFamily="49" charset="0"/>
                <a:cs typeface="Courier New" panose="02070309020205020404" pitchFamily="49" charset="0"/>
              </a:rPr>
              <a:t>. electrónicamente </a:t>
            </a:r>
          </a:p>
          <a:p>
            <a:pPr marL="342900" indent="-342900">
              <a:buFont typeface="+mj-lt"/>
              <a:buAutoNum type="arabicPeriod"/>
            </a:pPr>
            <a:r>
              <a:rPr lang="es-419" dirty="0">
                <a:latin typeface="Courier New" panose="02070309020205020404" pitchFamily="49" charset="0"/>
                <a:cs typeface="Courier New" panose="02070309020205020404" pitchFamily="49" charset="0"/>
              </a:rPr>
              <a:t>Revisión en oficinas de gobierno correspondientes</a:t>
            </a:r>
          </a:p>
          <a:p>
            <a:pPr marL="342900" indent="-342900">
              <a:buFont typeface="+mj-lt"/>
              <a:buAutoNum type="arabicPeriod"/>
            </a:pPr>
            <a:r>
              <a:rPr lang="es-419" dirty="0">
                <a:latin typeface="Courier New" panose="02070309020205020404" pitchFamily="49" charset="0"/>
                <a:cs typeface="Courier New" panose="02070309020205020404" pitchFamily="49" charset="0"/>
              </a:rPr>
              <a:t>Aprobación y autorización. </a:t>
            </a:r>
          </a:p>
        </p:txBody>
      </p:sp>
      <p:cxnSp>
        <p:nvCxnSpPr>
          <p:cNvPr id="9" name="Conector: angular 8">
            <a:extLst>
              <a:ext uri="{FF2B5EF4-FFF2-40B4-BE49-F238E27FC236}">
                <a16:creationId xmlns:a16="http://schemas.microsoft.com/office/drawing/2014/main" xmlns="" id="{7A91790D-8D06-4FD9-9B31-F99CB999FE97}"/>
              </a:ext>
            </a:extLst>
          </p:cNvPr>
          <p:cNvCxnSpPr>
            <a:cxnSpLocks/>
            <a:endCxn id="4" idx="2"/>
          </p:cNvCxnSpPr>
          <p:nvPr/>
        </p:nvCxnSpPr>
        <p:spPr>
          <a:xfrm rot="5400000" flipH="1" flipV="1">
            <a:off x="3587991" y="3453108"/>
            <a:ext cx="1824012" cy="100810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4628355C-004A-458D-8EED-B58FA31A0FB5}"/>
              </a:ext>
            </a:extLst>
          </p:cNvPr>
          <p:cNvSpPr/>
          <p:nvPr/>
        </p:nvSpPr>
        <p:spPr>
          <a:xfrm>
            <a:off x="2947143" y="3947657"/>
            <a:ext cx="4824536" cy="20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Fuente: https://www.ventanillaunica.gob.mx/vucem/SobreVU/SobrelaVU/index.htm</a:t>
            </a:r>
          </a:p>
        </p:txBody>
      </p:sp>
    </p:spTree>
    <p:extLst>
      <p:ext uri="{BB962C8B-B14F-4D97-AF65-F5344CB8AC3E}">
        <p14:creationId xmlns:p14="http://schemas.microsoft.com/office/powerpoint/2010/main" val="4236282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139952" y="260648"/>
            <a:ext cx="4774010" cy="653716"/>
          </a:xfrm>
        </p:spPr>
        <p:txBody>
          <a:bodyPr>
            <a:normAutofit/>
          </a:bodyPr>
          <a:lstStyle/>
          <a:p>
            <a:pPr algn="r"/>
            <a:r>
              <a:rPr lang="es-MX" b="1" dirty="0">
                <a:latin typeface="Courier New" panose="02070309020205020404" pitchFamily="49" charset="0"/>
                <a:cs typeface="Courier New" panose="02070309020205020404" pitchFamily="49" charset="0"/>
              </a:rPr>
              <a:t>Operación</a:t>
            </a:r>
          </a:p>
        </p:txBody>
      </p:sp>
      <p:pic>
        <p:nvPicPr>
          <p:cNvPr id="3074" name="Picture 2" descr="Operacion">
            <a:extLst>
              <a:ext uri="{FF2B5EF4-FFF2-40B4-BE49-F238E27FC236}">
                <a16:creationId xmlns:a16="http://schemas.microsoft.com/office/drawing/2014/main" xmlns="" id="{D73128CC-8037-4507-B9D4-60E30D0ADA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64"/>
          <a:stretch/>
        </p:blipFill>
        <p:spPr bwMode="auto">
          <a:xfrm>
            <a:off x="2051720" y="4149080"/>
            <a:ext cx="5719959" cy="242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D2D087FE-D0AE-4ABD-A77C-D2B3A25FD128}"/>
              </a:ext>
            </a:extLst>
          </p:cNvPr>
          <p:cNvSpPr/>
          <p:nvPr/>
        </p:nvSpPr>
        <p:spPr>
          <a:xfrm>
            <a:off x="2051720" y="1844824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419" dirty="0">
                <a:latin typeface="Courier New" panose="02070309020205020404" pitchFamily="49" charset="0"/>
                <a:cs typeface="Courier New" panose="02070309020205020404" pitchFamily="49" charset="0"/>
              </a:rPr>
              <a:t>Cálculo y dictamen de impuestos </a:t>
            </a:r>
          </a:p>
          <a:p>
            <a:pPr marL="342900" indent="-342900">
              <a:buFont typeface="+mj-lt"/>
              <a:buAutoNum type="arabicPeriod"/>
            </a:pPr>
            <a:r>
              <a:rPr lang="es-419" dirty="0">
                <a:latin typeface="Courier New" panose="02070309020205020404" pitchFamily="49" charset="0"/>
                <a:cs typeface="Courier New" panose="02070309020205020404" pitchFamily="49" charset="0"/>
              </a:rPr>
              <a:t>Cobro.</a:t>
            </a:r>
          </a:p>
        </p:txBody>
      </p:sp>
      <p:cxnSp>
        <p:nvCxnSpPr>
          <p:cNvPr id="9" name="Conector: angular 8">
            <a:extLst>
              <a:ext uri="{FF2B5EF4-FFF2-40B4-BE49-F238E27FC236}">
                <a16:creationId xmlns:a16="http://schemas.microsoft.com/office/drawing/2014/main" xmlns="" id="{7A91790D-8D06-4FD9-9B31-F99CB999FE97}"/>
              </a:ext>
            </a:extLst>
          </p:cNvPr>
          <p:cNvCxnSpPr>
            <a:cxnSpLocks/>
            <a:endCxn id="4" idx="2"/>
          </p:cNvCxnSpPr>
          <p:nvPr/>
        </p:nvCxnSpPr>
        <p:spPr>
          <a:xfrm rot="16200000" flipV="1">
            <a:off x="3869049" y="3374127"/>
            <a:ext cx="2378011" cy="612068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1091B231-3787-4FD4-AB45-063AED7C89E8}"/>
              </a:ext>
            </a:extLst>
          </p:cNvPr>
          <p:cNvSpPr/>
          <p:nvPr/>
        </p:nvSpPr>
        <p:spPr>
          <a:xfrm>
            <a:off x="2947143" y="3947657"/>
            <a:ext cx="4824536" cy="20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Fuente: https://www.ventanillaunica.gob.mx/vucem/SobreVU/SobrelaVU/index.htm</a:t>
            </a:r>
          </a:p>
        </p:txBody>
      </p:sp>
    </p:spTree>
    <p:extLst>
      <p:ext uri="{BB962C8B-B14F-4D97-AF65-F5344CB8AC3E}">
        <p14:creationId xmlns:p14="http://schemas.microsoft.com/office/powerpoint/2010/main" val="3747049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139952" y="260648"/>
            <a:ext cx="4774010" cy="653716"/>
          </a:xfrm>
        </p:spPr>
        <p:txBody>
          <a:bodyPr>
            <a:normAutofit/>
          </a:bodyPr>
          <a:lstStyle/>
          <a:p>
            <a:pPr algn="r"/>
            <a:r>
              <a:rPr lang="es-MX" b="1" dirty="0">
                <a:latin typeface="Courier New" panose="02070309020205020404" pitchFamily="49" charset="0"/>
                <a:cs typeface="Courier New" panose="02070309020205020404" pitchFamily="49" charset="0"/>
              </a:rPr>
              <a:t>Operación </a:t>
            </a:r>
          </a:p>
        </p:txBody>
      </p:sp>
      <p:pic>
        <p:nvPicPr>
          <p:cNvPr id="3074" name="Picture 2" descr="Operacion">
            <a:extLst>
              <a:ext uri="{FF2B5EF4-FFF2-40B4-BE49-F238E27FC236}">
                <a16:creationId xmlns:a16="http://schemas.microsoft.com/office/drawing/2014/main" xmlns="" id="{D73128CC-8037-4507-B9D4-60E30D0ADA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64"/>
          <a:stretch/>
        </p:blipFill>
        <p:spPr bwMode="auto">
          <a:xfrm>
            <a:off x="2051720" y="4149080"/>
            <a:ext cx="5719959" cy="242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D2D087FE-D0AE-4ABD-A77C-D2B3A25FD128}"/>
              </a:ext>
            </a:extLst>
          </p:cNvPr>
          <p:cNvSpPr/>
          <p:nvPr/>
        </p:nvSpPr>
        <p:spPr>
          <a:xfrm>
            <a:off x="2030855" y="1556792"/>
            <a:ext cx="57558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419" dirty="0">
                <a:latin typeface="Courier New" panose="02070309020205020404" pitchFamily="49" charset="0"/>
                <a:cs typeface="Courier New" panose="02070309020205020404" pitchFamily="49" charset="0"/>
              </a:rPr>
              <a:t>Formato simplificado presentado por el transportista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419" dirty="0">
                <a:latin typeface="Courier New" panose="02070309020205020404" pitchFamily="49" charset="0"/>
                <a:cs typeface="Courier New" panose="02070309020205020404" pitchFamily="49" charset="0"/>
              </a:rPr>
              <a:t>El verificador de aduana consulta la información mediante un dispositivo digital portátil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419" dirty="0">
                <a:latin typeface="Courier New" panose="02070309020205020404" pitchFamily="49" charset="0"/>
                <a:cs typeface="Courier New" panose="02070309020205020404" pitchFamily="49" charset="0"/>
              </a:rPr>
              <a:t>Liberación de la mercancía. </a:t>
            </a:r>
          </a:p>
        </p:txBody>
      </p:sp>
      <p:cxnSp>
        <p:nvCxnSpPr>
          <p:cNvPr id="9" name="Conector: angular 8">
            <a:extLst>
              <a:ext uri="{FF2B5EF4-FFF2-40B4-BE49-F238E27FC236}">
                <a16:creationId xmlns:a16="http://schemas.microsoft.com/office/drawing/2014/main" xmlns="" id="{7A91790D-8D06-4FD9-9B31-F99CB999FE97}"/>
              </a:ext>
            </a:extLst>
          </p:cNvPr>
          <p:cNvCxnSpPr>
            <a:cxnSpLocks/>
            <a:endCxn id="4" idx="2"/>
          </p:cNvCxnSpPr>
          <p:nvPr/>
        </p:nvCxnSpPr>
        <p:spPr>
          <a:xfrm rot="16200000" flipV="1">
            <a:off x="4861469" y="3358429"/>
            <a:ext cx="1558042" cy="146342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02DA61A-A6CE-41DD-BF76-C3B427AA97C5}"/>
              </a:ext>
            </a:extLst>
          </p:cNvPr>
          <p:cNvSpPr/>
          <p:nvPr/>
        </p:nvSpPr>
        <p:spPr>
          <a:xfrm>
            <a:off x="2947143" y="3947657"/>
            <a:ext cx="4824536" cy="20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Fuente: https://www.ventanillaunica.gob.mx/vucem/SobreVU/SobrelaVU/index.htm</a:t>
            </a:r>
          </a:p>
        </p:txBody>
      </p:sp>
    </p:spTree>
    <p:extLst>
      <p:ext uri="{BB962C8B-B14F-4D97-AF65-F5344CB8AC3E}">
        <p14:creationId xmlns:p14="http://schemas.microsoft.com/office/powerpoint/2010/main" val="1967314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6430194" cy="714454"/>
          </a:xfrm>
        </p:spPr>
        <p:txBody>
          <a:bodyPr>
            <a:normAutofit fontScale="90000"/>
          </a:bodyPr>
          <a:lstStyle/>
          <a:p>
            <a:pPr algn="r"/>
            <a:r>
              <a:rPr lang="es-MX" b="1" dirty="0">
                <a:latin typeface="Courier New" panose="02070309020205020404" pitchFamily="49" charset="0"/>
                <a:cs typeface="Courier New" panose="02070309020205020404" pitchFamily="49" charset="0"/>
              </a:rPr>
              <a:t>Coordinación intersecretarial</a:t>
            </a:r>
          </a:p>
        </p:txBody>
      </p:sp>
      <p:pic>
        <p:nvPicPr>
          <p:cNvPr id="4098" name="Picture 2" descr="Coordinacion">
            <a:extLst>
              <a:ext uri="{FF2B5EF4-FFF2-40B4-BE49-F238E27FC236}">
                <a16:creationId xmlns:a16="http://schemas.microsoft.com/office/drawing/2014/main" xmlns="" id="{BE69625F-4CAD-406E-BD8F-6BE33728E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5983253" cy="533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00605788-081E-4EF7-96B5-87B329710408}"/>
              </a:ext>
            </a:extLst>
          </p:cNvPr>
          <p:cNvSpPr/>
          <p:nvPr/>
        </p:nvSpPr>
        <p:spPr>
          <a:xfrm>
            <a:off x="4089426" y="6516503"/>
            <a:ext cx="4824536" cy="20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Fuente: https://www.ventanillaunica.gob.mx/vucem/SobreVU/SobrelaVU/index.htm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2099692" y="4005064"/>
            <a:ext cx="7031712" cy="2672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6A22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+mj-ea"/>
                <a:cs typeface="+mj-cs"/>
              </a:defRPr>
            </a:lvl1pPr>
          </a:lstStyle>
          <a:p>
            <a:r>
              <a:rPr lang="es-MX" b="1" dirty="0">
                <a:latin typeface="Courier New" panose="02070309020205020404" pitchFamily="49" charset="0"/>
                <a:cs typeface="Courier New" panose="02070309020205020404" pitchFamily="49" charset="0"/>
              </a:rPr>
              <a:t>SEA </a:t>
            </a:r>
            <a:r>
              <a:rPr lang="es-MX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419" dirty="0">
                <a:latin typeface="Courier New" panose="02070309020205020404" pitchFamily="49" charset="0"/>
                <a:cs typeface="Courier New" panose="02070309020205020404" pitchFamily="49" charset="0"/>
              </a:rPr>
              <a:t>Sistema Electrónico Aduanero)</a:t>
            </a:r>
            <a:endParaRPr lang="es-MX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472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691680" y="291335"/>
            <a:ext cx="7291064" cy="1091485"/>
          </a:xfrm>
        </p:spPr>
        <p:txBody>
          <a:bodyPr>
            <a:normAutofit/>
          </a:bodyPr>
          <a:lstStyle/>
          <a:p>
            <a:pPr algn="r"/>
            <a:r>
              <a:rPr lang="es-MX" b="1" dirty="0">
                <a:latin typeface="Courier New" panose="02070309020205020404" pitchFamily="49" charset="0"/>
                <a:cs typeface="Courier New" panose="02070309020205020404" pitchFamily="49" charset="0"/>
              </a:rPr>
              <a:t>¿Qué es?</a:t>
            </a:r>
          </a:p>
        </p:txBody>
      </p:sp>
      <p:sp>
        <p:nvSpPr>
          <p:cNvPr id="13" name="Marcador de contenido 2"/>
          <p:cNvSpPr>
            <a:spLocks noGrp="1"/>
          </p:cNvSpPr>
          <p:nvPr>
            <p:ph idx="1"/>
          </p:nvPr>
        </p:nvSpPr>
        <p:spPr>
          <a:xfrm>
            <a:off x="1691680" y="2276872"/>
            <a:ext cx="6336704" cy="273630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419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 un sistema que permite a los usuarios del comercio exterior realizar, a través de un solo punto electrónico, los trámites de importación, exportación y tránsito de mercancías, así como transmitir o presentar información con documentos digitales y electrónicos. (Art 36 y 36-A Ley Aduanera).</a:t>
            </a:r>
            <a:endParaRPr lang="es-MX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300192" y="221362"/>
            <a:ext cx="2628354" cy="581526"/>
          </a:xfrm>
        </p:spPr>
        <p:txBody>
          <a:bodyPr>
            <a:normAutofit fontScale="90000"/>
          </a:bodyPr>
          <a:lstStyle/>
          <a:p>
            <a:pPr algn="r"/>
            <a:r>
              <a:rPr lang="es-MX" b="1" dirty="0">
                <a:latin typeface="Courier New" panose="02070309020205020404" pitchFamily="49" charset="0"/>
                <a:cs typeface="Courier New" panose="02070309020205020404" pitchFamily="49" charset="0"/>
              </a:rPr>
              <a:t>Acciones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86FB2A8C-5457-4DEE-B4CF-A891835E4E5D}"/>
              </a:ext>
            </a:extLst>
          </p:cNvPr>
          <p:cNvSpPr/>
          <p:nvPr/>
        </p:nvSpPr>
        <p:spPr>
          <a:xfrm>
            <a:off x="1043608" y="2348880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419" sz="2000" dirty="0">
                <a:solidFill>
                  <a:srgbClr val="2F2F2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 el sistema electrónico aduanero, las personas que realicen operaciones de comercio podrán:</a:t>
            </a:r>
          </a:p>
          <a:p>
            <a:pPr algn="just"/>
            <a:endParaRPr lang="es-419" sz="2000" dirty="0">
              <a:solidFill>
                <a:srgbClr val="2F2F2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419" sz="2000" dirty="0">
                <a:solidFill>
                  <a:srgbClr val="2F2F2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Realizar a través de un solo punto de entrada, todos los trámites de importación, exportación y tránsito de mercancías.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419" sz="2000" dirty="0">
                <a:solidFill>
                  <a:srgbClr val="2F2F2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Llevar a cabo el despacho aduanero con documentos digitales y electrónicos, empleando firmas electrónicas y sellos digitales.</a:t>
            </a:r>
            <a:endParaRPr lang="es-419" sz="2000" b="0" i="0" dirty="0">
              <a:solidFill>
                <a:srgbClr val="2F2F2F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012160" y="221362"/>
            <a:ext cx="2916386" cy="581526"/>
          </a:xfrm>
        </p:spPr>
        <p:txBody>
          <a:bodyPr>
            <a:normAutofit fontScale="90000"/>
          </a:bodyPr>
          <a:lstStyle/>
          <a:p>
            <a:pPr algn="r"/>
            <a:r>
              <a:rPr lang="es-MX" b="1" dirty="0">
                <a:latin typeface="Courier New" panose="02070309020205020404" pitchFamily="49" charset="0"/>
                <a:cs typeface="Courier New" panose="02070309020205020404" pitchFamily="49" charset="0"/>
              </a:rPr>
              <a:t>Facilidades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86FB2A8C-5457-4DEE-B4CF-A891835E4E5D}"/>
              </a:ext>
            </a:extLst>
          </p:cNvPr>
          <p:cNvSpPr/>
          <p:nvPr/>
        </p:nvSpPr>
        <p:spPr>
          <a:xfrm>
            <a:off x="1763688" y="1844824"/>
            <a:ext cx="61926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419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De acuerdo al Artículo 89, 93 y 101 de la Ley Aduanera, las facilidades son:</a:t>
            </a:r>
          </a:p>
          <a:p>
            <a:pPr algn="just"/>
            <a:r>
              <a:rPr lang="es-419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419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Rectificar el pedimento, antes y después de la activación del mecanismo de selección automatizado.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419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Cambiar el régimen de las mercancías sin previa autorización sin limitar a un régimen o sector.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419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Regularizar mercancías importadas temporalmente, aun vencido su plazo de permanencia en el país.</a:t>
            </a:r>
          </a:p>
        </p:txBody>
      </p:sp>
    </p:spTree>
    <p:extLst>
      <p:ext uri="{BB962C8B-B14F-4D97-AF65-F5344CB8AC3E}">
        <p14:creationId xmlns:p14="http://schemas.microsoft.com/office/powerpoint/2010/main" val="3433890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/>
          </p:cNvSpPr>
          <p:nvPr/>
        </p:nvSpPr>
        <p:spPr>
          <a:xfrm>
            <a:off x="1388740" y="836712"/>
            <a:ext cx="7054552" cy="5760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6A22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+mj-ea"/>
                <a:cs typeface="+mj-cs"/>
              </a:defRPr>
            </a:lvl1pPr>
          </a:lstStyle>
          <a:p>
            <a:r>
              <a:rPr lang="es-E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Lic. en Comercio Exterior</a:t>
            </a:r>
            <a:br>
              <a:rPr lang="es-ES" sz="3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s-E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s-ES" sz="3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s-E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Asignatura: Optativa II. Trámites y Documentos</a:t>
            </a:r>
          </a:p>
          <a:p>
            <a:endParaRPr lang="es-E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Catedrático: Laura Guevara Caballero</a:t>
            </a:r>
          </a:p>
          <a:p>
            <a:r>
              <a:rPr lang="es-E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Angélica Gómez Yáñez</a:t>
            </a:r>
          </a:p>
          <a:p>
            <a:endParaRPr lang="es-E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Periodo: julio-diciembre 2017</a:t>
            </a:r>
            <a:r>
              <a:rPr lang="es-ES" dirty="0">
                <a:latin typeface="Arial" pitchFamily="34" charset="0"/>
                <a:cs typeface="Arial" pitchFamily="34" charset="0"/>
              </a:rPr>
              <a:t/>
            </a:r>
            <a:br>
              <a:rPr lang="es-ES" dirty="0">
                <a:latin typeface="Arial" pitchFamily="34" charset="0"/>
                <a:cs typeface="Arial" pitchFamily="34" charset="0"/>
              </a:rPr>
            </a:b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572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2099692" y="4005064"/>
            <a:ext cx="7031712" cy="2672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6A22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+mj-ea"/>
                <a:cs typeface="+mj-cs"/>
              </a:defRPr>
            </a:lvl1pPr>
          </a:lstStyle>
          <a:p>
            <a:r>
              <a:rPr lang="es-MX" b="1" dirty="0">
                <a:latin typeface="Courier New" panose="02070309020205020404" pitchFamily="49" charset="0"/>
                <a:cs typeface="Courier New" panose="02070309020205020404" pitchFamily="49" charset="0"/>
              </a:rPr>
              <a:t>SAAI </a:t>
            </a:r>
            <a:r>
              <a:rPr lang="es-MX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s-419" dirty="0">
                <a:latin typeface="Courier New" panose="02070309020205020404" pitchFamily="49" charset="0"/>
                <a:cs typeface="Courier New" panose="02070309020205020404" pitchFamily="49" charset="0"/>
              </a:rPr>
              <a:t>Sistema de Automatización Aduanera Integral)</a:t>
            </a:r>
            <a:endParaRPr lang="es-MX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799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987900" y="345821"/>
            <a:ext cx="5884694" cy="1078605"/>
          </a:xfrm>
        </p:spPr>
        <p:txBody>
          <a:bodyPr>
            <a:normAutofit/>
          </a:bodyPr>
          <a:lstStyle/>
          <a:p>
            <a:pPr algn="r"/>
            <a:r>
              <a:rPr lang="es-MX" dirty="0">
                <a:latin typeface="Courier New" panose="02070309020205020404" pitchFamily="49" charset="0"/>
                <a:cs typeface="Courier New" panose="02070309020205020404" pitchFamily="49" charset="0"/>
              </a:rPr>
              <a:t>SAAI-WEB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359EEC8D-E5B6-4633-9111-925BB519E74D}"/>
              </a:ext>
            </a:extLst>
          </p:cNvPr>
          <p:cNvSpPr/>
          <p:nvPr/>
        </p:nvSpPr>
        <p:spPr>
          <a:xfrm>
            <a:off x="1547664" y="1433060"/>
            <a:ext cx="68407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419" sz="2000" dirty="0">
                <a:solidFill>
                  <a:srgbClr val="2F2F2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Sistema mediante el cual los importadores, exportadores, agentes aduanales, apoderados aduanales, </a:t>
            </a:r>
            <a:r>
              <a:rPr lang="es-419" sz="2000" dirty="0" err="1">
                <a:solidFill>
                  <a:srgbClr val="2F2F2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prevalidadores</a:t>
            </a:r>
            <a:r>
              <a:rPr lang="es-419" sz="2000" dirty="0">
                <a:solidFill>
                  <a:srgbClr val="2F2F2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a través de una cuenta de usuario, tienen acceso a las aplicaciones para la consulta del estado que guardan las diferentes operaciones de comercio exterior que se realizan en el proceso de despacho aduanero.</a:t>
            </a:r>
            <a:endParaRPr lang="es-419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71726E12-1ACA-450C-8ED2-472DEA4F6A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80" r="27163" b="76613"/>
          <a:stretch/>
        </p:blipFill>
        <p:spPr>
          <a:xfrm>
            <a:off x="1043608" y="4365104"/>
            <a:ext cx="7992278" cy="86409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3FD5C9F0-4835-46A9-B345-9D7517D5627B}"/>
              </a:ext>
            </a:extLst>
          </p:cNvPr>
          <p:cNvSpPr/>
          <p:nvPr/>
        </p:nvSpPr>
        <p:spPr>
          <a:xfrm>
            <a:off x="3311834" y="5258362"/>
            <a:ext cx="5724052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Fuente: http://www.sat.gob.mx/aduanas/tramites_autorizaciones/saai_web/Paginas/default.aspx</a:t>
            </a:r>
          </a:p>
        </p:txBody>
      </p:sp>
    </p:spTree>
    <p:extLst>
      <p:ext uri="{BB962C8B-B14F-4D97-AF65-F5344CB8AC3E}">
        <p14:creationId xmlns:p14="http://schemas.microsoft.com/office/powerpoint/2010/main" val="1207369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868144" y="347751"/>
            <a:ext cx="3076382" cy="704985"/>
          </a:xfrm>
        </p:spPr>
        <p:txBody>
          <a:bodyPr>
            <a:normAutofit/>
          </a:bodyPr>
          <a:lstStyle/>
          <a:p>
            <a:pPr algn="r"/>
            <a:r>
              <a:rPr lang="es-MX" dirty="0">
                <a:latin typeface="Courier New" panose="02070309020205020404" pitchFamily="49" charset="0"/>
                <a:cs typeface="Courier New" panose="02070309020205020404" pitchFamily="49" charset="0"/>
              </a:rPr>
              <a:t>Fundamento</a:t>
            </a:r>
          </a:p>
        </p:txBody>
      </p:sp>
      <p:sp>
        <p:nvSpPr>
          <p:cNvPr id="5" name="Flecha derecha 4"/>
          <p:cNvSpPr/>
          <p:nvPr/>
        </p:nvSpPr>
        <p:spPr>
          <a:xfrm>
            <a:off x="1610738" y="2157847"/>
            <a:ext cx="7051025" cy="1214906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400" dirty="0"/>
              <a:t>1. Un sistema electrónico avanzado con grabación simultánea en medios magnéticos.</a:t>
            </a:r>
            <a:endParaRPr lang="es-MX" sz="2400" dirty="0"/>
          </a:p>
        </p:txBody>
      </p:sp>
      <p:sp>
        <p:nvSpPr>
          <p:cNvPr id="6" name="Flecha derecha 5"/>
          <p:cNvSpPr/>
          <p:nvPr/>
        </p:nvSpPr>
        <p:spPr>
          <a:xfrm>
            <a:off x="1610738" y="3446731"/>
            <a:ext cx="7051025" cy="1214906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400" dirty="0"/>
              <a:t>2. Emplear firma electrónica avanzada y código de validación generado por la aduana.</a:t>
            </a:r>
            <a:endParaRPr lang="es-MX" sz="2400" dirty="0"/>
          </a:p>
        </p:txBody>
      </p:sp>
      <p:sp>
        <p:nvSpPr>
          <p:cNvPr id="7" name="Flecha derecha 6"/>
          <p:cNvSpPr/>
          <p:nvPr/>
        </p:nvSpPr>
        <p:spPr>
          <a:xfrm>
            <a:off x="1610738" y="4661637"/>
            <a:ext cx="7051025" cy="1214906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400" dirty="0"/>
              <a:t>3. Validación previa de los pedimentos presentados al SAAI por los agentes o apoderados aduanales.</a:t>
            </a:r>
            <a:endParaRPr lang="es-MX" sz="24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EB83EA19-C50C-43F5-B3F1-74454A4CA3BB}"/>
              </a:ext>
            </a:extLst>
          </p:cNvPr>
          <p:cNvSpPr/>
          <p:nvPr/>
        </p:nvSpPr>
        <p:spPr>
          <a:xfrm>
            <a:off x="1610738" y="1087836"/>
            <a:ext cx="72097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419" dirty="0">
                <a:latin typeface="Courier New" panose="02070309020205020404" pitchFamily="49" charset="0"/>
                <a:cs typeface="Courier New" panose="02070309020205020404" pitchFamily="49" charset="0"/>
              </a:rPr>
              <a:t>La legislación (Arts. 16, 16-A, 16-B de la Ley Aduanera) establece que el despacho de mercancías debe efectuarse a través de:</a:t>
            </a:r>
          </a:p>
        </p:txBody>
      </p:sp>
    </p:spTree>
    <p:extLst>
      <p:ext uri="{BB962C8B-B14F-4D97-AF65-F5344CB8AC3E}">
        <p14:creationId xmlns:p14="http://schemas.microsoft.com/office/powerpoint/2010/main" val="1834818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5596A9A-B9B9-4467-9B7B-17CC929D24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3" t="30390" r="27163" b="37394"/>
          <a:stretch/>
        </p:blipFill>
        <p:spPr>
          <a:xfrm>
            <a:off x="1475656" y="2132856"/>
            <a:ext cx="6731181" cy="309634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5D243D27-AD98-4E24-B867-921E89D8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144" y="347751"/>
            <a:ext cx="3076382" cy="704985"/>
          </a:xfrm>
        </p:spPr>
        <p:txBody>
          <a:bodyPr>
            <a:normAutofit/>
          </a:bodyPr>
          <a:lstStyle/>
          <a:p>
            <a:pPr algn="r"/>
            <a:r>
              <a:rPr lang="es-MX" dirty="0">
                <a:latin typeface="Courier New" panose="02070309020205020404" pitchFamily="49" charset="0"/>
                <a:cs typeface="Courier New" panose="02070309020205020404" pitchFamily="49" charset="0"/>
              </a:rPr>
              <a:t>Proceso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F7029EED-58E3-4DB7-9EEA-C6F2C1806397}"/>
              </a:ext>
            </a:extLst>
          </p:cNvPr>
          <p:cNvSpPr/>
          <p:nvPr/>
        </p:nvSpPr>
        <p:spPr>
          <a:xfrm>
            <a:off x="2482785" y="5229201"/>
            <a:ext cx="5724052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Fuente: http://www.sat.gob.mx/aduanas/tramites_autorizaciones/saai_web/Paginas/default.aspx</a:t>
            </a:r>
          </a:p>
        </p:txBody>
      </p:sp>
    </p:spTree>
    <p:extLst>
      <p:ext uri="{BB962C8B-B14F-4D97-AF65-F5344CB8AC3E}">
        <p14:creationId xmlns:p14="http://schemas.microsoft.com/office/powerpoint/2010/main" val="989904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2099692" y="4005064"/>
            <a:ext cx="7031712" cy="2672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6A22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+mj-ea"/>
                <a:cs typeface="+mj-cs"/>
              </a:defRPr>
            </a:lvl1pPr>
          </a:lstStyle>
          <a:p>
            <a:r>
              <a:rPr lang="es-MX" b="1" dirty="0">
                <a:latin typeface="Courier New" panose="02070309020205020404" pitchFamily="49" charset="0"/>
                <a:cs typeface="Courier New" panose="02070309020205020404" pitchFamily="49" charset="0"/>
              </a:rPr>
              <a:t>UNIDAD I: INTRODUCCIÓN</a:t>
            </a:r>
          </a:p>
          <a:p>
            <a:r>
              <a:rPr lang="es-419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1.2 Marco legal de la tramitación fiscal y aduanera de las operaciones de comercio internacional</a:t>
            </a:r>
            <a:endParaRPr lang="es-MX" sz="2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508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012160" y="221362"/>
            <a:ext cx="2916386" cy="581526"/>
          </a:xfrm>
        </p:spPr>
        <p:txBody>
          <a:bodyPr>
            <a:normAutofit fontScale="90000"/>
          </a:bodyPr>
          <a:lstStyle/>
          <a:p>
            <a:pPr algn="r"/>
            <a:r>
              <a:rPr lang="es-MX" b="1" dirty="0">
                <a:latin typeface="Courier New" panose="02070309020205020404" pitchFamily="49" charset="0"/>
                <a:cs typeface="Courier New" panose="02070309020205020404" pitchFamily="49" charset="0"/>
              </a:rPr>
              <a:t>C.P.E.U.M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86FB2A8C-5457-4DEE-B4CF-A891835E4E5D}"/>
              </a:ext>
            </a:extLst>
          </p:cNvPr>
          <p:cNvSpPr/>
          <p:nvPr/>
        </p:nvSpPr>
        <p:spPr>
          <a:xfrm>
            <a:off x="1763688" y="1844824"/>
            <a:ext cx="61926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419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Artículos relacionados al comercio Exterior:</a:t>
            </a:r>
          </a:p>
          <a:p>
            <a:pPr algn="just"/>
            <a:endParaRPr lang="es-419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419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Artículo 5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419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Artículo 25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419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Artículo 26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419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Artículo 27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419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Artículo 28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419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Artículo 73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419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Artículo 89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419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Artículo 131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419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Artículo 133</a:t>
            </a:r>
          </a:p>
        </p:txBody>
      </p:sp>
    </p:spTree>
    <p:extLst>
      <p:ext uri="{BB962C8B-B14F-4D97-AF65-F5344CB8AC3E}">
        <p14:creationId xmlns:p14="http://schemas.microsoft.com/office/powerpoint/2010/main" val="78952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012160" y="221362"/>
            <a:ext cx="2916386" cy="581526"/>
          </a:xfrm>
        </p:spPr>
        <p:txBody>
          <a:bodyPr>
            <a:normAutofit fontScale="90000"/>
          </a:bodyPr>
          <a:lstStyle/>
          <a:p>
            <a:pPr algn="r"/>
            <a:r>
              <a:rPr lang="es-MX" b="1" dirty="0">
                <a:latin typeface="Courier New" panose="02070309020205020404" pitchFamily="49" charset="0"/>
                <a:cs typeface="Courier New" panose="02070309020205020404" pitchFamily="49" charset="0"/>
              </a:rPr>
              <a:t>Legislación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86FB2A8C-5457-4DEE-B4CF-A891835E4E5D}"/>
              </a:ext>
            </a:extLst>
          </p:cNvPr>
          <p:cNvSpPr/>
          <p:nvPr/>
        </p:nvSpPr>
        <p:spPr>
          <a:xfrm>
            <a:off x="1763688" y="1844824"/>
            <a:ext cx="61926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419" dirty="0">
                <a:latin typeface="Courier New" panose="02070309020205020404" pitchFamily="49" charset="0"/>
                <a:cs typeface="Courier New" panose="02070309020205020404" pitchFamily="49" charset="0"/>
              </a:rPr>
              <a:t>Leyes relacionadas al comercio Exterior:</a:t>
            </a:r>
          </a:p>
          <a:p>
            <a:pPr algn="just"/>
            <a:endParaRPr lang="es-419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419" dirty="0">
                <a:latin typeface="Courier New" panose="02070309020205020404" pitchFamily="49" charset="0"/>
                <a:cs typeface="Courier New" panose="02070309020205020404" pitchFamily="49" charset="0"/>
              </a:rPr>
              <a:t>LCE y </a:t>
            </a:r>
            <a:r>
              <a:rPr lang="es-419" dirty="0" err="1">
                <a:latin typeface="Courier New" panose="02070309020205020404" pitchFamily="49" charset="0"/>
                <a:cs typeface="Courier New" panose="02070309020205020404" pitchFamily="49" charset="0"/>
              </a:rPr>
              <a:t>Rgto</a:t>
            </a:r>
            <a:r>
              <a:rPr lang="es-419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419" dirty="0">
                <a:latin typeface="Courier New" panose="02070309020205020404" pitchFamily="49" charset="0"/>
                <a:cs typeface="Courier New" panose="02070309020205020404" pitchFamily="49" charset="0"/>
              </a:rPr>
              <a:t>LA y </a:t>
            </a:r>
            <a:r>
              <a:rPr lang="es-419" dirty="0" err="1">
                <a:latin typeface="Courier New" panose="02070309020205020404" pitchFamily="49" charset="0"/>
                <a:cs typeface="Courier New" panose="02070309020205020404" pitchFamily="49" charset="0"/>
              </a:rPr>
              <a:t>Rgto</a:t>
            </a:r>
            <a:r>
              <a:rPr lang="es-419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419" dirty="0">
                <a:latin typeface="Courier New" panose="02070309020205020404" pitchFamily="49" charset="0"/>
                <a:cs typeface="Courier New" panose="02070309020205020404" pitchFamily="49" charset="0"/>
              </a:rPr>
              <a:t>LIGIE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419" dirty="0">
                <a:latin typeface="Courier New" panose="02070309020205020404" pitchFamily="49" charset="0"/>
                <a:cs typeface="Courier New" panose="02070309020205020404" pitchFamily="49" charset="0"/>
              </a:rPr>
              <a:t>Plan Nacionales de Desarrollo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419" dirty="0">
                <a:latin typeface="Courier New" panose="02070309020205020404" pitchFamily="49" charset="0"/>
                <a:cs typeface="Courier New" panose="02070309020205020404" pitchFamily="49" charset="0"/>
              </a:rPr>
              <a:t>CFF y Miscelánea Fiscal anual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419" dirty="0">
                <a:latin typeface="Courier New" panose="02070309020205020404" pitchFamily="49" charset="0"/>
                <a:cs typeface="Courier New" panose="02070309020205020404" pitchFamily="49" charset="0"/>
              </a:rPr>
              <a:t>LFC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419" dirty="0">
                <a:latin typeface="Courier New" panose="02070309020205020404" pitchFamily="49" charset="0"/>
                <a:cs typeface="Courier New" panose="02070309020205020404" pitchFamily="49" charset="0"/>
              </a:rPr>
              <a:t>LIVA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419" dirty="0">
                <a:latin typeface="Courier New" panose="02070309020205020404" pitchFamily="49" charset="0"/>
                <a:cs typeface="Courier New" panose="02070309020205020404" pitchFamily="49" charset="0"/>
              </a:rPr>
              <a:t>LIEPS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419" dirty="0">
                <a:latin typeface="Courier New" panose="02070309020205020404" pitchFamily="49" charset="0"/>
                <a:cs typeface="Courier New" panose="02070309020205020404" pitchFamily="49" charset="0"/>
              </a:rPr>
              <a:t>LISR</a:t>
            </a:r>
          </a:p>
        </p:txBody>
      </p:sp>
      <p:sp>
        <p:nvSpPr>
          <p:cNvPr id="3" name="Cerrar llave 2">
            <a:extLst>
              <a:ext uri="{FF2B5EF4-FFF2-40B4-BE49-F238E27FC236}">
                <a16:creationId xmlns:a16="http://schemas.microsoft.com/office/drawing/2014/main" xmlns="" id="{4EBF2B5E-452A-4E75-8283-8D7BF5A73B49}"/>
              </a:ext>
            </a:extLst>
          </p:cNvPr>
          <p:cNvSpPr/>
          <p:nvPr/>
        </p:nvSpPr>
        <p:spPr>
          <a:xfrm>
            <a:off x="6012160" y="3501008"/>
            <a:ext cx="288032" cy="14831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F9A0A7B-813F-4271-823C-8CB2ECCFC048}"/>
              </a:ext>
            </a:extLst>
          </p:cNvPr>
          <p:cNvSpPr txBox="1"/>
          <p:nvPr/>
        </p:nvSpPr>
        <p:spPr>
          <a:xfrm>
            <a:off x="6444208" y="4029597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Legislación fiscal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xmlns="" id="{56CD13A6-25ED-4834-9112-879DCE34A0BC}"/>
              </a:ext>
            </a:extLst>
          </p:cNvPr>
          <p:cNvCxnSpPr/>
          <p:nvPr/>
        </p:nvCxnSpPr>
        <p:spPr>
          <a:xfrm>
            <a:off x="6084168" y="3356992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DFC40F68-43E5-4F87-A45D-29CD2F817A44}"/>
              </a:ext>
            </a:extLst>
          </p:cNvPr>
          <p:cNvSpPr txBox="1"/>
          <p:nvPr/>
        </p:nvSpPr>
        <p:spPr>
          <a:xfrm>
            <a:off x="6552220" y="317232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Política económica</a:t>
            </a:r>
          </a:p>
        </p:txBody>
      </p:sp>
      <p:sp>
        <p:nvSpPr>
          <p:cNvPr id="9" name="Cerrar llave 8">
            <a:extLst>
              <a:ext uri="{FF2B5EF4-FFF2-40B4-BE49-F238E27FC236}">
                <a16:creationId xmlns:a16="http://schemas.microsoft.com/office/drawing/2014/main" xmlns="" id="{C90BFB58-C66F-48E2-9CB5-886B63766134}"/>
              </a:ext>
            </a:extLst>
          </p:cNvPr>
          <p:cNvSpPr/>
          <p:nvPr/>
        </p:nvSpPr>
        <p:spPr>
          <a:xfrm>
            <a:off x="3779491" y="2452246"/>
            <a:ext cx="234026" cy="7200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E91D99D-429A-4F24-BFB0-EE84217F095A}"/>
              </a:ext>
            </a:extLst>
          </p:cNvPr>
          <p:cNvSpPr txBox="1"/>
          <p:nvPr/>
        </p:nvSpPr>
        <p:spPr>
          <a:xfrm>
            <a:off x="4163572" y="2596263"/>
            <a:ext cx="3420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Legislación de comercio exterior</a:t>
            </a:r>
          </a:p>
        </p:txBody>
      </p:sp>
    </p:spTree>
    <p:extLst>
      <p:ext uri="{BB962C8B-B14F-4D97-AF65-F5344CB8AC3E}">
        <p14:creationId xmlns:p14="http://schemas.microsoft.com/office/powerpoint/2010/main" val="2381815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779491" y="221362"/>
            <a:ext cx="5149055" cy="581526"/>
          </a:xfrm>
        </p:spPr>
        <p:txBody>
          <a:bodyPr>
            <a:normAutofit fontScale="90000"/>
          </a:bodyPr>
          <a:lstStyle/>
          <a:p>
            <a:pPr algn="r"/>
            <a:r>
              <a:rPr lang="es-MX" b="1" dirty="0">
                <a:latin typeface="Courier New" panose="02070309020205020404" pitchFamily="49" charset="0"/>
                <a:cs typeface="Courier New" panose="02070309020205020404" pitchFamily="49" charset="0"/>
              </a:rPr>
              <a:t>Acuerdos y Tratados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3BAE6B22-BCEA-408E-97F5-3BE8B2704B6A}"/>
              </a:ext>
            </a:extLst>
          </p:cNvPr>
          <p:cNvSpPr txBox="1"/>
          <p:nvPr/>
        </p:nvSpPr>
        <p:spPr>
          <a:xfrm>
            <a:off x="2051720" y="162880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b="1" dirty="0">
                <a:latin typeface="Courier New" panose="02070309020205020404" pitchFamily="49" charset="0"/>
                <a:cs typeface="Courier New" panose="02070309020205020404" pitchFamily="49" charset="0"/>
              </a:rPr>
              <a:t>TLC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0817E55-33B4-434D-8FA4-DF61D47FBD14}"/>
              </a:ext>
            </a:extLst>
          </p:cNvPr>
          <p:cNvSpPr txBox="1"/>
          <p:nvPr/>
        </p:nvSpPr>
        <p:spPr>
          <a:xfrm>
            <a:off x="6354018" y="162880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b="1" dirty="0">
                <a:latin typeface="Courier New" panose="02070309020205020404" pitchFamily="49" charset="0"/>
                <a:cs typeface="Courier New" panose="02070309020205020404" pitchFamily="49" charset="0"/>
              </a:rPr>
              <a:t>Acuerdo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F330AE0-2D1A-4000-946C-C7BB4868D718}"/>
              </a:ext>
            </a:extLst>
          </p:cNvPr>
          <p:cNvSpPr txBox="1"/>
          <p:nvPr/>
        </p:nvSpPr>
        <p:spPr>
          <a:xfrm>
            <a:off x="1043608" y="2204864"/>
            <a:ext cx="3528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dirty="0">
                <a:latin typeface="Courier New" panose="02070309020205020404" pitchFamily="49" charset="0"/>
                <a:cs typeface="Courier New" panose="02070309020205020404" pitchFamily="49" charset="0"/>
              </a:rPr>
              <a:t>Instrumento jurídico internacional por medio del cual 2 o más países negocian la </a:t>
            </a:r>
            <a:r>
              <a:rPr lang="es-419" b="1" dirty="0">
                <a:latin typeface="Courier New" panose="02070309020205020404" pitchFamily="49" charset="0"/>
                <a:cs typeface="Courier New" panose="02070309020205020404" pitchFamily="49" charset="0"/>
              </a:rPr>
              <a:t>eliminación </a:t>
            </a:r>
            <a:r>
              <a:rPr lang="es-419" dirty="0">
                <a:latin typeface="Courier New" panose="02070309020205020404" pitchFamily="49" charset="0"/>
                <a:cs typeface="Courier New" panose="02070309020205020404" pitchFamily="49" charset="0"/>
              </a:rPr>
              <a:t> y/o reducción de barreras al comercio recíproco de bienes y servicios, y al flujo de inversiones, conservando su independencia política comercial frente a 3os países.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E934DE0-D556-470C-9FCA-CAA9C5AA3AAC}"/>
              </a:ext>
            </a:extLst>
          </p:cNvPr>
          <p:cNvSpPr txBox="1"/>
          <p:nvPr/>
        </p:nvSpPr>
        <p:spPr>
          <a:xfrm>
            <a:off x="5633938" y="2204864"/>
            <a:ext cx="29523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dirty="0">
                <a:latin typeface="Courier New" panose="02070309020205020404" pitchFamily="49" charset="0"/>
                <a:cs typeface="Courier New" panose="02070309020205020404" pitchFamily="49" charset="0"/>
              </a:rPr>
              <a:t>Alianza bilateral o multilateral para </a:t>
            </a:r>
            <a:r>
              <a:rPr lang="es-419" b="1" dirty="0">
                <a:latin typeface="Courier New" panose="02070309020205020404" pitchFamily="49" charset="0"/>
                <a:cs typeface="Courier New" panose="02070309020205020404" pitchFamily="49" charset="0"/>
              </a:rPr>
              <a:t>promover</a:t>
            </a:r>
            <a:r>
              <a:rPr lang="es-419" dirty="0">
                <a:latin typeface="Courier New" panose="02070309020205020404" pitchFamily="49" charset="0"/>
                <a:cs typeface="Courier New" panose="02070309020205020404" pitchFamily="49" charset="0"/>
              </a:rPr>
              <a:t> el máximo aprovechamiento de loso factores de producción y estimular la complementación económica.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xmlns="" id="{4D50B054-A229-4F7C-881F-D966AD9B48FD}"/>
              </a:ext>
            </a:extLst>
          </p:cNvPr>
          <p:cNvCxnSpPr>
            <a:stCxn id="2" idx="2"/>
            <a:endCxn id="6" idx="0"/>
          </p:cNvCxnSpPr>
          <p:nvPr/>
        </p:nvCxnSpPr>
        <p:spPr>
          <a:xfrm>
            <a:off x="2807804" y="1998132"/>
            <a:ext cx="0" cy="20673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xmlns="" id="{B1232249-8DAB-4820-A868-06D92780166E}"/>
              </a:ext>
            </a:extLst>
          </p:cNvPr>
          <p:cNvCxnSpPr>
            <a:cxnSpLocks/>
          </p:cNvCxnSpPr>
          <p:nvPr/>
        </p:nvCxnSpPr>
        <p:spPr>
          <a:xfrm>
            <a:off x="7116091" y="1998132"/>
            <a:ext cx="0" cy="20673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257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779491" y="221362"/>
            <a:ext cx="5149055" cy="581526"/>
          </a:xfrm>
        </p:spPr>
        <p:txBody>
          <a:bodyPr>
            <a:normAutofit fontScale="90000"/>
          </a:bodyPr>
          <a:lstStyle/>
          <a:p>
            <a:pPr algn="r"/>
            <a:r>
              <a:rPr lang="es-MX" b="1" dirty="0">
                <a:latin typeface="Courier New" panose="02070309020205020404" pitchFamily="49" charset="0"/>
                <a:cs typeface="Courier New" panose="02070309020205020404" pitchFamily="49" charset="0"/>
              </a:rPr>
              <a:t>Acuerdos y Tratados</a:t>
            </a:r>
          </a:p>
        </p:txBody>
      </p:sp>
      <p:pic>
        <p:nvPicPr>
          <p:cNvPr id="8194" name="Picture 2" descr="México cuenta con 12 Tratados de Libre Comercio ">
            <a:extLst>
              <a:ext uri="{FF2B5EF4-FFF2-40B4-BE49-F238E27FC236}">
                <a16:creationId xmlns:a16="http://schemas.microsoft.com/office/drawing/2014/main" xmlns="" id="{F026E89F-5863-4D77-9316-74C945AF6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984776" cy="444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9C4669C-4496-41A0-BD0B-15ADEA4526BF}"/>
              </a:ext>
            </a:extLst>
          </p:cNvPr>
          <p:cNvSpPr/>
          <p:nvPr/>
        </p:nvSpPr>
        <p:spPr>
          <a:xfrm>
            <a:off x="2483768" y="6155658"/>
            <a:ext cx="5976664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Fuente: https://www.gob.mx/se/articulos/mexico-cuenta-con-12-tratados-de-libre-comercio?idiom=es</a:t>
            </a:r>
          </a:p>
          <a:p>
            <a:pPr algn="just">
              <a:lnSpc>
                <a:spcPct val="90000"/>
              </a:lnSpc>
            </a:pPr>
            <a:endParaRPr lang="es-MX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943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779491" y="221362"/>
            <a:ext cx="5149055" cy="581526"/>
          </a:xfrm>
        </p:spPr>
        <p:txBody>
          <a:bodyPr>
            <a:normAutofit fontScale="90000"/>
          </a:bodyPr>
          <a:lstStyle/>
          <a:p>
            <a:pPr algn="r"/>
            <a:r>
              <a:rPr lang="es-MX" b="1" dirty="0">
                <a:latin typeface="Courier New" panose="02070309020205020404" pitchFamily="49" charset="0"/>
                <a:cs typeface="Courier New" panose="02070309020205020404" pitchFamily="49" charset="0"/>
              </a:rPr>
              <a:t>R.C.G.M.C.E.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3BAE6B22-BCEA-408E-97F5-3BE8B2704B6A}"/>
              </a:ext>
            </a:extLst>
          </p:cNvPr>
          <p:cNvSpPr txBox="1"/>
          <p:nvPr/>
        </p:nvSpPr>
        <p:spPr>
          <a:xfrm>
            <a:off x="2051720" y="162880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b="1" dirty="0">
                <a:latin typeface="Courier New" panose="02070309020205020404" pitchFamily="49" charset="0"/>
                <a:cs typeface="Courier New" panose="02070309020205020404" pitchFamily="49" charset="0"/>
              </a:rPr>
              <a:t>¿Qué son?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0817E55-33B4-434D-8FA4-DF61D47FBD14}"/>
              </a:ext>
            </a:extLst>
          </p:cNvPr>
          <p:cNvSpPr txBox="1"/>
          <p:nvPr/>
        </p:nvSpPr>
        <p:spPr>
          <a:xfrm>
            <a:off x="6354018" y="162880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b="1" dirty="0">
                <a:latin typeface="Courier New" panose="02070309020205020404" pitchFamily="49" charset="0"/>
                <a:cs typeface="Courier New" panose="02070309020205020404" pitchFamily="49" charset="0"/>
              </a:rPr>
              <a:t>Objetivo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F330AE0-2D1A-4000-946C-C7BB4868D718}"/>
              </a:ext>
            </a:extLst>
          </p:cNvPr>
          <p:cNvSpPr txBox="1"/>
          <p:nvPr/>
        </p:nvSpPr>
        <p:spPr>
          <a:xfrm>
            <a:off x="1043608" y="2204864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dirty="0">
                <a:latin typeface="Courier New" panose="02070309020205020404" pitchFamily="49" charset="0"/>
                <a:cs typeface="Courier New" panose="02070309020205020404" pitchFamily="49" charset="0"/>
              </a:rPr>
              <a:t>Criterios de la autoridad aduanera y fiscal en cuyas manos se ha encomendado la obligación de hacer cumplir la norma jurídica aplicable para el tema de aduanas.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E934DE0-D556-470C-9FCA-CAA9C5AA3AAC}"/>
              </a:ext>
            </a:extLst>
          </p:cNvPr>
          <p:cNvSpPr txBox="1"/>
          <p:nvPr/>
        </p:nvSpPr>
        <p:spPr>
          <a:xfrm>
            <a:off x="5633938" y="2204864"/>
            <a:ext cx="29523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dirty="0">
                <a:latin typeface="Courier New" panose="02070309020205020404" pitchFamily="49" charset="0"/>
                <a:cs typeface="Courier New" panose="02070309020205020404" pitchFamily="49" charset="0"/>
              </a:rPr>
              <a:t>No dejar a los importadores, exportadores, AA, y demás personas involucradas en estado de indefensión al no poder conocer cómo será el actuar la </a:t>
            </a:r>
            <a:r>
              <a:rPr lang="es-419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AtA</a:t>
            </a:r>
            <a:r>
              <a:rPr lang="es-419" dirty="0">
                <a:latin typeface="Courier New" panose="02070309020205020404" pitchFamily="49" charset="0"/>
                <a:cs typeface="Courier New" panose="02070309020205020404" pitchFamily="49" charset="0"/>
              </a:rPr>
              <a:t> al momento del despacho.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xmlns="" id="{4D50B054-A229-4F7C-881F-D966AD9B48FD}"/>
              </a:ext>
            </a:extLst>
          </p:cNvPr>
          <p:cNvCxnSpPr>
            <a:stCxn id="2" idx="2"/>
            <a:endCxn id="6" idx="0"/>
          </p:cNvCxnSpPr>
          <p:nvPr/>
        </p:nvCxnSpPr>
        <p:spPr>
          <a:xfrm>
            <a:off x="2807804" y="1998132"/>
            <a:ext cx="0" cy="20673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xmlns="" id="{B1232249-8DAB-4820-A868-06D92780166E}"/>
              </a:ext>
            </a:extLst>
          </p:cNvPr>
          <p:cNvCxnSpPr>
            <a:cxnSpLocks/>
          </p:cNvCxnSpPr>
          <p:nvPr/>
        </p:nvCxnSpPr>
        <p:spPr>
          <a:xfrm>
            <a:off x="7116091" y="1998132"/>
            <a:ext cx="0" cy="20673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8FC1CE6E-8023-46D9-BC70-EC47D3643E1D}"/>
              </a:ext>
            </a:extLst>
          </p:cNvPr>
          <p:cNvSpPr txBox="1"/>
          <p:nvPr/>
        </p:nvSpPr>
        <p:spPr>
          <a:xfrm>
            <a:off x="2051720" y="5268833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b="1" dirty="0">
                <a:latin typeface="Courier New" panose="02070309020205020404" pitchFamily="49" charset="0"/>
                <a:cs typeface="Courier New" panose="02070309020205020404" pitchFamily="49" charset="0"/>
              </a:rPr>
              <a:t>Vigencia: </a:t>
            </a:r>
            <a:r>
              <a:rPr lang="es-419" dirty="0">
                <a:latin typeface="Courier New" panose="02070309020205020404" pitchFamily="49" charset="0"/>
                <a:cs typeface="Courier New" panose="02070309020205020404" pitchFamily="49" charset="0"/>
              </a:rPr>
              <a:t>1 año</a:t>
            </a:r>
            <a:endParaRPr lang="es-419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545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C762726-FE3E-425D-9E93-B52BB7CC6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419" b="1" dirty="0">
                <a:latin typeface="Courier New" panose="02070309020205020404" pitchFamily="49" charset="0"/>
                <a:cs typeface="Courier New" panose="02070309020205020404" pitchFamily="49" charset="0"/>
              </a:rPr>
              <a:t>Objetivo General:</a:t>
            </a:r>
          </a:p>
          <a:p>
            <a:pPr marL="0" indent="0">
              <a:buNone/>
            </a:pPr>
            <a:endParaRPr lang="es-419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buNone/>
            </a:pPr>
            <a:r>
              <a:rPr lang="es-419" dirty="0">
                <a:latin typeface="Courier New" panose="02070309020205020404" pitchFamily="49" charset="0"/>
                <a:cs typeface="Courier New" panose="02070309020205020404" pitchFamily="49" charset="0"/>
              </a:rPr>
              <a:t>Analizar mediante la investigación y actualización constante del participante, lo relativo a normatividad, disposiciones y formalidad que inciden en las operaciones de comercio exterior, especialmente la fiscalización y control aduanero que le permitan adentrarse al ámbito operativo del comercio internacional, con la finalidad de que su toma de decisiones sea la adecuada</a:t>
            </a:r>
          </a:p>
          <a:p>
            <a:endParaRPr lang="es-419" dirty="0"/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F7BE58AC-E85D-44BE-90C4-6B16F03DA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332656"/>
            <a:ext cx="6995120" cy="1143000"/>
          </a:xfrm>
        </p:spPr>
        <p:txBody>
          <a:bodyPr/>
          <a:lstStyle/>
          <a:p>
            <a:r>
              <a:rPr lang="es-ES" dirty="0">
                <a:latin typeface="Courier New" panose="02070309020205020404" pitchFamily="49" charset="0"/>
                <a:cs typeface="Courier New" panose="02070309020205020404" pitchFamily="49" charset="0"/>
              </a:rPr>
              <a:t>Optativa II. Trámites y Documentos</a:t>
            </a:r>
          </a:p>
        </p:txBody>
      </p:sp>
    </p:spTree>
    <p:extLst>
      <p:ext uri="{BB962C8B-B14F-4D97-AF65-F5344CB8AC3E}">
        <p14:creationId xmlns:p14="http://schemas.microsoft.com/office/powerpoint/2010/main" val="4198376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779491" y="221362"/>
            <a:ext cx="5149055" cy="581526"/>
          </a:xfrm>
        </p:spPr>
        <p:txBody>
          <a:bodyPr>
            <a:normAutofit fontScale="90000"/>
          </a:bodyPr>
          <a:lstStyle/>
          <a:p>
            <a:pPr algn="r"/>
            <a:r>
              <a:rPr lang="es-MX" b="1" dirty="0">
                <a:latin typeface="Courier New" panose="02070309020205020404" pitchFamily="49" charset="0"/>
                <a:cs typeface="Courier New" panose="02070309020205020404" pitchFamily="49" charset="0"/>
              </a:rPr>
              <a:t>Despacho electrónico aduanero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D3FA7F1-D55F-4B17-B50C-F3E787AF03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38" t="27590" r="20862" b="41596"/>
          <a:stretch/>
        </p:blipFill>
        <p:spPr>
          <a:xfrm>
            <a:off x="209034" y="2204865"/>
            <a:ext cx="8719512" cy="2664296"/>
          </a:xfrm>
          <a:prstGeom prst="rect">
            <a:avLst/>
          </a:prstGeom>
        </p:spPr>
      </p:pic>
      <p:sp>
        <p:nvSpPr>
          <p:cNvPr id="11" name="Diagrama de flujo: conector 10">
            <a:extLst>
              <a:ext uri="{FF2B5EF4-FFF2-40B4-BE49-F238E27FC236}">
                <a16:creationId xmlns:a16="http://schemas.microsoft.com/office/drawing/2014/main" xmlns="" id="{A07A0B33-943F-4964-AD31-87C1C0CE6217}"/>
              </a:ext>
            </a:extLst>
          </p:cNvPr>
          <p:cNvSpPr/>
          <p:nvPr/>
        </p:nvSpPr>
        <p:spPr>
          <a:xfrm>
            <a:off x="7596336" y="4869161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AB8F8452-D0AC-47E2-AEFD-5567201CBF60}"/>
              </a:ext>
            </a:extLst>
          </p:cNvPr>
          <p:cNvSpPr/>
          <p:nvPr/>
        </p:nvSpPr>
        <p:spPr>
          <a:xfrm>
            <a:off x="209034" y="2204865"/>
            <a:ext cx="8719512" cy="2664296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D2EA35BA-D592-4C19-9D8D-B67A81E49EAB}"/>
              </a:ext>
            </a:extLst>
          </p:cNvPr>
          <p:cNvSpPr/>
          <p:nvPr/>
        </p:nvSpPr>
        <p:spPr>
          <a:xfrm>
            <a:off x="2123728" y="1915055"/>
            <a:ext cx="680481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Fuente: http://www.sat.gob.mx/fichas_tematicas/reforma_fiscal/Paginas/sistema_electronico_aduanero_2014.aspx</a:t>
            </a:r>
          </a:p>
          <a:p>
            <a:pPr algn="just">
              <a:lnSpc>
                <a:spcPct val="90000"/>
              </a:lnSpc>
            </a:pPr>
            <a:endParaRPr lang="es-MX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5346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779491" y="221362"/>
            <a:ext cx="5149055" cy="581526"/>
          </a:xfrm>
        </p:spPr>
        <p:txBody>
          <a:bodyPr>
            <a:normAutofit fontScale="90000"/>
          </a:bodyPr>
          <a:lstStyle/>
          <a:p>
            <a:pPr algn="r"/>
            <a:r>
              <a:rPr lang="es-MX" b="1" dirty="0">
                <a:latin typeface="Courier New" panose="02070309020205020404" pitchFamily="49" charset="0"/>
                <a:cs typeface="Courier New" panose="02070309020205020404" pitchFamily="49" charset="0"/>
              </a:rPr>
              <a:t>Despacho electrónico aduanero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D3FA7F1-D55F-4B17-B50C-F3E787AF03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3" t="58404" r="19288" b="9381"/>
          <a:stretch/>
        </p:blipFill>
        <p:spPr>
          <a:xfrm>
            <a:off x="204479" y="2492896"/>
            <a:ext cx="8803755" cy="266429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AA3FEA55-2C89-40A0-AD22-BEDEA4496934}"/>
              </a:ext>
            </a:extLst>
          </p:cNvPr>
          <p:cNvSpPr/>
          <p:nvPr/>
        </p:nvSpPr>
        <p:spPr>
          <a:xfrm>
            <a:off x="188990" y="2492896"/>
            <a:ext cx="8719512" cy="2664296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xmlns="" id="{0B969F81-7F8C-42B4-8F9C-F06C8E4EC4F3}"/>
              </a:ext>
            </a:extLst>
          </p:cNvPr>
          <p:cNvSpPr/>
          <p:nvPr/>
        </p:nvSpPr>
        <p:spPr>
          <a:xfrm>
            <a:off x="611560" y="2132856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DFC23F89-94D5-4AB9-A114-CCEE5E84CB3C}"/>
              </a:ext>
            </a:extLst>
          </p:cNvPr>
          <p:cNvSpPr/>
          <p:nvPr/>
        </p:nvSpPr>
        <p:spPr>
          <a:xfrm>
            <a:off x="2241785" y="2178964"/>
            <a:ext cx="680481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Fuente: http://www.sat.gob.mx/fichas_tematicas/reforma_fiscal/Paginas/sistema_electronico_aduanero_2014.aspx</a:t>
            </a:r>
          </a:p>
          <a:p>
            <a:pPr algn="just">
              <a:lnSpc>
                <a:spcPct val="90000"/>
              </a:lnSpc>
            </a:pPr>
            <a:endParaRPr lang="es-MX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1681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146147" y="260648"/>
            <a:ext cx="6995120" cy="1143000"/>
          </a:xfrm>
        </p:spPr>
        <p:txBody>
          <a:bodyPr/>
          <a:lstStyle/>
          <a:p>
            <a:r>
              <a:rPr lang="es-E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Referencias bibliográficas</a:t>
            </a:r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1547664" y="1772816"/>
            <a:ext cx="7048130" cy="396195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s-MX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Enlaces electrónicos</a:t>
            </a:r>
          </a:p>
          <a:p>
            <a:pPr algn="just">
              <a:lnSpc>
                <a:spcPct val="90000"/>
              </a:lnSpc>
            </a:pPr>
            <a:r>
              <a:rPr lang="es-MX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s-419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entanilla</a:t>
            </a:r>
            <a:r>
              <a:rPr lang="es-419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Digital Mexicana de Comercio Exterior</a:t>
            </a:r>
            <a:r>
              <a:rPr lang="es-MX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(2011) </a:t>
            </a:r>
            <a:r>
              <a:rPr lang="es-MX" sz="2000" i="1" dirty="0">
                <a:latin typeface="Courier New" panose="02070309020205020404" pitchFamily="49" charset="0"/>
                <a:cs typeface="Courier New" panose="02070309020205020404" pitchFamily="49" charset="0"/>
              </a:rPr>
              <a:t>¿Qué es ventanilla única)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s-MX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https://www.ventanillaunica.gob.mx/vucem/SobreVU/SobrelaVU/index.htm</a:t>
            </a:r>
          </a:p>
          <a:p>
            <a:pPr algn="just">
              <a:lnSpc>
                <a:spcPct val="90000"/>
              </a:lnSpc>
            </a:pPr>
            <a:r>
              <a:rPr lang="es-MX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Servicio de Administración Tributaria (2014) </a:t>
            </a:r>
            <a:r>
              <a:rPr lang="es-MX" sz="2000" i="1" dirty="0">
                <a:latin typeface="Courier New" panose="02070309020205020404" pitchFamily="49" charset="0"/>
                <a:cs typeface="Courier New" panose="02070309020205020404" pitchFamily="49" charset="0"/>
              </a:rPr>
              <a:t>Sistema Electrónico Aduanero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s-MX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http://www.sat.gob.mx/fichas_tematicas/reforma_fiscal/Paginas/sistema_electronico_aduanero_2014.aspx</a:t>
            </a:r>
          </a:p>
          <a:p>
            <a:pPr algn="just">
              <a:lnSpc>
                <a:spcPct val="90000"/>
              </a:lnSpc>
            </a:pPr>
            <a:r>
              <a:rPr lang="es-MX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Servicio de Administración Tributaria (2017) </a:t>
            </a:r>
            <a:r>
              <a:rPr lang="es-MX" sz="2000" i="1" dirty="0">
                <a:latin typeface="Courier New" panose="02070309020205020404" pitchFamily="49" charset="0"/>
                <a:cs typeface="Courier New" panose="02070309020205020404" pitchFamily="49" charset="0"/>
              </a:rPr>
              <a:t>SAAI-WEB</a:t>
            </a:r>
            <a:endParaRPr lang="es-MX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s-MX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http://www.sat.gob.mx/aduanas/tramites_autorizaciones/saai_web/Paginas/default.aspx</a:t>
            </a:r>
          </a:p>
          <a:p>
            <a:pPr algn="just">
              <a:lnSpc>
                <a:spcPct val="90000"/>
              </a:lnSpc>
            </a:pPr>
            <a:r>
              <a:rPr lang="es-MX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Secretaría de Economía (2017) </a:t>
            </a:r>
            <a:r>
              <a:rPr lang="es-MX" sz="2000" i="1" dirty="0">
                <a:latin typeface="Courier New" panose="02070309020205020404" pitchFamily="49" charset="0"/>
                <a:cs typeface="Courier New" panose="02070309020205020404" pitchFamily="49" charset="0"/>
              </a:rPr>
              <a:t>México cuenta con 12 Tratados de Libre Comercio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s-MX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https://www.gob.mx/se/articulos/mexico-cuenta-con-12-tratados-de-libre-comercio?idiom=es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s-MX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s-MX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504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763688" y="332656"/>
            <a:ext cx="6995120" cy="1143000"/>
          </a:xfrm>
        </p:spPr>
        <p:txBody>
          <a:bodyPr/>
          <a:lstStyle/>
          <a:p>
            <a:r>
              <a:rPr lang="es-ES" dirty="0">
                <a:latin typeface="Courier New" panose="02070309020205020404" pitchFamily="49" charset="0"/>
                <a:cs typeface="Courier New" panose="02070309020205020404" pitchFamily="49" charset="0"/>
              </a:rPr>
              <a:t>Optativa II. Trámites y Documentos</a:t>
            </a: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1403648" y="1628800"/>
            <a:ext cx="7355160" cy="4608512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90000"/>
              </a:lnSpc>
              <a:buNone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Resumen: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La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evolución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de las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Tecnologías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de la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Información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y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Comunicación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TIC’s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) ha obligado y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permitido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el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uso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de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estas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en el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comercio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internacional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Por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este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motivo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, el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desarrollo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de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programas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digitales en Mexico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marcan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un antes y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después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en las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facilidades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del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despacho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aduanero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algn="just">
              <a:lnSpc>
                <a:spcPct val="90000"/>
              </a:lnSpc>
              <a:buNone/>
            </a:pPr>
            <a:endParaRPr lang="fr-FR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None/>
            </a:pPr>
            <a:endParaRPr lang="fr-FR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None/>
            </a:pPr>
            <a:endParaRPr lang="fr-FR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None/>
            </a:pPr>
            <a:endParaRPr lang="fr-FR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fr-FR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Palabras clave: </a:t>
            </a:r>
            <a:r>
              <a:rPr lang="fr-FR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TIC’s</a:t>
            </a:r>
            <a:r>
              <a:rPr lang="fr-FR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despacho</a:t>
            </a:r>
            <a:r>
              <a:rPr lang="fr-FR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aduanero</a:t>
            </a:r>
            <a:r>
              <a:rPr lang="fr-FR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, VUCEM, SEA, SAAI.</a:t>
            </a:r>
          </a:p>
        </p:txBody>
      </p:sp>
    </p:spTree>
    <p:extLst>
      <p:ext uri="{BB962C8B-B14F-4D97-AF65-F5344CB8AC3E}">
        <p14:creationId xmlns:p14="http://schemas.microsoft.com/office/powerpoint/2010/main" val="3785188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332656"/>
            <a:ext cx="6995120" cy="1143000"/>
          </a:xfrm>
        </p:spPr>
        <p:txBody>
          <a:bodyPr/>
          <a:lstStyle/>
          <a:p>
            <a:r>
              <a:rPr lang="es-ES" dirty="0">
                <a:latin typeface="Courier New" panose="02070309020205020404" pitchFamily="49" charset="0"/>
                <a:cs typeface="Courier New" panose="02070309020205020404" pitchFamily="49" charset="0"/>
              </a:rPr>
              <a:t>Optativa II. Trámites y Documentos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628800"/>
            <a:ext cx="7355160" cy="4608512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90000"/>
              </a:lnSpc>
              <a:buNone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Abstract: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The evolution of Information and Communication Technologies (ICTs) has forced and allowed the use of these in international trade. For this reason, the development of digital programs in Mexico mark a before and after in the facilities of customs clearance.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None/>
            </a:pPr>
            <a:endParaRPr lang="fr-FR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Keywords: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ICTs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customs clearance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, VUCEM, SEA, SAAI.</a:t>
            </a:r>
            <a:endParaRPr lang="es-MX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670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2099692" y="4005064"/>
            <a:ext cx="7031712" cy="2672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6A22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+mj-ea"/>
                <a:cs typeface="+mj-cs"/>
              </a:defRPr>
            </a:lvl1pPr>
          </a:lstStyle>
          <a:p>
            <a:r>
              <a:rPr lang="es-MX" b="1" dirty="0">
                <a:latin typeface="Courier New" panose="02070309020205020404" pitchFamily="49" charset="0"/>
                <a:cs typeface="Courier New" panose="02070309020205020404" pitchFamily="49" charset="0"/>
              </a:rPr>
              <a:t>UNIDAD I: INTRODUCCIÓN</a:t>
            </a:r>
          </a:p>
          <a:p>
            <a:r>
              <a:rPr lang="es-419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1.1 Importancia de las formalidades legales en el ámbito operativo del comercio exterior</a:t>
            </a:r>
            <a:endParaRPr lang="es-MX" sz="2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574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2099692" y="4005064"/>
            <a:ext cx="7031712" cy="2672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6A22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+mj-ea"/>
                <a:cs typeface="+mj-cs"/>
              </a:defRPr>
            </a:lvl1pPr>
          </a:lstStyle>
          <a:p>
            <a:r>
              <a:rPr lang="es-MX" b="1" dirty="0">
                <a:latin typeface="Courier New" panose="02070309020205020404" pitchFamily="49" charset="0"/>
                <a:cs typeface="Courier New" panose="02070309020205020404" pitchFamily="49" charset="0"/>
              </a:rPr>
              <a:t>VUCEM </a:t>
            </a:r>
            <a:r>
              <a:rPr lang="es-MX" dirty="0">
                <a:latin typeface="Courier New" panose="02070309020205020404" pitchFamily="49" charset="0"/>
                <a:cs typeface="Courier New" panose="02070309020205020404" pitchFamily="49" charset="0"/>
              </a:rPr>
              <a:t>(V</a:t>
            </a:r>
            <a:r>
              <a:rPr lang="es-419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entanilla</a:t>
            </a:r>
            <a:r>
              <a:rPr lang="es-419" dirty="0">
                <a:latin typeface="Courier New" panose="02070309020205020404" pitchFamily="49" charset="0"/>
                <a:cs typeface="Courier New" panose="02070309020205020404" pitchFamily="49" charset="0"/>
              </a:rPr>
              <a:t> Digital Mexicana de Comercio Exterior)</a:t>
            </a:r>
            <a:endParaRPr lang="es-MX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16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508104" y="260648"/>
            <a:ext cx="3384376" cy="530498"/>
          </a:xfrm>
        </p:spPr>
        <p:txBody>
          <a:bodyPr/>
          <a:lstStyle/>
          <a:p>
            <a:pPr algn="ctr"/>
            <a:r>
              <a:rPr lang="es-MX" b="1" dirty="0">
                <a:latin typeface="Courier New" panose="02070309020205020404" pitchFamily="49" charset="0"/>
                <a:cs typeface="Courier New" panose="02070309020205020404" pitchFamily="49" charset="0"/>
              </a:rPr>
              <a:t>VUCEM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EE58424-3C2C-4664-9368-72DEBC250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1844824"/>
            <a:ext cx="7355160" cy="197281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419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 una herramienta que permite el envío de la información electrónica, una sola vez, ante una única entidad, para cumplir con todos los requerimientos del comercio exterior. Esto es posible a través de la simplificación, homologación y automatización de los procesos de gestión.</a:t>
            </a:r>
          </a:p>
        </p:txBody>
      </p:sp>
      <p:pic>
        <p:nvPicPr>
          <p:cNvPr id="1026" name="Picture 2" descr="https://www.ventanillaunica.gob.mx/cs/groups/public/documents/pagina/mdaw/mda3/~edisp/stkmexvudb2000043.jpg">
            <a:extLst>
              <a:ext uri="{FF2B5EF4-FFF2-40B4-BE49-F238E27FC236}">
                <a16:creationId xmlns:a16="http://schemas.microsoft.com/office/drawing/2014/main" xmlns="" id="{F974DCC7-71F9-4B83-95C4-51BBE7093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93096"/>
            <a:ext cx="584705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547F9DFF-26D6-46BA-BBB8-83EA9662E117}"/>
              </a:ext>
            </a:extLst>
          </p:cNvPr>
          <p:cNvSpPr/>
          <p:nvPr/>
        </p:nvSpPr>
        <p:spPr>
          <a:xfrm>
            <a:off x="3002226" y="5327031"/>
            <a:ext cx="4824536" cy="20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Fuente: https://www.ventanillaunica.gob.mx/vucem/SobreVU/SobrelaVU/index.htm</a:t>
            </a:r>
          </a:p>
        </p:txBody>
      </p:sp>
    </p:spTree>
    <p:extLst>
      <p:ext uri="{BB962C8B-B14F-4D97-AF65-F5344CB8AC3E}">
        <p14:creationId xmlns:p14="http://schemas.microsoft.com/office/powerpoint/2010/main" val="150933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555776" y="332656"/>
            <a:ext cx="6348681" cy="684447"/>
          </a:xfrm>
        </p:spPr>
        <p:txBody>
          <a:bodyPr>
            <a:normAutofit/>
          </a:bodyPr>
          <a:lstStyle/>
          <a:p>
            <a:pPr algn="r"/>
            <a:r>
              <a:rPr lang="es-MX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Objetivos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6341126-5037-4D8A-85ED-BB1DAEBE30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63" t="62606" r="45917" b="13583"/>
          <a:stretch/>
        </p:blipFill>
        <p:spPr>
          <a:xfrm>
            <a:off x="2134498" y="1231749"/>
            <a:ext cx="5813227" cy="234264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688BF93-4C12-4A3D-B3AE-09C0E44081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083" t="62606" r="21650" b="13583"/>
          <a:stretch/>
        </p:blipFill>
        <p:spPr>
          <a:xfrm>
            <a:off x="2917935" y="3770031"/>
            <a:ext cx="4246351" cy="234264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FCA7AD79-293C-465C-9FB7-B2F127EF7651}"/>
              </a:ext>
            </a:extLst>
          </p:cNvPr>
          <p:cNvSpPr/>
          <p:nvPr/>
        </p:nvSpPr>
        <p:spPr>
          <a:xfrm>
            <a:off x="2628842" y="6112674"/>
            <a:ext cx="4824536" cy="20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MX" sz="800" dirty="0">
                <a:latin typeface="Courier New" panose="02070309020205020404" pitchFamily="49" charset="0"/>
                <a:cs typeface="Courier New" panose="02070309020205020404" pitchFamily="49" charset="0"/>
              </a:rPr>
              <a:t>Fuente: https://www.ventanillaunica.gob.mx/vucem/SobreVU/SobrelaVU/index.htm</a:t>
            </a:r>
          </a:p>
        </p:txBody>
      </p:sp>
    </p:spTree>
    <p:extLst>
      <p:ext uri="{BB962C8B-B14F-4D97-AF65-F5344CB8AC3E}">
        <p14:creationId xmlns:p14="http://schemas.microsoft.com/office/powerpoint/2010/main" val="18393560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3126</TotalTime>
  <Words>962</Words>
  <Application>Microsoft Office PowerPoint</Application>
  <PresentationFormat>Presentación en pantalla (4:3)</PresentationFormat>
  <Paragraphs>144</Paragraphs>
  <Slides>32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8" baseType="lpstr">
      <vt:lpstr>Arial</vt:lpstr>
      <vt:lpstr>Berlin Sans FB</vt:lpstr>
      <vt:lpstr>Calibri</vt:lpstr>
      <vt:lpstr>Courier New</vt:lpstr>
      <vt:lpstr>Wingdings</vt:lpstr>
      <vt:lpstr>Tema de Office</vt:lpstr>
      <vt:lpstr>UNIVERSIDAD AUTÓNOMA DEL ESTADO DE HIDALGO   Instituto de Ciencias Económico-Administrativas  </vt:lpstr>
      <vt:lpstr>Presentación de PowerPoint</vt:lpstr>
      <vt:lpstr>Optativa II. Trámites y Documentos</vt:lpstr>
      <vt:lpstr>Optativa II. Trámites y Documentos</vt:lpstr>
      <vt:lpstr>Optativa II. Trámites y Documentos</vt:lpstr>
      <vt:lpstr>Presentación de PowerPoint</vt:lpstr>
      <vt:lpstr>Presentación de PowerPoint</vt:lpstr>
      <vt:lpstr>VUCEM</vt:lpstr>
      <vt:lpstr>Objetivos</vt:lpstr>
      <vt:lpstr>Beneficios</vt:lpstr>
      <vt:lpstr>Operación</vt:lpstr>
      <vt:lpstr>Operación</vt:lpstr>
      <vt:lpstr>Operación</vt:lpstr>
      <vt:lpstr>Operación </vt:lpstr>
      <vt:lpstr>Coordinación intersecretarial</vt:lpstr>
      <vt:lpstr>Presentación de PowerPoint</vt:lpstr>
      <vt:lpstr>¿Qué es?</vt:lpstr>
      <vt:lpstr>Acciones</vt:lpstr>
      <vt:lpstr>Facilidades</vt:lpstr>
      <vt:lpstr>Presentación de PowerPoint</vt:lpstr>
      <vt:lpstr>SAAI-WEB</vt:lpstr>
      <vt:lpstr>Fundamento</vt:lpstr>
      <vt:lpstr>Proceso</vt:lpstr>
      <vt:lpstr>Presentación de PowerPoint</vt:lpstr>
      <vt:lpstr>C.P.E.U.M</vt:lpstr>
      <vt:lpstr>Legislación</vt:lpstr>
      <vt:lpstr>Acuerdos y Tratados</vt:lpstr>
      <vt:lpstr>Acuerdos y Tratados</vt:lpstr>
      <vt:lpstr>R.C.G.M.C.E.</vt:lpstr>
      <vt:lpstr>Despacho electrónico aduanero</vt:lpstr>
      <vt:lpstr>Despacho electrónico aduanero</vt:lpstr>
      <vt:lpstr>Referencias bibliográficas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uaeh</dc:creator>
  <cp:lastModifiedBy>JettaB</cp:lastModifiedBy>
  <cp:revision>223</cp:revision>
  <dcterms:created xsi:type="dcterms:W3CDTF">2017-05-28T03:12:25Z</dcterms:created>
  <dcterms:modified xsi:type="dcterms:W3CDTF">2017-10-13T18:46:46Z</dcterms:modified>
</cp:coreProperties>
</file>