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68" r:id="rId4"/>
    <p:sldId id="274" r:id="rId5"/>
    <p:sldId id="262" r:id="rId6"/>
    <p:sldId id="273" r:id="rId7"/>
    <p:sldId id="257" r:id="rId8"/>
    <p:sldId id="269" r:id="rId9"/>
    <p:sldId id="264" r:id="rId10"/>
    <p:sldId id="265" r:id="rId11"/>
    <p:sldId id="263" r:id="rId12"/>
    <p:sldId id="270" r:id="rId13"/>
    <p:sldId id="271" r:id="rId14"/>
    <p:sldId id="275"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F4CE48-5A5D-4D90-AB96-F4DF47D883D9}" type="datetimeFigureOut">
              <a:rPr lang="es-MX" smtClean="0"/>
              <a:t>13/10/2017</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39CA5D-E7D9-47C3-929B-BF267D49AC0A}" type="slidenum">
              <a:rPr lang="es-MX" smtClean="0"/>
              <a:t>‹Nº›</a:t>
            </a:fld>
            <a:endParaRPr lang="es-MX"/>
          </a:p>
        </p:txBody>
      </p:sp>
    </p:spTree>
    <p:extLst>
      <p:ext uri="{BB962C8B-B14F-4D97-AF65-F5344CB8AC3E}">
        <p14:creationId xmlns:p14="http://schemas.microsoft.com/office/powerpoint/2010/main" val="1952988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smtClean="0"/>
              <a:t>ñ</a:t>
            </a:r>
            <a:endParaRPr lang="es-MX" dirty="0"/>
          </a:p>
        </p:txBody>
      </p:sp>
      <p:sp>
        <p:nvSpPr>
          <p:cNvPr id="4" name="Marcador de número de diapositiva 3"/>
          <p:cNvSpPr>
            <a:spLocks noGrp="1"/>
          </p:cNvSpPr>
          <p:nvPr>
            <p:ph type="sldNum" sz="quarter" idx="10"/>
          </p:nvPr>
        </p:nvSpPr>
        <p:spPr/>
        <p:txBody>
          <a:bodyPr/>
          <a:lstStyle/>
          <a:p>
            <a:fld id="{7639CA5D-E7D9-47C3-929B-BF267D49AC0A}" type="slidenum">
              <a:rPr lang="es-MX" smtClean="0"/>
              <a:t>5</a:t>
            </a:fld>
            <a:endParaRPr lang="es-MX"/>
          </a:p>
        </p:txBody>
      </p:sp>
    </p:spTree>
    <p:extLst>
      <p:ext uri="{BB962C8B-B14F-4D97-AF65-F5344CB8AC3E}">
        <p14:creationId xmlns:p14="http://schemas.microsoft.com/office/powerpoint/2010/main" val="1160739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403648" y="1411649"/>
            <a:ext cx="7355160" cy="4525963"/>
          </a:xfrm>
        </p:spPr>
        <p:txBody>
          <a:bodyPr>
            <a:normAutofit/>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b="1" u="sng" dirty="0" smtClean="0">
                <a:effectLst>
                  <a:outerShdw blurRad="38100" dist="38100" dir="2700000" algn="tl">
                    <a:srgbClr val="000000">
                      <a:alpha val="43137"/>
                    </a:srgbClr>
                  </a:outerShdw>
                </a:effectLst>
                <a:latin typeface="Arial" pitchFamily="34" charset="0"/>
                <a:cs typeface="Arial" pitchFamily="34" charset="0"/>
              </a:rPr>
              <a:t>Temporales</a:t>
            </a: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es-MX" dirty="0">
              <a:latin typeface="Arial" pitchFamily="34" charset="0"/>
              <a:cs typeface="Arial" pitchFamily="34" charset="0"/>
            </a:endParaRPr>
          </a:p>
        </p:txBody>
      </p:sp>
      <p:sp>
        <p:nvSpPr>
          <p:cNvPr id="4" name="Rectángulo 3"/>
          <p:cNvSpPr/>
          <p:nvPr/>
        </p:nvSpPr>
        <p:spPr>
          <a:xfrm>
            <a:off x="2123728" y="4365104"/>
            <a:ext cx="6336704" cy="1477328"/>
          </a:xfrm>
          <a:prstGeom prst="rect">
            <a:avLst/>
          </a:prstGeom>
        </p:spPr>
        <p:txBody>
          <a:bodyPr wrap="square">
            <a:spAutoFit/>
          </a:bodyPr>
          <a:lstStyle/>
          <a:p>
            <a:pPr algn="just"/>
            <a:r>
              <a:rPr lang="es-MX" b="1" dirty="0"/>
              <a:t>II.- </a:t>
            </a:r>
            <a:r>
              <a:rPr lang="es-MX" b="1" dirty="0" smtClean="0"/>
              <a:t>Exportación</a:t>
            </a:r>
          </a:p>
          <a:p>
            <a:pPr algn="just"/>
            <a:endParaRPr lang="es-MX" dirty="0"/>
          </a:p>
          <a:p>
            <a:pPr marL="342900" indent="-342900" algn="just">
              <a:buAutoNum type="alphaUcParenR"/>
            </a:pPr>
            <a:r>
              <a:rPr lang="es-MX" dirty="0" smtClean="0"/>
              <a:t>Para </a:t>
            </a:r>
            <a:r>
              <a:rPr lang="es-MX" dirty="0"/>
              <a:t>retornar al país en el mismo </a:t>
            </a:r>
            <a:r>
              <a:rPr lang="es-MX" dirty="0" smtClean="0"/>
              <a:t>estado</a:t>
            </a:r>
          </a:p>
          <a:p>
            <a:pPr algn="just"/>
            <a:endParaRPr lang="es-MX" dirty="0"/>
          </a:p>
          <a:p>
            <a:pPr algn="just"/>
            <a:r>
              <a:rPr lang="es-MX" dirty="0" smtClean="0"/>
              <a:t>B) Para </a:t>
            </a:r>
            <a:r>
              <a:rPr lang="es-MX" dirty="0"/>
              <a:t>elaboración, transformación o reparación</a:t>
            </a:r>
          </a:p>
        </p:txBody>
      </p:sp>
      <p:sp>
        <p:nvSpPr>
          <p:cNvPr id="5" name="CuadroTexto 4"/>
          <p:cNvSpPr txBox="1"/>
          <p:nvPr/>
        </p:nvSpPr>
        <p:spPr>
          <a:xfrm>
            <a:off x="2123728" y="2337191"/>
            <a:ext cx="6336704" cy="1754326"/>
          </a:xfrm>
          <a:prstGeom prst="rect">
            <a:avLst/>
          </a:prstGeom>
          <a:noFill/>
        </p:spPr>
        <p:txBody>
          <a:bodyPr wrap="square" rtlCol="0">
            <a:spAutoFit/>
          </a:bodyPr>
          <a:lstStyle/>
          <a:p>
            <a:r>
              <a:rPr lang="es-MX" b="1" dirty="0"/>
              <a:t>I</a:t>
            </a:r>
            <a:r>
              <a:rPr lang="es-MX" b="1" dirty="0" smtClean="0"/>
              <a:t>.- Importación</a:t>
            </a:r>
          </a:p>
          <a:p>
            <a:endParaRPr lang="es-MX" dirty="0" smtClean="0"/>
          </a:p>
          <a:p>
            <a:pPr marL="342900" indent="-342900" algn="just">
              <a:buAutoNum type="alphaUcParenR"/>
            </a:pPr>
            <a:r>
              <a:rPr lang="es-MX" dirty="0" smtClean="0"/>
              <a:t>Para retornar al extranjero en el mismo estado.</a:t>
            </a:r>
          </a:p>
          <a:p>
            <a:pPr algn="just"/>
            <a:endParaRPr lang="es-MX" dirty="0" smtClean="0"/>
          </a:p>
          <a:p>
            <a:pPr algn="just"/>
            <a:r>
              <a:rPr lang="es-MX" dirty="0" smtClean="0"/>
              <a:t>B) Para elaboración, transformación o reparación en programas de maquila o de exportación</a:t>
            </a:r>
            <a:endParaRPr lang="es-MX" dirty="0"/>
          </a:p>
        </p:txBody>
      </p:sp>
    </p:spTree>
    <p:extLst>
      <p:ext uri="{BB962C8B-B14F-4D97-AF65-F5344CB8AC3E}">
        <p14:creationId xmlns:p14="http://schemas.microsoft.com/office/powerpoint/2010/main" val="1010327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403648" y="1411649"/>
            <a:ext cx="7355160" cy="452596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25000" lnSpcReduction="20000"/>
          </a:bodyPr>
          <a:lstStyle/>
          <a:p>
            <a:pPr algn="ctr">
              <a:lnSpc>
                <a:spcPct val="90000"/>
              </a:lnSpc>
              <a:buNone/>
            </a:pPr>
            <a:r>
              <a:rPr lang="fr-FR" sz="9600" b="1" u="sng" dirty="0">
                <a:effectLst>
                  <a:outerShdw blurRad="38100" dist="38100" dir="2700000" algn="tl">
                    <a:srgbClr val="000000">
                      <a:alpha val="43137"/>
                    </a:srgbClr>
                  </a:outerShdw>
                </a:effectLst>
                <a:latin typeface="Arial" pitchFamily="34" charset="0"/>
                <a:cs typeface="Arial" pitchFamily="34" charset="0"/>
              </a:rPr>
              <a:t> </a:t>
            </a:r>
            <a:r>
              <a:rPr lang="fr-FR" sz="9600" b="1" u="sng" dirty="0" smtClean="0">
                <a:effectLst>
                  <a:outerShdw blurRad="38100" dist="38100" dir="2700000" algn="tl">
                    <a:srgbClr val="000000">
                      <a:alpha val="43137"/>
                    </a:srgbClr>
                  </a:outerShdw>
                </a:effectLst>
                <a:latin typeface="Arial" pitchFamily="34" charset="0"/>
                <a:cs typeface="Arial" pitchFamily="34" charset="0"/>
              </a:rPr>
              <a:t>Tránsito</a:t>
            </a:r>
          </a:p>
          <a:p>
            <a:pPr algn="ct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9600" b="1" u="sng" dirty="0" smtClean="0">
                <a:effectLst>
                  <a:outerShdw blurRad="38100" dist="38100" dir="2700000" algn="tl">
                    <a:srgbClr val="000000">
                      <a:alpha val="43137"/>
                    </a:srgbClr>
                  </a:outerShdw>
                </a:effectLst>
                <a:latin typeface="Arial" pitchFamily="34" charset="0"/>
                <a:cs typeface="Arial" pitchFamily="34" charset="0"/>
              </a:rPr>
              <a:t> Interno     </a:t>
            </a:r>
          </a:p>
          <a:p>
            <a:pPr algn="ct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96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9600" b="1" u="sng" dirty="0" smtClean="0">
                <a:effectLst>
                  <a:outerShdw blurRad="38100" dist="38100" dir="2700000" algn="tl">
                    <a:srgbClr val="000000">
                      <a:alpha val="43137"/>
                    </a:srgbClr>
                  </a:outerShdw>
                </a:effectLst>
                <a:latin typeface="Arial" pitchFamily="34" charset="0"/>
                <a:cs typeface="Arial" pitchFamily="34" charset="0"/>
              </a:rPr>
              <a:t> Internacional</a:t>
            </a:r>
            <a:endParaRPr lang="fr-FR" sz="96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Tree>
    <p:extLst>
      <p:ext uri="{BB962C8B-B14F-4D97-AF65-F5344CB8AC3E}">
        <p14:creationId xmlns:p14="http://schemas.microsoft.com/office/powerpoint/2010/main" val="3496150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403648" y="1411649"/>
            <a:ext cx="7355160" cy="4525963"/>
          </a:xfrm>
        </p:spPr>
        <p:txBody>
          <a:bodyPr>
            <a:normAutofit fontScale="25000" lnSpcReduction="20000"/>
          </a:bodyPr>
          <a:lstStyle/>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9600" b="1" u="sng" dirty="0" smtClean="0">
                <a:effectLst>
                  <a:outerShdw blurRad="38100" dist="38100" dir="2700000" algn="tl">
                    <a:srgbClr val="000000">
                      <a:alpha val="43137"/>
                    </a:srgbClr>
                  </a:outerShdw>
                </a:effectLst>
                <a:latin typeface="Arial" pitchFamily="34" charset="0"/>
                <a:cs typeface="Arial" pitchFamily="34" charset="0"/>
              </a:rPr>
              <a:t>Depósito Fiscal</a:t>
            </a:r>
          </a:p>
          <a:p>
            <a:pPr algn="ctr">
              <a:lnSpc>
                <a:spcPct val="90000"/>
              </a:lnSpc>
              <a:buNone/>
            </a:pPr>
            <a:endParaRPr lang="fr-FR" sz="96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9600" b="1" u="sng" dirty="0" smtClean="0">
                <a:effectLst>
                  <a:outerShdw blurRad="38100" dist="38100" dir="2700000" algn="tl">
                    <a:srgbClr val="000000">
                      <a:alpha val="43137"/>
                    </a:srgbClr>
                  </a:outerShdw>
                </a:effectLst>
                <a:latin typeface="Arial" pitchFamily="34" charset="0"/>
                <a:cs typeface="Arial" pitchFamily="34" charset="0"/>
              </a:rPr>
              <a:t>Art.  119 L.A.</a:t>
            </a:r>
          </a:p>
          <a:p>
            <a:pPr algn="ctr">
              <a:lnSpc>
                <a:spcPct val="90000"/>
              </a:lnSpc>
              <a:buNone/>
            </a:pPr>
            <a:endParaRPr lang="fr-FR" sz="96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gn="just"/>
            <a:r>
              <a:rPr lang="es-MX" sz="8000" dirty="0"/>
              <a:t>El régimen de depósito fiscal </a:t>
            </a:r>
            <a:r>
              <a:rPr lang="es-MX" sz="8000" dirty="0" smtClean="0"/>
              <a:t>hace </a:t>
            </a:r>
            <a:r>
              <a:rPr lang="es-MX" sz="8000" dirty="0"/>
              <a:t>a la referencia de la </a:t>
            </a:r>
            <a:r>
              <a:rPr lang="es-MX" sz="8000" dirty="0" smtClean="0"/>
              <a:t>almacenamiento </a:t>
            </a:r>
            <a:r>
              <a:rPr lang="es-MX" sz="8000" dirty="0"/>
              <a:t>de mercancías procedentes del extranjero o bien de procedencia nacional en almacenes dedicados al depósito y que además estén autorizados por </a:t>
            </a:r>
            <a:r>
              <a:rPr lang="es-MX" sz="8000" dirty="0" smtClean="0"/>
              <a:t>las</a:t>
            </a:r>
            <a:r>
              <a:rPr lang="es-MX" sz="8000" dirty="0"/>
              <a:t> </a:t>
            </a:r>
            <a:r>
              <a:rPr lang="es-MX" sz="8000" dirty="0" smtClean="0"/>
              <a:t>aduanas.</a:t>
            </a:r>
          </a:p>
          <a:p>
            <a:pPr marL="0" indent="0" algn="just">
              <a:buNone/>
            </a:pPr>
            <a:endParaRPr lang="en-US" sz="8000" dirty="0"/>
          </a:p>
          <a:p>
            <a:pPr algn="just"/>
            <a:r>
              <a:rPr lang="es-MX" sz="8000" dirty="0"/>
              <a:t>Este régimen se utiliza para posponer la elección del régimen </a:t>
            </a:r>
            <a:r>
              <a:rPr lang="es-MX" sz="8000" dirty="0" smtClean="0"/>
              <a:t>de</a:t>
            </a:r>
            <a:r>
              <a:rPr lang="es-MX" sz="8000" dirty="0"/>
              <a:t> </a:t>
            </a:r>
            <a:r>
              <a:rPr lang="es-MX" sz="8000" dirty="0" smtClean="0"/>
              <a:t>importación</a:t>
            </a:r>
            <a:r>
              <a:rPr lang="es-MX" sz="8000" dirty="0"/>
              <a:t> y permite a los particulares mantener almacenadas sus mercancías todo el tiempo que lo deseen, siempre y cuando tengan un contrato de almacenaje que los respalde y que además se pague por este servicio.</a:t>
            </a:r>
            <a:endParaRPr lang="en-US" sz="8000" dirty="0"/>
          </a:p>
          <a:p>
            <a:pPr algn="ctr">
              <a:lnSpc>
                <a:spcPct val="90000"/>
              </a:lnSpc>
              <a:buNone/>
            </a:pPr>
            <a:endParaRPr lang="fr-FR" sz="80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3300" b="1" u="sng" dirty="0" smtClean="0">
                <a:effectLst>
                  <a:outerShdw blurRad="38100" dist="38100" dir="2700000" algn="tl">
                    <a:srgbClr val="000000">
                      <a:alpha val="43137"/>
                    </a:srgbClr>
                  </a:outerShdw>
                </a:effectLst>
                <a:latin typeface="Arial" pitchFamily="34" charset="0"/>
                <a:cs typeface="Arial" pitchFamily="34" charset="0"/>
              </a:rPr>
              <a:t>    </a:t>
            </a:r>
          </a:p>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3300" b="1" u="sng" dirty="0" smtClean="0">
                <a:effectLst>
                  <a:outerShdw blurRad="38100" dist="38100" dir="2700000" algn="tl">
                    <a:srgbClr val="000000">
                      <a:alpha val="43137"/>
                    </a:srgbClr>
                  </a:outerShdw>
                </a:effectLst>
                <a:latin typeface="Arial" pitchFamily="34" charset="0"/>
                <a:cs typeface="Arial" pitchFamily="34" charset="0"/>
              </a:rPr>
              <a:t> </a:t>
            </a: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Tree>
    <p:extLst>
      <p:ext uri="{BB962C8B-B14F-4D97-AF65-F5344CB8AC3E}">
        <p14:creationId xmlns:p14="http://schemas.microsoft.com/office/powerpoint/2010/main" val="2415599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511660" y="1844824"/>
            <a:ext cx="7355160" cy="4525963"/>
          </a:xfrm>
        </p:spPr>
        <p:txBody>
          <a:bodyPr>
            <a:normAutofit fontScale="47500" lnSpcReduction="20000"/>
          </a:bodyPr>
          <a:lstStyle/>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4400" b="1" u="sng" dirty="0" smtClean="0">
                <a:effectLst>
                  <a:outerShdw blurRad="38100" dist="38100" dir="2700000" algn="tl">
                    <a:srgbClr val="000000">
                      <a:alpha val="43137"/>
                    </a:srgbClr>
                  </a:outerShdw>
                </a:effectLst>
                <a:latin typeface="Arial" pitchFamily="34" charset="0"/>
                <a:cs typeface="Arial" pitchFamily="34" charset="0"/>
              </a:rPr>
              <a:t>Elaboración, Reparación o transformación en </a:t>
            </a:r>
            <a:r>
              <a:rPr lang="fr-FR" sz="4400" b="1" u="sng" dirty="0" err="1" smtClean="0">
                <a:effectLst>
                  <a:outerShdw blurRad="38100" dist="38100" dir="2700000" algn="tl">
                    <a:srgbClr val="000000">
                      <a:alpha val="43137"/>
                    </a:srgbClr>
                  </a:outerShdw>
                </a:effectLst>
                <a:latin typeface="Arial" pitchFamily="34" charset="0"/>
                <a:cs typeface="Arial" pitchFamily="34" charset="0"/>
              </a:rPr>
              <a:t>Recinto</a:t>
            </a:r>
            <a:endParaRPr lang="fr-FR" sz="44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4400" b="1" u="sng" dirty="0" smtClean="0">
                <a:effectLst>
                  <a:outerShdw blurRad="38100" dist="38100" dir="2700000" algn="tl">
                    <a:srgbClr val="000000">
                      <a:alpha val="43137"/>
                    </a:srgbClr>
                  </a:outerShdw>
                </a:effectLst>
                <a:latin typeface="Arial" pitchFamily="34" charset="0"/>
                <a:cs typeface="Arial" pitchFamily="34" charset="0"/>
              </a:rPr>
              <a:t> Fiscalizado Estratégico</a:t>
            </a:r>
          </a:p>
          <a:p>
            <a:pP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90000"/>
              </a:lnSpc>
              <a:buNone/>
            </a:pPr>
            <a:r>
              <a:rPr lang="es-MX" sz="4400" dirty="0" smtClean="0"/>
              <a:t>     Consiste </a:t>
            </a:r>
            <a:r>
              <a:rPr lang="es-MX" sz="4400" dirty="0"/>
              <a:t>en la introducción de mercancías extranjeras o nacionales a dichos recintos para su elaboración, transformación o reparación, para ser retornadas al extranjero o para ser exportadas, respectivamente.</a:t>
            </a:r>
            <a:endParaRPr lang="fr-FR" sz="44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3300" b="1" u="sng" dirty="0" smtClean="0">
                <a:effectLst>
                  <a:outerShdw blurRad="38100" dist="38100" dir="2700000" algn="tl">
                    <a:srgbClr val="000000">
                      <a:alpha val="43137"/>
                    </a:srgbClr>
                  </a:outerShdw>
                </a:effectLst>
                <a:latin typeface="Arial" pitchFamily="34" charset="0"/>
                <a:cs typeface="Arial" pitchFamily="34" charset="0"/>
              </a:rPr>
              <a:t>    </a:t>
            </a:r>
          </a:p>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33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3300" b="1" u="sng" dirty="0" smtClean="0">
                <a:effectLst>
                  <a:outerShdw blurRad="38100" dist="38100" dir="2700000" algn="tl">
                    <a:srgbClr val="000000">
                      <a:alpha val="43137"/>
                    </a:srgbClr>
                  </a:outerShdw>
                </a:effectLst>
                <a:latin typeface="Arial" pitchFamily="34" charset="0"/>
                <a:cs typeface="Arial" pitchFamily="34" charset="0"/>
              </a:rPr>
              <a:t> </a:t>
            </a:r>
            <a:endParaRPr lang="fr-FR" sz="33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Tree>
    <p:extLst>
      <p:ext uri="{BB962C8B-B14F-4D97-AF65-F5344CB8AC3E}">
        <p14:creationId xmlns:p14="http://schemas.microsoft.com/office/powerpoint/2010/main" val="4210516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835696" y="908720"/>
            <a:ext cx="6878743" cy="646331"/>
          </a:xfrm>
          <a:prstGeom prst="rect">
            <a:avLst/>
          </a:prstGeom>
        </p:spPr>
        <p:txBody>
          <a:bodyPr wrap="none">
            <a:spAutoFit/>
          </a:bodyPr>
          <a:lstStyle/>
          <a:p>
            <a:r>
              <a:rPr lang="fr-FR" sz="3600" b="1" u="sng" dirty="0">
                <a:latin typeface="Arial" pitchFamily="34" charset="0"/>
                <a:cs typeface="Arial" pitchFamily="34" charset="0"/>
              </a:rPr>
              <a:t>Tema: ‘</a:t>
            </a:r>
            <a:r>
              <a:rPr lang="fr-FR" sz="3600" b="1" u="sng" dirty="0" err="1">
                <a:latin typeface="Arial" pitchFamily="34" charset="0"/>
                <a:cs typeface="Arial" pitchFamily="34" charset="0"/>
              </a:rPr>
              <a:t>Regímenes</a:t>
            </a:r>
            <a:r>
              <a:rPr lang="fr-FR" sz="3600" b="1" u="sng" dirty="0">
                <a:latin typeface="Arial" pitchFamily="34" charset="0"/>
                <a:cs typeface="Arial" pitchFamily="34" charset="0"/>
              </a:rPr>
              <a:t> </a:t>
            </a:r>
            <a:r>
              <a:rPr lang="fr-FR" sz="3600" b="1" u="sng" dirty="0" err="1">
                <a:latin typeface="Arial" pitchFamily="34" charset="0"/>
                <a:cs typeface="Arial" pitchFamily="34" charset="0"/>
              </a:rPr>
              <a:t>Aduaneros</a:t>
            </a:r>
            <a:r>
              <a:rPr lang="fr-FR" sz="3600" b="1" u="sng" dirty="0">
                <a:latin typeface="Arial" pitchFamily="34" charset="0"/>
                <a:cs typeface="Arial" pitchFamily="34" charset="0"/>
              </a:rPr>
              <a:t>’</a:t>
            </a:r>
            <a:endParaRPr lang="es-MX" sz="3600" dirty="0"/>
          </a:p>
        </p:txBody>
      </p:sp>
      <p:sp>
        <p:nvSpPr>
          <p:cNvPr id="3" name="Rectángulo 2"/>
          <p:cNvSpPr/>
          <p:nvPr/>
        </p:nvSpPr>
        <p:spPr>
          <a:xfrm>
            <a:off x="2736304" y="1988840"/>
            <a:ext cx="4572000" cy="1338828"/>
          </a:xfrm>
          <a:prstGeom prst="rect">
            <a:avLst/>
          </a:prstGeom>
        </p:spPr>
        <p:txBody>
          <a:bodyPr>
            <a:spAutoFit/>
          </a:bodyPr>
          <a:lstStyle/>
          <a:p>
            <a:pPr algn="ctr">
              <a:lnSpc>
                <a:spcPct val="90000"/>
              </a:lnSpc>
              <a:buNone/>
            </a:pPr>
            <a:r>
              <a:rPr lang="fr-FR" sz="3600" b="1" u="sng" dirty="0" err="1">
                <a:effectLst>
                  <a:outerShdw blurRad="38100" dist="38100" dir="2700000" algn="tl">
                    <a:srgbClr val="000000">
                      <a:alpha val="43137"/>
                    </a:srgbClr>
                  </a:outerShdw>
                </a:effectLst>
                <a:latin typeface="Arial" pitchFamily="34" charset="0"/>
                <a:cs typeface="Arial" pitchFamily="34" charset="0"/>
              </a:rPr>
              <a:t>Recinto</a:t>
            </a:r>
            <a:r>
              <a:rPr lang="fr-FR" sz="3600" b="1" u="sng" dirty="0">
                <a:effectLst>
                  <a:outerShdw blurRad="38100" dist="38100" dir="2700000" algn="tl">
                    <a:srgbClr val="000000">
                      <a:alpha val="43137"/>
                    </a:srgbClr>
                  </a:outerShdw>
                </a:effectLst>
                <a:latin typeface="Arial" pitchFamily="34" charset="0"/>
                <a:cs typeface="Arial" pitchFamily="34" charset="0"/>
              </a:rPr>
              <a:t> </a:t>
            </a:r>
            <a:r>
              <a:rPr lang="fr-FR" sz="3600" b="1" u="sng" dirty="0" err="1">
                <a:effectLst>
                  <a:outerShdw blurRad="38100" dist="38100" dir="2700000" algn="tl">
                    <a:srgbClr val="000000">
                      <a:alpha val="43137"/>
                    </a:srgbClr>
                  </a:outerShdw>
                </a:effectLst>
                <a:latin typeface="Arial" pitchFamily="34" charset="0"/>
                <a:cs typeface="Arial" pitchFamily="34" charset="0"/>
              </a:rPr>
              <a:t>Fiscalizado</a:t>
            </a:r>
            <a:r>
              <a:rPr lang="fr-FR" sz="3600" b="1" u="sng" dirty="0">
                <a:effectLst>
                  <a:outerShdw blurRad="38100" dist="38100" dir="2700000" algn="tl">
                    <a:srgbClr val="000000">
                      <a:alpha val="43137"/>
                    </a:srgbClr>
                  </a:outerShdw>
                </a:effectLst>
                <a:latin typeface="Arial" pitchFamily="34" charset="0"/>
                <a:cs typeface="Arial" pitchFamily="34" charset="0"/>
              </a:rPr>
              <a:t> </a:t>
            </a:r>
            <a:r>
              <a:rPr lang="fr-FR" sz="3600" b="1" u="sng" dirty="0" err="1">
                <a:effectLst>
                  <a:outerShdw blurRad="38100" dist="38100" dir="2700000" algn="tl">
                    <a:srgbClr val="000000">
                      <a:alpha val="43137"/>
                    </a:srgbClr>
                  </a:outerShdw>
                </a:effectLst>
                <a:latin typeface="Arial" pitchFamily="34" charset="0"/>
                <a:cs typeface="Arial" pitchFamily="34" charset="0"/>
              </a:rPr>
              <a:t>estratégico</a:t>
            </a:r>
            <a:endParaRPr lang="fr-FR" sz="36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p:txBody>
      </p:sp>
      <p:sp>
        <p:nvSpPr>
          <p:cNvPr id="4" name="Rectángulo 3"/>
          <p:cNvSpPr/>
          <p:nvPr/>
        </p:nvSpPr>
        <p:spPr>
          <a:xfrm>
            <a:off x="1619672" y="3356992"/>
            <a:ext cx="7272808" cy="3539430"/>
          </a:xfrm>
          <a:prstGeom prst="rect">
            <a:avLst/>
          </a:prstGeom>
        </p:spPr>
        <p:txBody>
          <a:bodyPr wrap="square">
            <a:spAutoFit/>
          </a:bodyPr>
          <a:lstStyle/>
          <a:p>
            <a:r>
              <a:rPr lang="es-ES" sz="3200" b="1" dirty="0"/>
              <a:t>Es un inmueble ubicado dentro de la circunscripción de cualquier aduana el cual se habilita para la introducción de mercancías bajo el régimen aduanero también denominado recinto fiscalizado estratégico. </a:t>
            </a:r>
            <a:br>
              <a:rPr lang="es-ES" sz="3200" b="1" dirty="0"/>
            </a:br>
            <a:endParaRPr lang="es-MX" sz="3200" b="1" dirty="0"/>
          </a:p>
        </p:txBody>
      </p:sp>
    </p:spTree>
    <p:extLst>
      <p:ext uri="{BB962C8B-B14F-4D97-AF65-F5344CB8AC3E}">
        <p14:creationId xmlns:p14="http://schemas.microsoft.com/office/powerpoint/2010/main" val="2884849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475656" y="1916832"/>
            <a:ext cx="6529358" cy="2980928"/>
          </a:xfrm>
        </p:spPr>
        <p:txBody>
          <a:bodyPr>
            <a:normAutofit/>
          </a:bodyPr>
          <a:lstStyle/>
          <a:p>
            <a:pPr marL="0" indent="0">
              <a:buNone/>
            </a:pPr>
            <a:endParaRPr lang="es-MX" sz="2200" dirty="0">
              <a:latin typeface="Arial" panose="020B0604020202020204" pitchFamily="34" charset="0"/>
              <a:cs typeface="Arial" panose="020B0604020202020204" pitchFamily="34" charset="0"/>
            </a:endParaRPr>
          </a:p>
          <a:p>
            <a:endParaRPr lang="es-MX" sz="2200" dirty="0">
              <a:latin typeface="Arial" panose="020B0604020202020204" pitchFamily="34" charset="0"/>
              <a:cs typeface="Arial" panose="020B0604020202020204" pitchFamily="34" charset="0"/>
            </a:endParaRPr>
          </a:p>
        </p:txBody>
      </p:sp>
      <p:sp>
        <p:nvSpPr>
          <p:cNvPr id="2" name="CuadroTexto 1"/>
          <p:cNvSpPr txBox="1"/>
          <p:nvPr/>
        </p:nvSpPr>
        <p:spPr>
          <a:xfrm>
            <a:off x="1691680" y="2060848"/>
            <a:ext cx="6048672" cy="707886"/>
          </a:xfrm>
          <a:prstGeom prst="rect">
            <a:avLst/>
          </a:prstGeom>
          <a:noFill/>
        </p:spPr>
        <p:txBody>
          <a:bodyPr wrap="square" rtlCol="0">
            <a:spAutoFit/>
          </a:bodyPr>
          <a:lstStyle/>
          <a:p>
            <a:pPr marL="285750" indent="-285750">
              <a:buFont typeface="Arial" panose="020B0604020202020204" pitchFamily="34" charset="0"/>
              <a:buChar char="•"/>
            </a:pPr>
            <a:r>
              <a:rPr lang="es-ES" sz="2200" dirty="0">
                <a:latin typeface="Berlin Sans FB Demi" panose="020E0802020502020306" pitchFamily="34" charset="0"/>
                <a:cs typeface="Arial" pitchFamily="34" charset="0"/>
              </a:rPr>
              <a:t>Ley </a:t>
            </a:r>
            <a:r>
              <a:rPr lang="es-ES" sz="2200" dirty="0" smtClean="0">
                <a:latin typeface="Berlin Sans FB Demi" panose="020E0802020502020306" pitchFamily="34" charset="0"/>
                <a:cs typeface="Arial" pitchFamily="34" charset="0"/>
              </a:rPr>
              <a:t>Aduanera </a:t>
            </a:r>
            <a:r>
              <a:rPr lang="es-ES" sz="2200" dirty="0">
                <a:latin typeface="Berlin Sans FB Demi" panose="020E0802020502020306" pitchFamily="34" charset="0"/>
                <a:cs typeface="Arial" pitchFamily="34" charset="0"/>
              </a:rPr>
              <a:t>(</a:t>
            </a:r>
            <a:r>
              <a:rPr lang="es-ES" sz="2200" dirty="0" smtClean="0">
                <a:latin typeface="Berlin Sans FB Demi" panose="020E0802020502020306" pitchFamily="34" charset="0"/>
                <a:cs typeface="Arial" pitchFamily="34" charset="0"/>
              </a:rPr>
              <a:t>2017). </a:t>
            </a:r>
            <a:r>
              <a:rPr lang="es-ES" sz="2200" dirty="0">
                <a:latin typeface="Berlin Sans FB Demi" panose="020E0802020502020306" pitchFamily="34" charset="0"/>
                <a:cs typeface="Arial" pitchFamily="34" charset="0"/>
              </a:rPr>
              <a:t>México: Ed. ISEF</a:t>
            </a:r>
          </a:p>
          <a:p>
            <a:endParaRPr lang="es-MX" dirty="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079158" y="1484784"/>
            <a:ext cx="8075240" cy="4525963"/>
          </a:xfrm>
        </p:spPr>
        <p:txBody>
          <a:bodyPr>
            <a:normAutofit lnSpcReduction="10000"/>
          </a:bodyPr>
          <a:lstStyle/>
          <a:p>
            <a:pPr lvl="1"/>
            <a:r>
              <a:rPr lang="es-MX" dirty="0" smtClean="0">
                <a:effectLst>
                  <a:outerShdw blurRad="38100" dist="38100" dir="2700000" algn="tl">
                    <a:srgbClr val="000000">
                      <a:alpha val="43137"/>
                    </a:srgbClr>
                  </a:outerShdw>
                </a:effectLst>
                <a:latin typeface="Arial" pitchFamily="34" charset="0"/>
                <a:cs typeface="Arial" pitchFamily="34" charset="0"/>
              </a:rPr>
              <a:t>Área Académica: Comercio Exterior</a:t>
            </a:r>
            <a:endParaRPr lang="es-MX" sz="2400" dirty="0" smtClean="0">
              <a:latin typeface="Arial" pitchFamily="34" charset="0"/>
              <a:cs typeface="Arial" pitchFamily="34" charset="0"/>
            </a:endParaRPr>
          </a:p>
          <a:p>
            <a:pPr lvl="1"/>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 Tema: “Regímenes Aduaneros”</a:t>
            </a:r>
          </a:p>
          <a:p>
            <a:pPr lvl="1"/>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 Olvera Gutiérrez Sarai</a:t>
            </a:r>
          </a:p>
          <a:p>
            <a:pPr lvl="1"/>
            <a:r>
              <a:rPr lang="es-MX" dirty="0" smtClean="0">
                <a:effectLst>
                  <a:outerShdw blurRad="38100" dist="38100" dir="2700000" algn="tl">
                    <a:srgbClr val="000000">
                      <a:alpha val="43137"/>
                    </a:srgbClr>
                  </a:outerShdw>
                </a:effectLst>
                <a:latin typeface="Arial" pitchFamily="34" charset="0"/>
                <a:cs typeface="Arial" pitchFamily="34" charset="0"/>
              </a:rPr>
              <a:t> Santillán Vega Patricia</a:t>
            </a:r>
          </a:p>
          <a:p>
            <a:pPr lvl="1"/>
            <a:r>
              <a:rPr lang="es-MX" dirty="0" smtClean="0">
                <a:effectLst>
                  <a:outerShdw blurRad="38100" dist="38100" dir="2700000" algn="tl">
                    <a:srgbClr val="000000">
                      <a:alpha val="43137"/>
                    </a:srgbClr>
                  </a:outerShdw>
                </a:effectLst>
                <a:latin typeface="Arial" pitchFamily="34" charset="0"/>
                <a:cs typeface="Arial" pitchFamily="34" charset="0"/>
              </a:rPr>
              <a:t>Murillo Ramírez Mireya</a:t>
            </a:r>
            <a:endParaRPr lang="es-MX" dirty="0" smtClean="0">
              <a:latin typeface="Arial" pitchFamily="34" charset="0"/>
              <a:cs typeface="Arial" pitchFamily="34" charset="0"/>
            </a:endParaRPr>
          </a:p>
          <a:p>
            <a:pPr marL="457200" lvl="1" indent="0">
              <a:buNone/>
            </a:pPr>
            <a:endParaRPr lang="es-MX" sz="2400" dirty="0">
              <a:latin typeface="Arial" pitchFamily="34" charset="0"/>
              <a:cs typeface="Arial" pitchFamily="34" charset="0"/>
            </a:endParaRPr>
          </a:p>
          <a:p>
            <a:pPr marL="457200" lvl="1" indent="0">
              <a:buNone/>
            </a:pPr>
            <a:r>
              <a:rPr lang="es-MX" sz="2400" dirty="0">
                <a:latin typeface="Arial" pitchFamily="34" charset="0"/>
                <a:cs typeface="Arial" pitchFamily="34" charset="0"/>
              </a:rPr>
              <a:t>	</a:t>
            </a:r>
            <a:r>
              <a:rPr lang="es-MX" sz="2400" dirty="0" smtClean="0">
                <a:latin typeface="Arial" pitchFamily="34" charset="0"/>
                <a:cs typeface="Arial" pitchFamily="34" charset="0"/>
              </a:rPr>
              <a:t>	</a:t>
            </a: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a:effectLst>
                  <a:outerShdw blurRad="38100" dist="38100" dir="2700000" algn="tl">
                    <a:srgbClr val="000000">
                      <a:alpha val="43137"/>
                    </a:srgbClr>
                  </a:outerShdw>
                </a:effectLst>
                <a:latin typeface="Arial" pitchFamily="34" charset="0"/>
                <a:cs typeface="Arial" pitchFamily="34" charset="0"/>
              </a:rPr>
              <a:t> </a:t>
            </a:r>
            <a:r>
              <a:rPr lang="es-MX" dirty="0" smtClean="0">
                <a:effectLst>
                  <a:outerShdw blurRad="38100" dist="38100" dir="2700000" algn="tl">
                    <a:srgbClr val="000000">
                      <a:alpha val="43137"/>
                    </a:srgbClr>
                  </a:outerShdw>
                </a:effectLst>
                <a:latin typeface="Arial" pitchFamily="34" charset="0"/>
                <a:cs typeface="Arial" pitchFamily="34" charset="0"/>
              </a:rPr>
              <a:t>Periodo: Julio – Diciembre 2017</a:t>
            </a:r>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259632" y="1268760"/>
            <a:ext cx="7560840" cy="6256969"/>
          </a:xfrm>
          <a:prstGeom prst="rect">
            <a:avLst/>
          </a:prstGeom>
        </p:spPr>
        <p:txBody>
          <a:bodyPr wrap="square">
            <a:spAutoFit/>
          </a:bodyPr>
          <a:lstStyle/>
          <a:p>
            <a:pPr algn="ctr">
              <a:lnSpc>
                <a:spcPct val="107000"/>
              </a:lnSpc>
              <a:spcAft>
                <a:spcPts val="800"/>
              </a:spcAft>
            </a:pPr>
            <a:r>
              <a:rPr lang="es-MX" b="1" u="sng" dirty="0" smtClean="0">
                <a:solidFill>
                  <a:srgbClr val="6A221D"/>
                </a:solidFill>
                <a:latin typeface="Arial" panose="020B0604020202020204" pitchFamily="34" charset="0"/>
                <a:ea typeface="Calibri" panose="020F0502020204030204" pitchFamily="34" charset="0"/>
                <a:cs typeface="Arial" panose="020B0604020202020204" pitchFamily="34" charset="0"/>
              </a:rPr>
              <a:t>INTRODUCCION</a:t>
            </a:r>
            <a:endParaRPr lang="en-US" dirty="0">
              <a:solidFill>
                <a:srgbClr val="6A221D"/>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2000" b="1" dirty="0">
                <a:solidFill>
                  <a:srgbClr val="6A221D"/>
                </a:solidFill>
                <a:latin typeface="Arial" panose="020B0604020202020204" pitchFamily="34" charset="0"/>
                <a:ea typeface="Calibri" panose="020F0502020204030204" pitchFamily="34" charset="0"/>
                <a:cs typeface="Arial" panose="020B0604020202020204" pitchFamily="34" charset="0"/>
              </a:rPr>
              <a:t>Todas las mercancías que ingresen o que salgan de México deben destinarse a un régimen aduanero establecido por el contribuyente, de acuerdo con la función que se le va a dar en territorio nacional o en el extranjero. </a:t>
            </a:r>
            <a:r>
              <a:rPr lang="es-MX"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Así </a:t>
            </a:r>
            <a:r>
              <a:rPr lang="es-MX" sz="2000" b="1" dirty="0">
                <a:solidFill>
                  <a:srgbClr val="6A221D"/>
                </a:solidFill>
                <a:latin typeface="Arial" panose="020B0604020202020204" pitchFamily="34" charset="0"/>
                <a:ea typeface="Calibri" panose="020F0502020204030204" pitchFamily="34" charset="0"/>
                <a:cs typeface="Arial" panose="020B0604020202020204" pitchFamily="34" charset="0"/>
              </a:rPr>
              <a:t>mismo, el conjunto de operaciones relacionadas con el destino de una mercancía cuando es presentada en la aduana para su ingreso o salida del país, se comprueba mediante un documento oficial llamado </a:t>
            </a:r>
            <a:r>
              <a:rPr lang="es-MX"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pedimento. Es </a:t>
            </a:r>
            <a:r>
              <a:rPr lang="es-MX" sz="2000" b="1" dirty="0">
                <a:solidFill>
                  <a:srgbClr val="6A221D"/>
                </a:solidFill>
                <a:latin typeface="Arial" panose="020B0604020202020204" pitchFamily="34" charset="0"/>
                <a:ea typeface="Calibri" panose="020F0502020204030204" pitchFamily="34" charset="0"/>
                <a:cs typeface="Arial" panose="020B0604020202020204" pitchFamily="34" charset="0"/>
              </a:rPr>
              <a:t>necesario aplicar el régimen fiscal adecuado para obtener mayores ventajas arancelarias, obteniendo la devolución de impuestos al comercio exterior o en su caso la exención de éste</a:t>
            </a:r>
            <a:r>
              <a:rPr lang="es-MX"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a:t>
            </a:r>
          </a:p>
          <a:p>
            <a:pPr algn="just">
              <a:lnSpc>
                <a:spcPct val="107000"/>
              </a:lnSpc>
              <a:spcAft>
                <a:spcPts val="800"/>
              </a:spcAft>
            </a:pPr>
            <a:endParaRPr lang="es-MX" sz="2000" b="1" dirty="0" smtClean="0">
              <a:solidFill>
                <a:srgbClr val="6A221D"/>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Palabras Clave: </a:t>
            </a:r>
            <a:r>
              <a:rPr lang="es-MX" sz="2000" dirty="0" smtClean="0">
                <a:solidFill>
                  <a:srgbClr val="6A221D"/>
                </a:solidFill>
                <a:latin typeface="Arial" panose="020B0604020202020204" pitchFamily="34" charset="0"/>
                <a:ea typeface="Calibri" panose="020F0502020204030204" pitchFamily="34" charset="0"/>
                <a:cs typeface="Arial" panose="020B0604020202020204" pitchFamily="34" charset="0"/>
              </a:rPr>
              <a:t>Régimen Aduanero, Importación y Exportación, </a:t>
            </a:r>
            <a:r>
              <a:rPr lang="es-MX" sz="2000" dirty="0">
                <a:solidFill>
                  <a:srgbClr val="6A221D"/>
                </a:solidFill>
                <a:latin typeface="Arial" panose="020B0604020202020204" pitchFamily="34" charset="0"/>
                <a:ea typeface="Calibri" panose="020F0502020204030204" pitchFamily="34" charset="0"/>
                <a:cs typeface="Arial" panose="020B0604020202020204" pitchFamily="34" charset="0"/>
              </a:rPr>
              <a:t>D</a:t>
            </a:r>
            <a:r>
              <a:rPr lang="es-MX" sz="2000" dirty="0" smtClean="0">
                <a:solidFill>
                  <a:srgbClr val="6A221D"/>
                </a:solidFill>
                <a:latin typeface="Arial" panose="020B0604020202020204" pitchFamily="34" charset="0"/>
                <a:ea typeface="Calibri" panose="020F0502020204030204" pitchFamily="34" charset="0"/>
                <a:cs typeface="Arial" panose="020B0604020202020204" pitchFamily="34" charset="0"/>
              </a:rPr>
              <a:t>espacho Aduanero</a:t>
            </a:r>
            <a:endParaRPr lang="en-US" sz="2000" dirty="0">
              <a:solidFill>
                <a:srgbClr val="6A221D"/>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2000" b="1" dirty="0">
                <a:solidFill>
                  <a:srgbClr val="6A221D"/>
                </a:solidFill>
                <a:latin typeface="Arial" panose="020B0604020202020204" pitchFamily="34" charset="0"/>
                <a:ea typeface="Calibri" panose="020F0502020204030204" pitchFamily="34" charset="0"/>
                <a:cs typeface="Arial" panose="020B0604020202020204" pitchFamily="34" charset="0"/>
              </a:rPr>
              <a:t>  </a:t>
            </a:r>
            <a:endParaRPr lang="en-US" sz="2000" b="1" dirty="0">
              <a:solidFill>
                <a:srgbClr val="6A221D"/>
              </a:solidFill>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800"/>
              </a:spcAft>
            </a:pPr>
            <a:r>
              <a:rPr lang="en-US" dirty="0">
                <a:solidFill>
                  <a:srgbClr val="212121"/>
                </a:solidFill>
                <a:latin typeface="Arial" panose="020B0604020202020204" pitchFamily="34" charset="0"/>
                <a:ea typeface="Calibri" panose="020F0502020204030204" pitchFamily="34" charset="0"/>
                <a:cs typeface="Arial" panose="020B0604020202020204" pitchFamily="34" charset="0"/>
              </a:rPr>
              <a:t> </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1 Título"/>
          <p:cNvSpPr>
            <a:spLocks noGrp="1"/>
          </p:cNvSpPr>
          <p:nvPr>
            <p:ph type="title"/>
          </p:nvPr>
        </p:nvSpPr>
        <p:spPr>
          <a:xfrm>
            <a:off x="1691680" y="116632"/>
            <a:ext cx="6995120" cy="1143000"/>
          </a:xfrm>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Tree>
    <p:extLst>
      <p:ext uri="{BB962C8B-B14F-4D97-AF65-F5344CB8AC3E}">
        <p14:creationId xmlns:p14="http://schemas.microsoft.com/office/powerpoint/2010/main" val="197544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269976" y="1124744"/>
            <a:ext cx="7416824" cy="5537478"/>
          </a:xfrm>
          <a:prstGeom prst="rect">
            <a:avLst/>
          </a:prstGeom>
        </p:spPr>
        <p:txBody>
          <a:bodyPr wrap="square">
            <a:spAutoFit/>
          </a:bodyPr>
          <a:lstStyle/>
          <a:p>
            <a:pPr algn="ctr">
              <a:lnSpc>
                <a:spcPct val="107000"/>
              </a:lnSpc>
              <a:spcAft>
                <a:spcPts val="800"/>
              </a:spcAft>
            </a:pPr>
            <a:r>
              <a:rPr lang="en-US" b="1" u="sng" dirty="0" smtClean="0">
                <a:solidFill>
                  <a:srgbClr val="6A221D"/>
                </a:solidFill>
                <a:latin typeface="Arial" panose="020B0604020202020204" pitchFamily="34" charset="0"/>
                <a:ea typeface="Calibri" panose="020F0502020204030204" pitchFamily="34" charset="0"/>
                <a:cs typeface="Arial" panose="020B0604020202020204" pitchFamily="34" charset="0"/>
              </a:rPr>
              <a:t>ABSTRACT</a:t>
            </a:r>
          </a:p>
          <a:p>
            <a:pPr algn="just">
              <a:lnSpc>
                <a:spcPct val="107000"/>
              </a:lnSpc>
              <a:spcAft>
                <a:spcPts val="800"/>
              </a:spcAft>
            </a:pPr>
            <a:r>
              <a:rPr lang="en-US" sz="1400" dirty="0">
                <a:solidFill>
                  <a:srgbClr val="6A221D"/>
                </a:solidFill>
                <a:latin typeface="Arial" panose="020B0604020202020204" pitchFamily="34" charset="0"/>
                <a:ea typeface="Calibri" panose="020F0502020204030204" pitchFamily="34" charset="0"/>
                <a:cs typeface="Arial" panose="020B0604020202020204" pitchFamily="34" charset="0"/>
              </a:rPr>
              <a:t/>
            </a:r>
            <a:br>
              <a:rPr lang="en-US" sz="1400" dirty="0">
                <a:solidFill>
                  <a:srgbClr val="6A221D"/>
                </a:solidFill>
                <a:latin typeface="Arial" panose="020B0604020202020204" pitchFamily="34" charset="0"/>
                <a:ea typeface="Calibri" panose="020F0502020204030204" pitchFamily="34" charset="0"/>
                <a:cs typeface="Arial" panose="020B0604020202020204" pitchFamily="34" charset="0"/>
              </a:rPr>
            </a:br>
            <a:r>
              <a:rPr lang="en-US" sz="2000" b="1" dirty="0">
                <a:solidFill>
                  <a:srgbClr val="6A221D"/>
                </a:solidFill>
                <a:latin typeface="Arial" panose="020B0604020202020204" pitchFamily="34" charset="0"/>
                <a:ea typeface="Calibri" panose="020F0502020204030204" pitchFamily="34" charset="0"/>
                <a:cs typeface="Arial" panose="020B0604020202020204" pitchFamily="34" charset="0"/>
              </a:rPr>
              <a:t>All the merchandise entering or leaving Mexico must be destined to a custom´s regime established by the taxpayer, according to the function that will be given in the national territory or abroad. Likewise, the set of operations related to the destination of a merchandise when it is presented at the country customs for incoming or outgoing, it is verified by an official document called Customs Clearance Document. It is necessary to apply the appropriate tax regime to obtain greater tariff advantages, obtaining the return taxes to foreign trade or, if appropriate, exemption from it</a:t>
            </a:r>
            <a:r>
              <a:rPr lang="en-US"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a:t>
            </a:r>
          </a:p>
          <a:p>
            <a:pPr algn="just">
              <a:lnSpc>
                <a:spcPct val="107000"/>
              </a:lnSpc>
              <a:spcAft>
                <a:spcPts val="800"/>
              </a:spcAft>
            </a:pPr>
            <a:endParaRPr lang="en-US" sz="2000" b="1" dirty="0">
              <a:solidFill>
                <a:srgbClr val="6A221D"/>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2000" b="1" dirty="0" smtClean="0">
                <a:solidFill>
                  <a:srgbClr val="6A221D"/>
                </a:solidFill>
                <a:latin typeface="Arial" panose="020B0604020202020204" pitchFamily="34" charset="0"/>
                <a:ea typeface="Calibri" panose="020F0502020204030204" pitchFamily="34" charset="0"/>
                <a:cs typeface="Arial" panose="020B0604020202020204" pitchFamily="34" charset="0"/>
              </a:rPr>
              <a:t>Keywords: </a:t>
            </a:r>
            <a:r>
              <a:rPr lang="en-US" sz="2000" dirty="0" smtClean="0">
                <a:solidFill>
                  <a:srgbClr val="6A221D"/>
                </a:solidFill>
                <a:latin typeface="Arial" panose="020B0604020202020204" pitchFamily="34" charset="0"/>
                <a:ea typeface="Calibri" panose="020F0502020204030204" pitchFamily="34" charset="0"/>
                <a:cs typeface="Arial" panose="020B0604020202020204" pitchFamily="34" charset="0"/>
              </a:rPr>
              <a:t>Customs Regime, Import and Export, Customs Clearance</a:t>
            </a:r>
            <a:endParaRPr lang="en-US" sz="2000" dirty="0">
              <a:solidFill>
                <a:srgbClr val="6A221D"/>
              </a:solidFill>
              <a:latin typeface="Arial" panose="020B0604020202020204" pitchFamily="34" charset="0"/>
              <a:ea typeface="Calibri" panose="020F0502020204030204" pitchFamily="34" charset="0"/>
              <a:cs typeface="Arial" panose="020B0604020202020204" pitchFamily="34" charset="0"/>
            </a:endParaRPr>
          </a:p>
        </p:txBody>
      </p:sp>
      <p:sp>
        <p:nvSpPr>
          <p:cNvPr id="4" name="1 Título"/>
          <p:cNvSpPr>
            <a:spLocks noGrp="1"/>
          </p:cNvSpPr>
          <p:nvPr>
            <p:ph type="title"/>
          </p:nvPr>
        </p:nvSpPr>
        <p:spPr>
          <a:xfrm>
            <a:off x="1691680" y="-27384"/>
            <a:ext cx="6995120" cy="1143000"/>
          </a:xfrm>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Tree>
    <p:extLst>
      <p:ext uri="{BB962C8B-B14F-4D97-AF65-F5344CB8AC3E}">
        <p14:creationId xmlns:p14="http://schemas.microsoft.com/office/powerpoint/2010/main" val="2987050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15616" y="404664"/>
            <a:ext cx="7355160" cy="7344816"/>
          </a:xfrm>
        </p:spPr>
        <p:txBody>
          <a:bodyPr>
            <a:noAutofit/>
          </a:bodyPr>
          <a:lstStyle/>
          <a:p>
            <a:pPr algn="ctr">
              <a:lnSpc>
                <a:spcPct val="90000"/>
              </a:lnSpc>
              <a:buNone/>
            </a:pPr>
            <a:r>
              <a:rPr lang="fr-FR" sz="3600" b="1" dirty="0" smtClean="0">
                <a:effectLst>
                  <a:outerShdw blurRad="38100" dist="38100" dir="2700000" algn="tl">
                    <a:srgbClr val="000000">
                      <a:alpha val="43137"/>
                    </a:srgbClr>
                  </a:outerShdw>
                </a:effectLst>
                <a:latin typeface="Arial" pitchFamily="34" charset="0"/>
                <a:cs typeface="Arial" pitchFamily="34" charset="0"/>
              </a:rPr>
              <a:t>Objetivo General</a:t>
            </a:r>
          </a:p>
          <a:p>
            <a:pPr algn="ctr">
              <a:lnSpc>
                <a:spcPct val="90000"/>
              </a:lnSpc>
              <a:buNone/>
            </a:pPr>
            <a:endParaRPr lang="fr-FR" dirty="0">
              <a:latin typeface="Arial" pitchFamily="34" charset="0"/>
              <a:cs typeface="Arial" pitchFamily="34" charset="0"/>
            </a:endParaRPr>
          </a:p>
          <a:p>
            <a:pPr algn="just">
              <a:lnSpc>
                <a:spcPct val="90000"/>
              </a:lnSpc>
            </a:pPr>
            <a:r>
              <a:rPr lang="fr-FR" dirty="0" smtClean="0">
                <a:effectLst>
                  <a:outerShdw blurRad="38100" dist="38100" dir="2700000" algn="tl">
                    <a:srgbClr val="000000">
                      <a:alpha val="43137"/>
                    </a:srgbClr>
                  </a:outerShdw>
                </a:effectLst>
                <a:latin typeface="Arial" pitchFamily="34" charset="0"/>
                <a:cs typeface="Arial" pitchFamily="34" charset="0"/>
              </a:rPr>
              <a:t>El alumno al termino de periodo podra Identificar y analizar adecuadamente las caracteristicas de la mercancía con apego a la normatividad que exige la ley, logrando integrar correctamente la clasificación arancelaria, que le permitan definir todos los requisitos arancelarios y no arancelarios que se requieren para realizar el despacho de mercancías de Comercio Exterior.</a:t>
            </a:r>
          </a:p>
          <a:p>
            <a:pPr algn="ctr">
              <a:lnSpc>
                <a:spcPct val="90000"/>
              </a:lnSpc>
              <a:buNone/>
            </a:pP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p>
        </p:txBody>
      </p:sp>
    </p:spTree>
    <p:extLst>
      <p:ext uri="{BB962C8B-B14F-4D97-AF65-F5344CB8AC3E}">
        <p14:creationId xmlns:p14="http://schemas.microsoft.com/office/powerpoint/2010/main" val="3132432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 Específico</a:t>
            </a:r>
            <a:endParaRPr lang="es-MX" dirty="0"/>
          </a:p>
        </p:txBody>
      </p:sp>
      <p:sp>
        <p:nvSpPr>
          <p:cNvPr id="3" name="Marcador de contenido 2"/>
          <p:cNvSpPr>
            <a:spLocks noGrp="1"/>
          </p:cNvSpPr>
          <p:nvPr>
            <p:ph idx="1"/>
          </p:nvPr>
        </p:nvSpPr>
        <p:spPr/>
        <p:txBody>
          <a:bodyPr>
            <a:normAutofit fontScale="92500" lnSpcReduction="10000"/>
          </a:bodyPr>
          <a:lstStyle/>
          <a:p>
            <a:pPr algn="just"/>
            <a:r>
              <a:rPr lang="es-MX" dirty="0" smtClean="0">
                <a:latin typeface="Arial" panose="020B0604020202020204" pitchFamily="34" charset="0"/>
                <a:cs typeface="Arial" panose="020B0604020202020204" pitchFamily="34" charset="0"/>
              </a:rPr>
              <a:t>Analizar las formalidades legales y físicas aplicables a las importaciones y exportaciones, sujetando las operaciones al marco normativo establecido en las diferentes leyes reglamentarias y supletorias que apliquen, reuniendo la documentación requerida ante las diferentes instancias gubernamentales encargadas de dichos trámites para su correcto despacho.</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454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403648" y="1411649"/>
            <a:ext cx="7355160" cy="4525963"/>
          </a:xfrm>
        </p:spPr>
        <p:txBody>
          <a:bodyPr>
            <a:normAutofit fontScale="25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90000"/>
              </a:lnSpc>
            </a:pPr>
            <a:r>
              <a:rPr lang="fr-FR" sz="12800" b="1" dirty="0" smtClean="0">
                <a:effectLst>
                  <a:outerShdw blurRad="38100" dist="38100" dir="2700000" algn="tl">
                    <a:srgbClr val="000000">
                      <a:alpha val="43137"/>
                    </a:srgbClr>
                  </a:outerShdw>
                </a:effectLst>
                <a:latin typeface="Arial" pitchFamily="34" charset="0"/>
                <a:cs typeface="Arial" pitchFamily="34" charset="0"/>
              </a:rPr>
              <a:t>Los Regímenes </a:t>
            </a:r>
            <a:r>
              <a:rPr lang="fr-FR" sz="12800" b="1" dirty="0">
                <a:effectLst>
                  <a:outerShdw blurRad="38100" dist="38100" dir="2700000" algn="tl">
                    <a:srgbClr val="000000">
                      <a:alpha val="43137"/>
                    </a:srgbClr>
                  </a:outerShdw>
                </a:effectLst>
                <a:latin typeface="Arial" pitchFamily="34" charset="0"/>
                <a:cs typeface="Arial" pitchFamily="34" charset="0"/>
              </a:rPr>
              <a:t>A</a:t>
            </a:r>
            <a:r>
              <a:rPr lang="fr-FR" sz="12800" b="1" dirty="0" smtClean="0">
                <a:effectLst>
                  <a:outerShdw blurRad="38100" dist="38100" dir="2700000" algn="tl">
                    <a:srgbClr val="000000">
                      <a:alpha val="43137"/>
                    </a:srgbClr>
                  </a:outerShdw>
                </a:effectLst>
                <a:latin typeface="Arial" pitchFamily="34" charset="0"/>
                <a:cs typeface="Arial" pitchFamily="34" charset="0"/>
              </a:rPr>
              <a:t>duaneros representan el estatus legal fiscal que guardan las mercancías de comercio exterior, determinan los requisitos y formalidades a los que habrán de sujetarse. </a:t>
            </a:r>
          </a:p>
          <a:p>
            <a:pPr algn="ctr">
              <a:lnSpc>
                <a:spcPct val="90000"/>
              </a:lnSpc>
              <a:buNone/>
            </a:pPr>
            <a:endParaRPr lang="fr-FR" sz="128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12800" b="1" u="sng" dirty="0" smtClean="0">
                <a:effectLst>
                  <a:outerShdw blurRad="38100" dist="38100" dir="2700000" algn="tl">
                    <a:srgbClr val="000000">
                      <a:alpha val="43137"/>
                    </a:srgbClr>
                  </a:outerShdw>
                </a:effectLst>
                <a:latin typeface="Arial" pitchFamily="34" charset="0"/>
                <a:cs typeface="Arial" pitchFamily="34" charset="0"/>
              </a:rPr>
              <a:t>Son determinados por el importador exportador</a:t>
            </a:r>
          </a:p>
          <a:p>
            <a:pPr algn="ctr">
              <a:lnSpc>
                <a:spcPct val="90000"/>
              </a:lnSpc>
              <a:buNone/>
            </a:pPr>
            <a:endParaRPr lang="fr-FR" sz="128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98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ángulo redondeado 58"/>
          <p:cNvSpPr/>
          <p:nvPr/>
        </p:nvSpPr>
        <p:spPr>
          <a:xfrm>
            <a:off x="1763688" y="764704"/>
            <a:ext cx="6336703" cy="730343"/>
          </a:xfrm>
          <a:prstGeom prst="roundRect">
            <a:avLst/>
          </a:prstGeom>
          <a:solidFill>
            <a:srgbClr val="BF571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0" name="Subtítulo 2"/>
          <p:cNvSpPr txBox="1">
            <a:spLocks/>
          </p:cNvSpPr>
          <p:nvPr/>
        </p:nvSpPr>
        <p:spPr>
          <a:xfrm>
            <a:off x="2555776" y="889155"/>
            <a:ext cx="5538270" cy="37960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s-MX" sz="2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REGíMENES ADUANEROS</a:t>
            </a:r>
          </a:p>
        </p:txBody>
      </p:sp>
      <p:sp>
        <p:nvSpPr>
          <p:cNvPr id="61" name="Rectángulo 60"/>
          <p:cNvSpPr/>
          <p:nvPr/>
        </p:nvSpPr>
        <p:spPr>
          <a:xfrm>
            <a:off x="482122" y="2029455"/>
            <a:ext cx="1209558" cy="991675"/>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effectLst>
                  <a:outerShdw blurRad="38100" dist="38100" dir="2700000" algn="tl">
                    <a:srgbClr val="000000">
                      <a:alpha val="43137"/>
                    </a:srgbClr>
                  </a:outerShdw>
                </a:effectLst>
              </a:rPr>
              <a:t>Definitivos</a:t>
            </a:r>
          </a:p>
        </p:txBody>
      </p:sp>
      <p:sp>
        <p:nvSpPr>
          <p:cNvPr id="62" name="Rectángulo 61"/>
          <p:cNvSpPr/>
          <p:nvPr/>
        </p:nvSpPr>
        <p:spPr>
          <a:xfrm>
            <a:off x="1763688" y="2044128"/>
            <a:ext cx="1682051" cy="991675"/>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effectLst>
                  <a:outerShdw blurRad="38100" dist="38100" dir="2700000" algn="tl">
                    <a:srgbClr val="000000">
                      <a:alpha val="43137"/>
                    </a:srgbClr>
                  </a:outerShdw>
                </a:effectLst>
              </a:rPr>
              <a:t>Temporales</a:t>
            </a:r>
          </a:p>
        </p:txBody>
      </p:sp>
      <p:sp>
        <p:nvSpPr>
          <p:cNvPr id="63" name="Rectángulo 62"/>
          <p:cNvSpPr/>
          <p:nvPr/>
        </p:nvSpPr>
        <p:spPr>
          <a:xfrm>
            <a:off x="3522139" y="2030788"/>
            <a:ext cx="1193878" cy="991675"/>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effectLst>
                  <a:outerShdw blurRad="38100" dist="38100" dir="2700000" algn="tl">
                    <a:srgbClr val="000000">
                      <a:alpha val="43137"/>
                    </a:srgbClr>
                  </a:outerShdw>
                </a:effectLst>
              </a:rPr>
              <a:t>Depósito Fiscal</a:t>
            </a:r>
            <a:endParaRPr lang="es-MX" b="1" dirty="0">
              <a:effectLst>
                <a:outerShdw blurRad="38100" dist="38100" dir="2700000" algn="tl">
                  <a:srgbClr val="000000">
                    <a:alpha val="43137"/>
                  </a:srgbClr>
                </a:outerShdw>
              </a:effectLst>
            </a:endParaRPr>
          </a:p>
        </p:txBody>
      </p:sp>
      <p:sp>
        <p:nvSpPr>
          <p:cNvPr id="64" name="Rectángulo 63"/>
          <p:cNvSpPr/>
          <p:nvPr/>
        </p:nvSpPr>
        <p:spPr>
          <a:xfrm>
            <a:off x="4789249" y="2038881"/>
            <a:ext cx="1333904" cy="991675"/>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effectLst>
                  <a:outerShdw blurRad="38100" dist="38100" dir="2700000" algn="tl">
                    <a:srgbClr val="000000">
                      <a:alpha val="43137"/>
                    </a:srgbClr>
                  </a:outerShdw>
                </a:effectLst>
              </a:rPr>
              <a:t>Tránsito de mercancías</a:t>
            </a:r>
            <a:endParaRPr lang="es-MX" b="1" dirty="0">
              <a:effectLst>
                <a:outerShdw blurRad="38100" dist="38100" dir="2700000" algn="tl">
                  <a:srgbClr val="000000">
                    <a:alpha val="43137"/>
                  </a:srgbClr>
                </a:outerShdw>
              </a:effectLst>
            </a:endParaRPr>
          </a:p>
        </p:txBody>
      </p:sp>
      <p:sp>
        <p:nvSpPr>
          <p:cNvPr id="65" name="Rectángulo 64"/>
          <p:cNvSpPr/>
          <p:nvPr/>
        </p:nvSpPr>
        <p:spPr>
          <a:xfrm>
            <a:off x="6199552" y="2042741"/>
            <a:ext cx="1682884" cy="1581862"/>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effectLst>
                  <a:outerShdw blurRad="38100" dist="38100" dir="2700000" algn="tl">
                    <a:srgbClr val="000000">
                      <a:alpha val="43137"/>
                    </a:srgbClr>
                  </a:outerShdw>
                </a:effectLst>
              </a:rPr>
              <a:t>E</a:t>
            </a:r>
            <a:r>
              <a:rPr lang="es-MX" b="1" dirty="0" smtClean="0">
                <a:effectLst>
                  <a:outerShdw blurRad="38100" dist="38100" dir="2700000" algn="tl">
                    <a:srgbClr val="000000">
                      <a:alpha val="43137"/>
                    </a:srgbClr>
                  </a:outerShdw>
                </a:effectLst>
              </a:rPr>
              <a:t>laboración, Transformación Reparación en Recinto Fiscalizado</a:t>
            </a:r>
            <a:endParaRPr lang="es-MX" b="1" dirty="0">
              <a:effectLst>
                <a:outerShdw blurRad="38100" dist="38100" dir="2700000" algn="tl">
                  <a:srgbClr val="000000">
                    <a:alpha val="43137"/>
                  </a:srgbClr>
                </a:outerShdw>
              </a:effectLst>
            </a:endParaRPr>
          </a:p>
        </p:txBody>
      </p:sp>
      <p:sp>
        <p:nvSpPr>
          <p:cNvPr id="66" name="Rectángulo 65"/>
          <p:cNvSpPr/>
          <p:nvPr/>
        </p:nvSpPr>
        <p:spPr>
          <a:xfrm>
            <a:off x="7924087" y="2032244"/>
            <a:ext cx="1219913" cy="991675"/>
          </a:xfrm>
          <a:prstGeom prst="rect">
            <a:avLst/>
          </a:prstGeom>
          <a:solidFill>
            <a:srgbClr val="BF571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effectLst>
                  <a:outerShdw blurRad="38100" dist="38100" dir="2700000" algn="tl">
                    <a:srgbClr val="000000">
                      <a:alpha val="43137"/>
                    </a:srgbClr>
                  </a:outerShdw>
                </a:effectLst>
              </a:rPr>
              <a:t>Recinto Fiscalizado Estratégico</a:t>
            </a:r>
            <a:endParaRPr lang="es-MX" b="1" dirty="0">
              <a:effectLst>
                <a:outerShdw blurRad="38100" dist="38100" dir="2700000" algn="tl">
                  <a:srgbClr val="000000">
                    <a:alpha val="43137"/>
                  </a:srgbClr>
                </a:outerShdw>
              </a:effectLst>
            </a:endParaRPr>
          </a:p>
        </p:txBody>
      </p:sp>
      <p:sp>
        <p:nvSpPr>
          <p:cNvPr id="67" name="CuadroTexto 66"/>
          <p:cNvSpPr txBox="1"/>
          <p:nvPr/>
        </p:nvSpPr>
        <p:spPr>
          <a:xfrm>
            <a:off x="306569" y="3481263"/>
            <a:ext cx="1313103" cy="307777"/>
          </a:xfrm>
          <a:prstGeom prst="rect">
            <a:avLst/>
          </a:prstGeom>
          <a:noFill/>
        </p:spPr>
        <p:txBody>
          <a:bodyPr wrap="square" rtlCol="0">
            <a:spAutoFit/>
          </a:bodyPr>
          <a:lstStyle/>
          <a:p>
            <a:r>
              <a:rPr lang="es-MX" sz="1400" b="1" dirty="0"/>
              <a:t>I</a:t>
            </a:r>
            <a:r>
              <a:rPr lang="es-MX" sz="1400" b="1" dirty="0" smtClean="0"/>
              <a:t>.-Importación</a:t>
            </a:r>
            <a:endParaRPr lang="es-MX" sz="1400" b="1" dirty="0"/>
          </a:p>
        </p:txBody>
      </p:sp>
      <p:sp>
        <p:nvSpPr>
          <p:cNvPr id="68" name="CuadroTexto 67"/>
          <p:cNvSpPr txBox="1"/>
          <p:nvPr/>
        </p:nvSpPr>
        <p:spPr>
          <a:xfrm>
            <a:off x="298470" y="3870447"/>
            <a:ext cx="1321202" cy="369332"/>
          </a:xfrm>
          <a:prstGeom prst="rect">
            <a:avLst/>
          </a:prstGeom>
          <a:noFill/>
        </p:spPr>
        <p:txBody>
          <a:bodyPr wrap="square" rtlCol="0">
            <a:spAutoFit/>
          </a:bodyPr>
          <a:lstStyle/>
          <a:p>
            <a:r>
              <a:rPr lang="es-MX" sz="1400" b="1" dirty="0" smtClean="0"/>
              <a:t>II.- Exportación</a:t>
            </a:r>
            <a:r>
              <a:rPr lang="es-MX" b="1" dirty="0" smtClean="0"/>
              <a:t> </a:t>
            </a:r>
            <a:endParaRPr lang="es-MX" b="1" dirty="0"/>
          </a:p>
        </p:txBody>
      </p:sp>
      <p:sp>
        <p:nvSpPr>
          <p:cNvPr id="69" name="CuadroTexto 68"/>
          <p:cNvSpPr txBox="1"/>
          <p:nvPr/>
        </p:nvSpPr>
        <p:spPr>
          <a:xfrm>
            <a:off x="1619672" y="3431320"/>
            <a:ext cx="1995729" cy="2031325"/>
          </a:xfrm>
          <a:prstGeom prst="rect">
            <a:avLst/>
          </a:prstGeom>
          <a:noFill/>
        </p:spPr>
        <p:txBody>
          <a:bodyPr wrap="square" rtlCol="0">
            <a:spAutoFit/>
          </a:bodyPr>
          <a:lstStyle/>
          <a:p>
            <a:r>
              <a:rPr lang="es-MX" sz="1400" b="1" dirty="0"/>
              <a:t>I</a:t>
            </a:r>
            <a:r>
              <a:rPr lang="es-MX" sz="1400" b="1" dirty="0" smtClean="0"/>
              <a:t>.- Importación</a:t>
            </a:r>
            <a:endParaRPr lang="es-MX" sz="1400" dirty="0" smtClean="0"/>
          </a:p>
          <a:p>
            <a:pPr algn="just"/>
            <a:r>
              <a:rPr lang="es-MX" sz="1400" dirty="0" smtClean="0"/>
              <a:t>A) Para retornar al extranjero en el mismo estado.</a:t>
            </a:r>
          </a:p>
          <a:p>
            <a:pPr algn="just"/>
            <a:r>
              <a:rPr lang="es-MX" sz="1400" dirty="0" smtClean="0"/>
              <a:t>B) Para elaboración, transformación o reparación en programas de maquila o de exportación</a:t>
            </a:r>
            <a:endParaRPr lang="es-MX" sz="1400" dirty="0"/>
          </a:p>
        </p:txBody>
      </p:sp>
      <p:cxnSp>
        <p:nvCxnSpPr>
          <p:cNvPr id="70" name="Conector recto 69"/>
          <p:cNvCxnSpPr/>
          <p:nvPr/>
        </p:nvCxnSpPr>
        <p:spPr>
          <a:xfrm flipV="1">
            <a:off x="1156923" y="1803810"/>
            <a:ext cx="7519533" cy="9128"/>
          </a:xfrm>
          <a:prstGeom prst="line">
            <a:avLst/>
          </a:prstGeom>
        </p:spPr>
        <p:style>
          <a:lnRef idx="1">
            <a:schemeClr val="dk1"/>
          </a:lnRef>
          <a:fillRef idx="0">
            <a:schemeClr val="dk1"/>
          </a:fillRef>
          <a:effectRef idx="0">
            <a:schemeClr val="dk1"/>
          </a:effectRef>
          <a:fontRef idx="minor">
            <a:schemeClr val="tx1"/>
          </a:fontRef>
        </p:style>
      </p:cxnSp>
      <p:sp>
        <p:nvSpPr>
          <p:cNvPr id="71" name="Flecha abajo 70"/>
          <p:cNvSpPr/>
          <p:nvPr/>
        </p:nvSpPr>
        <p:spPr>
          <a:xfrm>
            <a:off x="1054215" y="1828078"/>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2" name="Flecha abajo 71"/>
          <p:cNvSpPr/>
          <p:nvPr/>
        </p:nvSpPr>
        <p:spPr>
          <a:xfrm>
            <a:off x="8547198" y="1827062"/>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3" name="Flecha abajo 72"/>
          <p:cNvSpPr/>
          <p:nvPr/>
        </p:nvSpPr>
        <p:spPr>
          <a:xfrm>
            <a:off x="6919549" y="1817648"/>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4" name="Flecha abajo 73"/>
          <p:cNvSpPr/>
          <p:nvPr/>
        </p:nvSpPr>
        <p:spPr>
          <a:xfrm>
            <a:off x="5375830" y="1803810"/>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5" name="Flecha abajo 74"/>
          <p:cNvSpPr/>
          <p:nvPr/>
        </p:nvSpPr>
        <p:spPr>
          <a:xfrm>
            <a:off x="3995936" y="1821041"/>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6" name="Flecha abajo 75"/>
          <p:cNvSpPr/>
          <p:nvPr/>
        </p:nvSpPr>
        <p:spPr>
          <a:xfrm>
            <a:off x="2483768" y="1816419"/>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7" name="Flecha abajo 76"/>
          <p:cNvSpPr/>
          <p:nvPr/>
        </p:nvSpPr>
        <p:spPr>
          <a:xfrm>
            <a:off x="4664932" y="1512289"/>
            <a:ext cx="276883" cy="301116"/>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8" name="CuadroTexto 77"/>
          <p:cNvSpPr txBox="1"/>
          <p:nvPr/>
        </p:nvSpPr>
        <p:spPr>
          <a:xfrm>
            <a:off x="1619672" y="5462645"/>
            <a:ext cx="1855038" cy="1384995"/>
          </a:xfrm>
          <a:prstGeom prst="rect">
            <a:avLst/>
          </a:prstGeom>
          <a:noFill/>
        </p:spPr>
        <p:txBody>
          <a:bodyPr wrap="square" rtlCol="0">
            <a:spAutoFit/>
          </a:bodyPr>
          <a:lstStyle/>
          <a:p>
            <a:pPr algn="just"/>
            <a:r>
              <a:rPr lang="es-MX" sz="1400" b="1" dirty="0" smtClean="0"/>
              <a:t>II.- Exportación</a:t>
            </a:r>
            <a:endParaRPr lang="es-MX" sz="1400" dirty="0" smtClean="0"/>
          </a:p>
          <a:p>
            <a:pPr algn="just"/>
            <a:r>
              <a:rPr lang="es-MX" sz="1400" dirty="0" smtClean="0"/>
              <a:t>A) Para retornar al país en el mismo estado.</a:t>
            </a:r>
          </a:p>
          <a:p>
            <a:pPr algn="just"/>
            <a:r>
              <a:rPr lang="es-MX" sz="1400" dirty="0" smtClean="0"/>
              <a:t>B) Para elaboración, transformación o reparación</a:t>
            </a:r>
            <a:endParaRPr lang="es-MX" sz="1400" dirty="0"/>
          </a:p>
        </p:txBody>
      </p:sp>
      <p:sp>
        <p:nvSpPr>
          <p:cNvPr id="79" name="Flecha abajo 78"/>
          <p:cNvSpPr/>
          <p:nvPr/>
        </p:nvSpPr>
        <p:spPr>
          <a:xfrm>
            <a:off x="2494375" y="3051343"/>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0" name="CuadroTexto 79"/>
          <p:cNvSpPr txBox="1"/>
          <p:nvPr/>
        </p:nvSpPr>
        <p:spPr>
          <a:xfrm>
            <a:off x="4788024" y="3380795"/>
            <a:ext cx="1219913" cy="369332"/>
          </a:xfrm>
          <a:prstGeom prst="rect">
            <a:avLst/>
          </a:prstGeom>
          <a:noFill/>
        </p:spPr>
        <p:txBody>
          <a:bodyPr wrap="square" rtlCol="0">
            <a:spAutoFit/>
          </a:bodyPr>
          <a:lstStyle/>
          <a:p>
            <a:r>
              <a:rPr lang="es-MX" sz="1400" b="1" dirty="0" smtClean="0"/>
              <a:t>I.- Interno</a:t>
            </a:r>
            <a:r>
              <a:rPr lang="es-MX" b="1" dirty="0" smtClean="0"/>
              <a:t> </a:t>
            </a:r>
            <a:endParaRPr lang="es-MX" b="1" dirty="0"/>
          </a:p>
        </p:txBody>
      </p:sp>
      <p:sp>
        <p:nvSpPr>
          <p:cNvPr id="81" name="CuadroTexto 80"/>
          <p:cNvSpPr txBox="1"/>
          <p:nvPr/>
        </p:nvSpPr>
        <p:spPr>
          <a:xfrm>
            <a:off x="4788024" y="3897194"/>
            <a:ext cx="1519777" cy="369332"/>
          </a:xfrm>
          <a:prstGeom prst="rect">
            <a:avLst/>
          </a:prstGeom>
          <a:noFill/>
        </p:spPr>
        <p:txBody>
          <a:bodyPr wrap="square" rtlCol="0">
            <a:spAutoFit/>
          </a:bodyPr>
          <a:lstStyle/>
          <a:p>
            <a:r>
              <a:rPr lang="es-MX" sz="1400" b="1" dirty="0" smtClean="0"/>
              <a:t>II.- Internacional</a:t>
            </a:r>
            <a:r>
              <a:rPr lang="es-MX" b="1" dirty="0" smtClean="0"/>
              <a:t> </a:t>
            </a:r>
            <a:endParaRPr lang="es-MX" b="1" dirty="0"/>
          </a:p>
        </p:txBody>
      </p:sp>
      <p:sp>
        <p:nvSpPr>
          <p:cNvPr id="82" name="Flecha abajo 81"/>
          <p:cNvSpPr/>
          <p:nvPr/>
        </p:nvSpPr>
        <p:spPr>
          <a:xfrm>
            <a:off x="982207" y="3027351"/>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3" name="Flecha abajo 82"/>
          <p:cNvSpPr/>
          <p:nvPr/>
        </p:nvSpPr>
        <p:spPr>
          <a:xfrm>
            <a:off x="5364088" y="3068960"/>
            <a:ext cx="205417" cy="196667"/>
          </a:xfrm>
          <a:prstGeom prst="downArrow">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718660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‘Regímenes Aduaneros’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038436" y="1417638"/>
            <a:ext cx="7355160" cy="4525963"/>
          </a:xfrm>
        </p:spPr>
        <p:txBody>
          <a:bodyPr>
            <a:normAutofit/>
          </a:bodyPr>
          <a:lstStyle/>
          <a:p>
            <a:pPr algn="ctr">
              <a:lnSpc>
                <a:spcPct val="9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 Definitivos</a:t>
            </a:r>
            <a:endParaRPr lang="fr-FR"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smtClean="0">
              <a:latin typeface="Arial" pitchFamily="34" charset="0"/>
              <a:cs typeface="Arial" pitchFamily="34" charset="0"/>
            </a:endParaRPr>
          </a:p>
          <a:p>
            <a:pPr algn="just">
              <a:lnSpc>
                <a:spcPct val="90000"/>
              </a:lnSpc>
              <a:buNone/>
            </a:pPr>
            <a:r>
              <a:rPr lang="fr-FR" dirty="0" smtClean="0">
                <a:latin typeface="Arial" pitchFamily="34" charset="0"/>
                <a:cs typeface="Arial" pitchFamily="34" charset="0"/>
              </a:rPr>
              <a:t>	</a:t>
            </a:r>
            <a:endParaRPr lang="fr-FR" sz="6700"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es-MX" dirty="0">
              <a:latin typeface="Arial" pitchFamily="34" charset="0"/>
              <a:cs typeface="Arial" pitchFamily="34" charset="0"/>
            </a:endParaRPr>
          </a:p>
        </p:txBody>
      </p:sp>
      <p:sp>
        <p:nvSpPr>
          <p:cNvPr id="10" name="Rectángulo 9"/>
          <p:cNvSpPr/>
          <p:nvPr/>
        </p:nvSpPr>
        <p:spPr>
          <a:xfrm>
            <a:off x="1644673" y="4331986"/>
            <a:ext cx="2880320" cy="1256614"/>
          </a:xfrm>
          <a:prstGeom prst="rect">
            <a:avLst/>
          </a:prstGeom>
          <a:solidFill>
            <a:schemeClr val="accent6">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11" name="Rectángulo 10"/>
          <p:cNvSpPr/>
          <p:nvPr/>
        </p:nvSpPr>
        <p:spPr>
          <a:xfrm>
            <a:off x="5338036" y="4309455"/>
            <a:ext cx="2880320" cy="1279145"/>
          </a:xfrm>
          <a:prstGeom prst="rect">
            <a:avLst/>
          </a:prstGeom>
          <a:solidFill>
            <a:schemeClr val="accent6">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12" name="CuadroTexto 11"/>
          <p:cNvSpPr txBox="1"/>
          <p:nvPr/>
        </p:nvSpPr>
        <p:spPr>
          <a:xfrm>
            <a:off x="1936868" y="4477939"/>
            <a:ext cx="2520280" cy="830997"/>
          </a:xfrm>
          <a:prstGeom prst="rect">
            <a:avLst/>
          </a:prstGeom>
          <a:noFill/>
        </p:spPr>
        <p:txBody>
          <a:bodyPr wrap="square" rtlCol="0">
            <a:spAutoFit/>
          </a:bodyPr>
          <a:lstStyle/>
          <a:p>
            <a:r>
              <a:rPr lang="es-MX" sz="2400" b="1" dirty="0" smtClean="0">
                <a:solidFill>
                  <a:schemeClr val="accent2">
                    <a:lumMod val="50000"/>
                  </a:schemeClr>
                </a:solidFill>
              </a:rPr>
              <a:t>De    Importación</a:t>
            </a:r>
          </a:p>
          <a:p>
            <a:r>
              <a:rPr lang="es-MX" sz="2400" b="1" dirty="0">
                <a:solidFill>
                  <a:schemeClr val="accent2">
                    <a:lumMod val="50000"/>
                  </a:schemeClr>
                </a:solidFill>
              </a:rPr>
              <a:t> </a:t>
            </a:r>
            <a:r>
              <a:rPr lang="es-MX" sz="2400" b="1" dirty="0" smtClean="0">
                <a:solidFill>
                  <a:schemeClr val="accent2">
                    <a:lumMod val="50000"/>
                  </a:schemeClr>
                </a:solidFill>
              </a:rPr>
              <a:t>   Art. 96 L.A. </a:t>
            </a:r>
            <a:endParaRPr lang="es-MX" sz="2400" b="1" dirty="0">
              <a:solidFill>
                <a:schemeClr val="accent2">
                  <a:lumMod val="50000"/>
                </a:schemeClr>
              </a:solidFill>
            </a:endParaRPr>
          </a:p>
        </p:txBody>
      </p:sp>
      <p:sp>
        <p:nvSpPr>
          <p:cNvPr id="13" name="CuadroTexto 12"/>
          <p:cNvSpPr txBox="1"/>
          <p:nvPr/>
        </p:nvSpPr>
        <p:spPr>
          <a:xfrm>
            <a:off x="5698076" y="4465765"/>
            <a:ext cx="2520280" cy="830997"/>
          </a:xfrm>
          <a:prstGeom prst="rect">
            <a:avLst/>
          </a:prstGeom>
          <a:noFill/>
        </p:spPr>
        <p:txBody>
          <a:bodyPr wrap="square" rtlCol="0">
            <a:spAutoFit/>
          </a:bodyPr>
          <a:lstStyle/>
          <a:p>
            <a:r>
              <a:rPr lang="es-MX" sz="2400" b="1" dirty="0" smtClean="0">
                <a:solidFill>
                  <a:schemeClr val="accent2">
                    <a:lumMod val="50000"/>
                  </a:schemeClr>
                </a:solidFill>
              </a:rPr>
              <a:t>De    Exportación </a:t>
            </a:r>
          </a:p>
          <a:p>
            <a:r>
              <a:rPr lang="es-MX" sz="2400" b="1" dirty="0">
                <a:solidFill>
                  <a:schemeClr val="accent2">
                    <a:lumMod val="50000"/>
                  </a:schemeClr>
                </a:solidFill>
              </a:rPr>
              <a:t> </a:t>
            </a:r>
            <a:r>
              <a:rPr lang="es-MX" sz="2400" b="1" dirty="0" smtClean="0">
                <a:solidFill>
                  <a:schemeClr val="accent2">
                    <a:lumMod val="50000"/>
                  </a:schemeClr>
                </a:solidFill>
              </a:rPr>
              <a:t>   Art. 102 L.A.</a:t>
            </a:r>
            <a:endParaRPr lang="es-MX" sz="2400" b="1" dirty="0">
              <a:solidFill>
                <a:schemeClr val="accent2">
                  <a:lumMod val="50000"/>
                </a:schemeClr>
              </a:solidFill>
            </a:endParaRPr>
          </a:p>
        </p:txBody>
      </p:sp>
    </p:spTree>
    <p:extLst>
      <p:ext uri="{BB962C8B-B14F-4D97-AF65-F5344CB8AC3E}">
        <p14:creationId xmlns:p14="http://schemas.microsoft.com/office/powerpoint/2010/main" val="1872852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1018</TotalTime>
  <Words>654</Words>
  <Application>Microsoft Office PowerPoint</Application>
  <PresentationFormat>Presentación en pantalla (4:3)</PresentationFormat>
  <Paragraphs>187</Paragraphs>
  <Slides>15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Berlin Sans FB</vt:lpstr>
      <vt:lpstr>Berlin Sans FB Demi</vt:lpstr>
      <vt:lpstr>Calibri</vt:lpstr>
      <vt:lpstr>Tema de Office</vt:lpstr>
      <vt:lpstr>UNIVERSIDAD AUTÓNOMA DEL ESTADO DE HIDALGO</vt:lpstr>
      <vt:lpstr>Presentación de PowerPoint</vt:lpstr>
      <vt:lpstr>Tema: ‘Regímenes Aduaneros’</vt:lpstr>
      <vt:lpstr>Tema: ‘Regímenes Aduaneros’</vt:lpstr>
      <vt:lpstr>Presentación de PowerPoint</vt:lpstr>
      <vt:lpstr>Objetivo Específico</vt:lpstr>
      <vt:lpstr>Tema: ‘Regímenes Aduaneros’</vt:lpstr>
      <vt:lpstr>Presentación de PowerPoint</vt:lpstr>
      <vt:lpstr>Tema: ‘Regímenes Aduaneros’</vt:lpstr>
      <vt:lpstr>Tema: ‘Regímenes Aduaneros’</vt:lpstr>
      <vt:lpstr>Tema: ‘Regímenes Aduaneros’</vt:lpstr>
      <vt:lpstr>Tema: ‘Regímenes Aduaneros’</vt:lpstr>
      <vt:lpstr>Tema: ‘Regímenes Aduaneros’</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106</cp:revision>
  <dcterms:created xsi:type="dcterms:W3CDTF">2014-12-12T16:57:31Z</dcterms:created>
  <dcterms:modified xsi:type="dcterms:W3CDTF">2017-10-13T17:52:57Z</dcterms:modified>
</cp:coreProperties>
</file>