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9" r:id="rId2"/>
    <p:sldId id="256" r:id="rId3"/>
    <p:sldId id="257" r:id="rId4"/>
    <p:sldId id="262" r:id="rId5"/>
    <p:sldId id="263" r:id="rId6"/>
    <p:sldId id="264" r:id="rId7"/>
    <p:sldId id="265" r:id="rId8"/>
    <p:sldId id="266" r:id="rId9"/>
    <p:sldId id="261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2A1D3-F315-421D-A57B-31636E6B2AC3}" type="datetimeFigureOut">
              <a:rPr lang="es-MX" smtClean="0"/>
              <a:t>16/05/2016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2E4B1-AA04-4537-AEDB-DC4D164CDF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8040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134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134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134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32153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91922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6ABE-AAA3-4E85-9764-62AE0F32103D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62A6-BDC6-4DB6-9694-BACF9F2688DD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3B6A0-7432-40E4-B186-4E99ED83CFC7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8C042-20CF-46EC-A013-953B6B393FF4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2C2F-AE87-4412-BE8E-EC5BBF8C6779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1EB43-58DF-4BA4-B8A2-86805F542E8F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96D7-94E3-459A-8B46-21ED3EEE2216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A68CA-12AA-47E1-BB08-44948D05C5E5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44E5-C7BF-4988-9243-0799B7F395D0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CD48EBE8-DFF4-464C-8225-D395CE7B843C}" type="datetime1">
              <a:rPr lang="es-MX" smtClean="0"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tm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site/alonsocontreraspinguino/inform" TargetMode="External"/><Relationship Id="rId2" Type="http://schemas.openxmlformats.org/officeDocument/2006/relationships/hyperlink" Target="http://www.cca.org.mx/cca/cursos/informatica-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Administración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Conceptos básicos: ¿qué es fila, columna, celda, libro y hoja?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Gloria Marlene Pérez Escalante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Enero-Junio 2016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Arial" pitchFamily="34" charset="0"/>
                <a:cs typeface="Arial" pitchFamily="34" charset="0"/>
              </a:rPr>
              <a:t>Basics: What is row, column, cell, sheet, Excel workbook?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lnSpc>
                <a:spcPct val="90000"/>
              </a:lnSpc>
              <a:buNone/>
            </a:pPr>
            <a:r>
              <a:rPr lang="fr-F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indent="0" algn="just">
              <a:lnSpc>
                <a:spcPct val="90000"/>
              </a:lnSpc>
              <a:buNone/>
            </a:pPr>
            <a:endParaRPr lang="fr-F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spreadsheet is made up of basic elements such as columns, rows, cells and leaves that form a workbook; each meets specific performance characteristics and helps the management is very friendly excel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0" algn="just">
              <a:lnSpc>
                <a:spcPct val="90000"/>
              </a:lnSpc>
              <a:buNone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fr-FR" sz="2800" b="1" dirty="0">
                <a:latin typeface="Arial" pitchFamily="34" charset="0"/>
                <a:cs typeface="Arial" pitchFamily="34" charset="0"/>
              </a:rPr>
              <a:t>Keywords: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row, column, cell, sheet, excel, excel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workbook.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Conceptos básicos: ¿qué es fila, columna, celda, libro y hoja?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b="1" dirty="0" smtClean="0">
                <a:latin typeface="+mn-lt"/>
              </a:rPr>
              <a:t>Fila:</a:t>
            </a:r>
            <a:r>
              <a:rPr lang="es-MX" dirty="0" smtClean="0">
                <a:latin typeface="+mn-lt"/>
              </a:rPr>
              <a:t> Es el grupo de celdas que se encuentran en forma horizontal en el libro de trabajo, se identifican a través de números siendo las cabeceras de las filas y van desde 1 hasta 65536.</a:t>
            </a:r>
            <a:endParaRPr lang="es-MX" b="1" dirty="0">
              <a:latin typeface="+mn-lt"/>
            </a:endParaRPr>
          </a:p>
        </p:txBody>
      </p:sp>
      <p:pic>
        <p:nvPicPr>
          <p:cNvPr id="6" name="5 Marcador de contenido" descr="Recorte de pantalla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700" y="2521744"/>
            <a:ext cx="3467100" cy="2682875"/>
          </a:xfrm>
        </p:spPr>
      </p:pic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4</a:t>
            </a:fld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5220072" y="2708920"/>
            <a:ext cx="3456384" cy="216024"/>
          </a:xfrm>
          <a:prstGeom prst="rect">
            <a:avLst/>
          </a:prstGeom>
          <a:solidFill>
            <a:srgbClr val="00B050">
              <a:alpha val="31000"/>
            </a:srgbClr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8 CuadroTexto"/>
          <p:cNvSpPr txBox="1"/>
          <p:nvPr/>
        </p:nvSpPr>
        <p:spPr>
          <a:xfrm>
            <a:off x="5652120" y="5188549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itchFamily="34" charset="0"/>
                <a:cs typeface="Arial" pitchFamily="34" charset="0"/>
              </a:rPr>
              <a:t>Fuente: Captura de pantalla de la</a:t>
            </a:r>
          </a:p>
          <a:p>
            <a:pPr algn="ctr"/>
            <a:r>
              <a:rPr lang="es-MX" sz="1400" i="1" dirty="0">
                <a:latin typeface="Arial" pitchFamily="34" charset="0"/>
                <a:cs typeface="Arial" pitchFamily="34" charset="0"/>
              </a:rPr>
              <a:t>a</a:t>
            </a:r>
            <a:r>
              <a:rPr lang="es-MX" sz="1400" i="1" dirty="0" smtClean="0">
                <a:latin typeface="Arial" pitchFamily="34" charset="0"/>
                <a:cs typeface="Arial" pitchFamily="34" charset="0"/>
              </a:rPr>
              <a:t>plicación Microsoft Excel 2013</a:t>
            </a:r>
            <a:endParaRPr lang="es-MX" sz="1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576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Conceptos básicos: ¿qué es fila, columna, celda, libro y hoja?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Marcador de contenido" descr="Recorte de pantalla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319" y="1600200"/>
            <a:ext cx="2250099" cy="4525963"/>
          </a:xfrm>
        </p:spPr>
      </p:pic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5</a:t>
            </a:fld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MX" b="1" dirty="0" smtClean="0">
                <a:latin typeface="+mn-lt"/>
              </a:rPr>
              <a:t>Columna:</a:t>
            </a:r>
            <a:r>
              <a:rPr lang="es-MX" dirty="0" smtClean="0">
                <a:latin typeface="+mn-lt"/>
              </a:rPr>
              <a:t> Agrupación de celdas de manera vertical, se identifican normalmente por medio de letras que se encuentran en la parte superior desde la A, B, C, D…Z; AA, BB, CC, … ZZ, siendo su cabecera, en total existen 16384.</a:t>
            </a:r>
            <a:endParaRPr lang="es-MX" b="1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987824" y="1628800"/>
            <a:ext cx="720080" cy="4464496"/>
          </a:xfrm>
          <a:prstGeom prst="rect">
            <a:avLst/>
          </a:prstGeom>
          <a:solidFill>
            <a:srgbClr val="FFFF00">
              <a:alpha val="31000"/>
            </a:srgbClr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12 CuadroTexto"/>
          <p:cNvSpPr txBox="1"/>
          <p:nvPr/>
        </p:nvSpPr>
        <p:spPr>
          <a:xfrm>
            <a:off x="1691680" y="6080921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itchFamily="34" charset="0"/>
                <a:cs typeface="Arial" pitchFamily="34" charset="0"/>
              </a:rPr>
              <a:t>Fuente: Captura de pantalla de la</a:t>
            </a:r>
          </a:p>
          <a:p>
            <a:pPr algn="ctr"/>
            <a:r>
              <a:rPr lang="es-MX" sz="1400" i="1" dirty="0">
                <a:latin typeface="Arial" pitchFamily="34" charset="0"/>
                <a:cs typeface="Arial" pitchFamily="34" charset="0"/>
              </a:rPr>
              <a:t>a</a:t>
            </a:r>
            <a:r>
              <a:rPr lang="es-MX" sz="1400" i="1" dirty="0" smtClean="0">
                <a:latin typeface="Arial" pitchFamily="34" charset="0"/>
                <a:cs typeface="Arial" pitchFamily="34" charset="0"/>
              </a:rPr>
              <a:t>plicación Microsoft Excel 2013</a:t>
            </a:r>
            <a:endParaRPr lang="es-MX" sz="1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9832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Conceptos básicos: ¿qué es fila, columna, celda, libro y hoja?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6</a:t>
            </a:fld>
            <a:endParaRPr lang="es-MX" dirty="0"/>
          </a:p>
        </p:txBody>
      </p:sp>
      <p:pic>
        <p:nvPicPr>
          <p:cNvPr id="6" name="5 Marcador de contenido" descr="Recorte de pantalla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187" y="3086894"/>
            <a:ext cx="2524125" cy="1552575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MX" b="1" dirty="0" smtClean="0">
                <a:latin typeface="+mn-lt"/>
              </a:rPr>
              <a:t>Celda: </a:t>
            </a:r>
            <a:r>
              <a:rPr lang="es-MX" dirty="0" smtClean="0">
                <a:latin typeface="+mn-lt"/>
              </a:rPr>
              <a:t>Es la intersección de una fila y una columna, contiene datos como texto, números, fechas, funciones, fórmulas, porcentajes, entre otras; igualmente cálculos con datos o instrucciones de otras hojas o libros de trabajo.</a:t>
            </a:r>
            <a:endParaRPr lang="es-MX" b="1" dirty="0">
              <a:latin typeface="+mn-lt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5940152" y="3287264"/>
            <a:ext cx="792088" cy="213744"/>
          </a:xfrm>
          <a:prstGeom prst="rect">
            <a:avLst/>
          </a:prstGeom>
          <a:solidFill>
            <a:srgbClr val="7030A0">
              <a:alpha val="31000"/>
            </a:srgbClr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12 CuadroTexto"/>
          <p:cNvSpPr txBox="1"/>
          <p:nvPr/>
        </p:nvSpPr>
        <p:spPr>
          <a:xfrm>
            <a:off x="5508104" y="4717404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itchFamily="34" charset="0"/>
                <a:cs typeface="Arial" pitchFamily="34" charset="0"/>
              </a:rPr>
              <a:t>Fuente: Captura de pantalla de la</a:t>
            </a:r>
          </a:p>
          <a:p>
            <a:pPr algn="ctr"/>
            <a:r>
              <a:rPr lang="es-MX" sz="1400" i="1" dirty="0">
                <a:latin typeface="Arial" pitchFamily="34" charset="0"/>
                <a:cs typeface="Arial" pitchFamily="34" charset="0"/>
              </a:rPr>
              <a:t>a</a:t>
            </a:r>
            <a:r>
              <a:rPr lang="es-MX" sz="1400" i="1" dirty="0" smtClean="0">
                <a:latin typeface="Arial" pitchFamily="34" charset="0"/>
                <a:cs typeface="Arial" pitchFamily="34" charset="0"/>
              </a:rPr>
              <a:t>plicación Microsoft Excel 2013</a:t>
            </a:r>
            <a:endParaRPr lang="es-MX" sz="1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45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Conceptos básicos: ¿qué es fila, columna, celda, libro y hoja?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7</a:t>
            </a:fld>
            <a:endParaRPr lang="es-MX" dirty="0"/>
          </a:p>
        </p:txBody>
      </p:sp>
      <p:sp>
        <p:nvSpPr>
          <p:cNvPr id="2" name="Marcador de contenido 1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MX" b="1" dirty="0" smtClean="0">
                <a:latin typeface="+mj-lt"/>
              </a:rPr>
              <a:t>Libro de trabajo Excel:</a:t>
            </a:r>
            <a:r>
              <a:rPr lang="es-MX" dirty="0" smtClean="0">
                <a:latin typeface="+mj-lt"/>
              </a:rPr>
              <a:t> Es el archivo que contiene una o varias hojas de cálculo permitiendo la introducción y almacenamiento de datos; en la barra de título se muestra el nombre y se puede cambiar al momento de guardar el archivo.</a:t>
            </a:r>
            <a:endParaRPr lang="es-MX" b="1" dirty="0">
              <a:latin typeface="+mj-lt"/>
            </a:endParaRPr>
          </a:p>
        </p:txBody>
      </p:sp>
      <p:pic>
        <p:nvPicPr>
          <p:cNvPr id="5" name="Marcador de contenido 4" descr="Recorte de pantalla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60848"/>
            <a:ext cx="4439747" cy="2361359"/>
          </a:xfrm>
        </p:spPr>
      </p:pic>
      <p:sp>
        <p:nvSpPr>
          <p:cNvPr id="13" name="13 Rectángulo"/>
          <p:cNvSpPr/>
          <p:nvPr/>
        </p:nvSpPr>
        <p:spPr>
          <a:xfrm>
            <a:off x="2867437" y="2033552"/>
            <a:ext cx="792088" cy="128844"/>
          </a:xfrm>
          <a:prstGeom prst="rect">
            <a:avLst/>
          </a:prstGeom>
          <a:solidFill>
            <a:srgbClr val="FFC000">
              <a:alpha val="31000"/>
            </a:srgbClr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7" name="Imagen 6" descr="Recorte de pantal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367" y="5065417"/>
            <a:ext cx="3698078" cy="464410"/>
          </a:xfrm>
          <a:prstGeom prst="rect">
            <a:avLst/>
          </a:prstGeom>
        </p:spPr>
      </p:pic>
      <p:sp>
        <p:nvSpPr>
          <p:cNvPr id="15" name="13 Rectángulo"/>
          <p:cNvSpPr/>
          <p:nvPr/>
        </p:nvSpPr>
        <p:spPr>
          <a:xfrm>
            <a:off x="1521994" y="5065417"/>
            <a:ext cx="3698078" cy="457550"/>
          </a:xfrm>
          <a:prstGeom prst="rect">
            <a:avLst/>
          </a:prstGeom>
          <a:solidFill>
            <a:srgbClr val="FFC000">
              <a:alpha val="31000"/>
            </a:srgbClr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11" name="Conector recto 10"/>
          <p:cNvCxnSpPr>
            <a:stCxn id="13" idx="2"/>
          </p:cNvCxnSpPr>
          <p:nvPr/>
        </p:nvCxnSpPr>
        <p:spPr>
          <a:xfrm flipH="1">
            <a:off x="1521994" y="2162396"/>
            <a:ext cx="1741487" cy="2903021"/>
          </a:xfrm>
          <a:prstGeom prst="line">
            <a:avLst/>
          </a:prstGeom>
          <a:ln w="38100">
            <a:solidFill>
              <a:srgbClr val="6A22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>
            <a:stCxn id="13" idx="2"/>
          </p:cNvCxnSpPr>
          <p:nvPr/>
        </p:nvCxnSpPr>
        <p:spPr>
          <a:xfrm>
            <a:off x="3263481" y="2162396"/>
            <a:ext cx="1949964" cy="2903021"/>
          </a:xfrm>
          <a:prstGeom prst="line">
            <a:avLst/>
          </a:prstGeom>
          <a:ln w="38100">
            <a:solidFill>
              <a:srgbClr val="6A22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2 CuadroTexto"/>
          <p:cNvSpPr txBox="1"/>
          <p:nvPr/>
        </p:nvSpPr>
        <p:spPr>
          <a:xfrm>
            <a:off x="1951413" y="5602943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itchFamily="34" charset="0"/>
                <a:cs typeface="Arial" pitchFamily="34" charset="0"/>
              </a:rPr>
              <a:t>Fuente: Captura de pantalla de la</a:t>
            </a:r>
          </a:p>
          <a:p>
            <a:pPr algn="ctr"/>
            <a:r>
              <a:rPr lang="es-MX" sz="1400" i="1" dirty="0">
                <a:latin typeface="Arial" pitchFamily="34" charset="0"/>
                <a:cs typeface="Arial" pitchFamily="34" charset="0"/>
              </a:rPr>
              <a:t>a</a:t>
            </a:r>
            <a:r>
              <a:rPr lang="es-MX" sz="1400" i="1" dirty="0" smtClean="0">
                <a:latin typeface="Arial" pitchFamily="34" charset="0"/>
                <a:cs typeface="Arial" pitchFamily="34" charset="0"/>
              </a:rPr>
              <a:t>plicación Microsoft Excel 2013</a:t>
            </a:r>
            <a:endParaRPr lang="es-MX" sz="1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44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Conceptos básicos: ¿qué es fila, columna, celda, libro y hoja?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8</a:t>
            </a:fld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b="1" dirty="0" smtClean="0">
                <a:latin typeface="+mn-lt"/>
              </a:rPr>
              <a:t>Hoja de trabajo:</a:t>
            </a:r>
            <a:r>
              <a:rPr lang="es-MX" dirty="0" smtClean="0">
                <a:latin typeface="+mn-lt"/>
              </a:rPr>
              <a:t> Es igualmente conocida como hoja de cálculo, se encuentra conformada por filas, columnas y celdas; el conjunto de estas forman el libro de trabajo.</a:t>
            </a:r>
            <a:endParaRPr lang="es-MX" b="1" dirty="0">
              <a:latin typeface="+mn-lt"/>
            </a:endParaRPr>
          </a:p>
        </p:txBody>
      </p:sp>
      <p:pic>
        <p:nvPicPr>
          <p:cNvPr id="6" name="Marcador de contenido 5" descr="Recorte de pantalla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16819"/>
            <a:ext cx="4005808" cy="2160232"/>
          </a:xfrm>
        </p:spPr>
      </p:pic>
      <p:pic>
        <p:nvPicPr>
          <p:cNvPr id="10" name="Imagen 9" descr="Recorte de pantal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941168"/>
            <a:ext cx="3544869" cy="628596"/>
          </a:xfrm>
          <a:prstGeom prst="rect">
            <a:avLst/>
          </a:prstGeom>
        </p:spPr>
      </p:pic>
      <p:cxnSp>
        <p:nvCxnSpPr>
          <p:cNvPr id="14" name="Conector recto 13"/>
          <p:cNvCxnSpPr/>
          <p:nvPr/>
        </p:nvCxnSpPr>
        <p:spPr>
          <a:xfrm>
            <a:off x="5220072" y="3861048"/>
            <a:ext cx="288032" cy="1080120"/>
          </a:xfrm>
          <a:prstGeom prst="line">
            <a:avLst/>
          </a:prstGeom>
          <a:ln w="38100">
            <a:solidFill>
              <a:srgbClr val="6A22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4168" y="3861048"/>
            <a:ext cx="2448272" cy="1224136"/>
          </a:xfrm>
          <a:prstGeom prst="line">
            <a:avLst/>
          </a:prstGeom>
          <a:ln w="38100">
            <a:solidFill>
              <a:srgbClr val="6A22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3 Rectángulo"/>
          <p:cNvSpPr/>
          <p:nvPr/>
        </p:nvSpPr>
        <p:spPr>
          <a:xfrm>
            <a:off x="5228310" y="3776561"/>
            <a:ext cx="927865" cy="175721"/>
          </a:xfrm>
          <a:prstGeom prst="rect">
            <a:avLst/>
          </a:prstGeom>
          <a:solidFill>
            <a:srgbClr val="92D050">
              <a:alpha val="31000"/>
            </a:srgbClr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13 Rectángulo"/>
          <p:cNvSpPr/>
          <p:nvPr/>
        </p:nvSpPr>
        <p:spPr>
          <a:xfrm>
            <a:off x="5402298" y="5025655"/>
            <a:ext cx="3130142" cy="314694"/>
          </a:xfrm>
          <a:prstGeom prst="rect">
            <a:avLst/>
          </a:prstGeom>
          <a:solidFill>
            <a:srgbClr val="92D050">
              <a:alpha val="31000"/>
            </a:srgbClr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5671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Referencias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9</a:t>
            </a:fld>
            <a:endParaRPr lang="es-MX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331639" y="1816468"/>
            <a:ext cx="7606209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CAVSI. (2014).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Obtenido de Computer, Audio, Video, Systems 	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Integrator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www.cavsi.com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CCA. (s.f.).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 electrónica de cálculo Excel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Obtenido de 		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http://www.cca.org.mx/cca/cursos/informatica-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basica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html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/excel_tutor.htm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CCM.Enciclopedia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(Marzo de 2016).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 de cálculo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Recuperado el 	2016, de ¿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Qués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una hoja de cálculo?: 	http://es.ccm.net/contents/662-hoja-de-calculo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Contreras, A. (s.f.).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Hojas de cálculo: Definición, usos, características, 	ventajas y desventajas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Recuperado el 2016, de 	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https://sites.google.com/site/alonsocontreraspinguino/inform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atica-v-1/modulo-l/hoja-de-calculo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Microsoft. (2016).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Microsoft Excel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Obtenido de www.microsoft.com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505</Words>
  <Application>Microsoft Office PowerPoint</Application>
  <PresentationFormat>Presentación en pantalla (4:3)</PresentationFormat>
  <Paragraphs>57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Berlin Sans FB</vt:lpstr>
      <vt:lpstr>Calibri</vt:lpstr>
      <vt:lpstr>Times New Roman</vt:lpstr>
      <vt:lpstr>Tema de Office</vt:lpstr>
      <vt:lpstr>UNIVERSIDAD AUTÓNOMA DEL ESTADO DE HIDALGO</vt:lpstr>
      <vt:lpstr>Presentación de PowerPoint</vt:lpstr>
      <vt:lpstr>Basics: What is row, column, cell, sheet, Excel workbook?</vt:lpstr>
      <vt:lpstr>Conceptos básicos: ¿qué es fila, columna, celda, libro y hoja?</vt:lpstr>
      <vt:lpstr>Conceptos básicos: ¿qué es fila, columna, celda, libro y hoja?</vt:lpstr>
      <vt:lpstr>Conceptos básicos: ¿qué es fila, columna, celda, libro y hoja?</vt:lpstr>
      <vt:lpstr>Conceptos básicos: ¿qué es fila, columna, celda, libro y hoja?</vt:lpstr>
      <vt:lpstr>Conceptos básicos: ¿qué es fila, columna, celda, libro y hoja?</vt:lpstr>
      <vt:lpstr>Referencias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61</cp:revision>
  <dcterms:created xsi:type="dcterms:W3CDTF">2014-12-12T16:57:31Z</dcterms:created>
  <dcterms:modified xsi:type="dcterms:W3CDTF">2016-05-16T14:12:15Z</dcterms:modified>
</cp:coreProperties>
</file>