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1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Control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913610"/>
              </p:ext>
            </p:extLst>
          </p:nvPr>
        </p:nvGraphicFramePr>
        <p:xfrm>
          <a:off x="1403648" y="1916832"/>
          <a:ext cx="7498904" cy="397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452"/>
                <a:gridCol w="3749452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Sistemas de control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Mecanismos de control</a:t>
                      </a:r>
                      <a:endParaRPr kumimoji="0" lang="es-E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Control de resultados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Medición financiera del desempeño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Metas organizacionales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Presupuestos de operación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Control de conducta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Supervisión directa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Administración por objetivos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Reglas y procedimientos estándar de operación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Cultura organizacional /Control de grupo</a:t>
                      </a:r>
                      <a:endParaRPr kumimoji="0" lang="es-E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Valores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Normas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Socialización</a:t>
                      </a:r>
                      <a:endParaRPr kumimoji="0" lang="es-E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2160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63688" y="332656"/>
            <a:ext cx="6995120" cy="1143000"/>
          </a:xfrm>
        </p:spPr>
        <p:txBody>
          <a:bodyPr/>
          <a:lstStyle/>
          <a:p>
            <a:pPr algn="r"/>
            <a:r>
              <a:rPr lang="es-MX" dirty="0"/>
              <a:t>Planeación y Control</a:t>
            </a: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511955" y="2997200"/>
            <a:ext cx="1439862" cy="9366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s-MX" sz="1600" dirty="0"/>
              <a:t>Planeación</a:t>
            </a:r>
            <a:endParaRPr lang="es-ES" sz="1600" dirty="0"/>
          </a:p>
        </p:txBody>
      </p:sp>
      <p:grpSp>
        <p:nvGrpSpPr>
          <p:cNvPr id="28" name="27 Grupo"/>
          <p:cNvGrpSpPr/>
          <p:nvPr/>
        </p:nvGrpSpPr>
        <p:grpSpPr>
          <a:xfrm>
            <a:off x="1134269" y="1989138"/>
            <a:ext cx="7848600" cy="4248150"/>
            <a:chOff x="827088" y="1989138"/>
            <a:chExt cx="7848600" cy="4248150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29" name="Line 4"/>
            <p:cNvSpPr>
              <a:spLocks noChangeShapeType="1"/>
            </p:cNvSpPr>
            <p:nvPr/>
          </p:nvSpPr>
          <p:spPr bwMode="auto">
            <a:xfrm flipH="1">
              <a:off x="827088" y="1989138"/>
              <a:ext cx="1944687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0" name="Line 5"/>
            <p:cNvSpPr>
              <a:spLocks noChangeShapeType="1"/>
            </p:cNvSpPr>
            <p:nvPr/>
          </p:nvSpPr>
          <p:spPr bwMode="auto">
            <a:xfrm>
              <a:off x="827088" y="1989138"/>
              <a:ext cx="0" cy="1008062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1" name="Line 7"/>
            <p:cNvSpPr>
              <a:spLocks noChangeShapeType="1"/>
            </p:cNvSpPr>
            <p:nvPr/>
          </p:nvSpPr>
          <p:spPr bwMode="auto">
            <a:xfrm>
              <a:off x="1619250" y="3500438"/>
              <a:ext cx="396081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2" name="Rectangle 8"/>
            <p:cNvSpPr>
              <a:spLocks noChangeArrowheads="1"/>
            </p:cNvSpPr>
            <p:nvPr/>
          </p:nvSpPr>
          <p:spPr bwMode="auto">
            <a:xfrm>
              <a:off x="2055730" y="3032125"/>
              <a:ext cx="2305050" cy="936625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s-MX" sz="1600" dirty="0"/>
                <a:t>Instrumentos </a:t>
              </a:r>
            </a:p>
            <a:p>
              <a:pPr algn="ctr"/>
              <a:r>
                <a:rPr lang="es-MX" sz="1600" dirty="0"/>
                <a:t>de los planes</a:t>
              </a:r>
              <a:endParaRPr lang="es-ES" sz="1600" dirty="0"/>
            </a:p>
          </p:txBody>
        </p:sp>
        <p:sp>
          <p:nvSpPr>
            <p:cNvPr id="33" name="Line 9"/>
            <p:cNvSpPr>
              <a:spLocks noChangeShapeType="1"/>
            </p:cNvSpPr>
            <p:nvPr/>
          </p:nvSpPr>
          <p:spPr bwMode="auto">
            <a:xfrm>
              <a:off x="4360780" y="3500438"/>
              <a:ext cx="79216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4" name="Rectangle 10"/>
            <p:cNvSpPr>
              <a:spLocks noChangeArrowheads="1"/>
            </p:cNvSpPr>
            <p:nvPr/>
          </p:nvSpPr>
          <p:spPr bwMode="auto">
            <a:xfrm>
              <a:off x="5152942" y="2995091"/>
              <a:ext cx="1944688" cy="100806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s-MX" sz="1400" dirty="0"/>
                <a:t>Control: comparación</a:t>
              </a:r>
            </a:p>
            <a:p>
              <a:pPr algn="ctr"/>
              <a:r>
                <a:rPr lang="es-MX" sz="1400" dirty="0"/>
                <a:t>de planes con</a:t>
              </a:r>
            </a:p>
            <a:p>
              <a:pPr algn="ctr"/>
              <a:r>
                <a:rPr lang="es-MX" sz="1400" dirty="0"/>
                <a:t>resultados</a:t>
              </a:r>
              <a:endParaRPr lang="es-ES" sz="1400" dirty="0"/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>
              <a:off x="4356100" y="1989138"/>
              <a:ext cx="2016125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>
              <a:off x="6372225" y="1989138"/>
              <a:ext cx="0" cy="93503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flipV="1">
              <a:off x="7097630" y="3517498"/>
              <a:ext cx="309542" cy="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auto">
            <a:xfrm>
              <a:off x="7407172" y="2907779"/>
              <a:ext cx="1258887" cy="115252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s-MX" sz="1400" dirty="0"/>
                <a:t>Desviaciones </a:t>
              </a:r>
            </a:p>
            <a:p>
              <a:pPr algn="ctr"/>
              <a:r>
                <a:rPr lang="es-MX" sz="1400" dirty="0"/>
                <a:t>No indeseables</a:t>
              </a:r>
            </a:p>
            <a:p>
              <a:pPr algn="ctr"/>
              <a:r>
                <a:rPr lang="es-MX" sz="1400" dirty="0"/>
                <a:t>de los </a:t>
              </a:r>
            </a:p>
            <a:p>
              <a:pPr algn="ctr"/>
              <a:r>
                <a:rPr lang="es-MX" sz="1400" dirty="0"/>
                <a:t>planes</a:t>
              </a:r>
              <a:endParaRPr lang="es-ES" sz="1400" dirty="0"/>
            </a:p>
          </p:txBody>
        </p:sp>
        <p:sp>
          <p:nvSpPr>
            <p:cNvPr id="39" name="Rectangle 17"/>
            <p:cNvSpPr>
              <a:spLocks noChangeArrowheads="1"/>
            </p:cNvSpPr>
            <p:nvPr/>
          </p:nvSpPr>
          <p:spPr bwMode="auto">
            <a:xfrm>
              <a:off x="5292725" y="5805488"/>
              <a:ext cx="2447925" cy="431800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s-MX" sz="2000" dirty="0"/>
                <a:t>Acción correctiva</a:t>
              </a:r>
              <a:endParaRPr lang="es-ES" sz="2000" dirty="0"/>
            </a:p>
          </p:txBody>
        </p:sp>
        <p:sp>
          <p:nvSpPr>
            <p:cNvPr id="40" name="Line 18"/>
            <p:cNvSpPr>
              <a:spLocks noChangeShapeType="1"/>
            </p:cNvSpPr>
            <p:nvPr/>
          </p:nvSpPr>
          <p:spPr bwMode="auto">
            <a:xfrm>
              <a:off x="6372225" y="3933825"/>
              <a:ext cx="0" cy="187166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1" name="Line 19"/>
            <p:cNvSpPr>
              <a:spLocks noChangeShapeType="1"/>
            </p:cNvSpPr>
            <p:nvPr/>
          </p:nvSpPr>
          <p:spPr bwMode="auto">
            <a:xfrm flipH="1" flipV="1">
              <a:off x="900113" y="6021387"/>
              <a:ext cx="4392612" cy="158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 flipV="1">
              <a:off x="900113" y="3933825"/>
              <a:ext cx="0" cy="2089149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3" name="Rectangle 21"/>
            <p:cNvSpPr>
              <a:spLocks noChangeArrowheads="1"/>
            </p:cNvSpPr>
            <p:nvPr/>
          </p:nvSpPr>
          <p:spPr bwMode="auto">
            <a:xfrm>
              <a:off x="6659563" y="4797425"/>
              <a:ext cx="2016125" cy="360363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s-MX" sz="1400" dirty="0"/>
                <a:t>Desviación indeseable</a:t>
              </a:r>
              <a:endParaRPr lang="es-ES" sz="1400" dirty="0"/>
            </a:p>
          </p:txBody>
        </p:sp>
        <p:sp>
          <p:nvSpPr>
            <p:cNvPr id="44" name="Line 22"/>
            <p:cNvSpPr>
              <a:spLocks noChangeShapeType="1"/>
            </p:cNvSpPr>
            <p:nvPr/>
          </p:nvSpPr>
          <p:spPr bwMode="auto">
            <a:xfrm flipV="1">
              <a:off x="3492500" y="5876925"/>
              <a:ext cx="0" cy="144463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5" name="Line 23"/>
            <p:cNvSpPr>
              <a:spLocks noChangeShapeType="1"/>
            </p:cNvSpPr>
            <p:nvPr/>
          </p:nvSpPr>
          <p:spPr bwMode="auto">
            <a:xfrm flipV="1">
              <a:off x="3492500" y="5516563"/>
              <a:ext cx="0" cy="21748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6" name="Line 24"/>
            <p:cNvSpPr>
              <a:spLocks noChangeShapeType="1"/>
            </p:cNvSpPr>
            <p:nvPr/>
          </p:nvSpPr>
          <p:spPr bwMode="auto">
            <a:xfrm>
              <a:off x="3492500" y="5157788"/>
              <a:ext cx="0" cy="21590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7" name="Line 25"/>
            <p:cNvSpPr>
              <a:spLocks noChangeShapeType="1"/>
            </p:cNvSpPr>
            <p:nvPr/>
          </p:nvSpPr>
          <p:spPr bwMode="auto">
            <a:xfrm flipV="1">
              <a:off x="3492500" y="4797425"/>
              <a:ext cx="0" cy="21590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8" name="Line 26"/>
            <p:cNvSpPr>
              <a:spLocks noChangeShapeType="1"/>
            </p:cNvSpPr>
            <p:nvPr/>
          </p:nvSpPr>
          <p:spPr bwMode="auto">
            <a:xfrm flipV="1">
              <a:off x="3492500" y="4437063"/>
              <a:ext cx="0" cy="215900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  <p:sp>
          <p:nvSpPr>
            <p:cNvPr id="49" name="Line 27"/>
            <p:cNvSpPr>
              <a:spLocks noChangeShapeType="1"/>
            </p:cNvSpPr>
            <p:nvPr/>
          </p:nvSpPr>
          <p:spPr bwMode="auto">
            <a:xfrm flipV="1">
              <a:off x="3492500" y="4005263"/>
              <a:ext cx="0" cy="287337"/>
            </a:xfrm>
            <a:prstGeom prst="line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MX" dirty="0"/>
            </a:p>
          </p:txBody>
        </p:sp>
      </p:grpSp>
      <p:sp>
        <p:nvSpPr>
          <p:cNvPr id="52" name="51 CuadroTexto"/>
          <p:cNvSpPr txBox="1"/>
          <p:nvPr/>
        </p:nvSpPr>
        <p:spPr>
          <a:xfrm>
            <a:off x="3083636" y="1700808"/>
            <a:ext cx="1584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Planes nuevos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393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dirty="0"/>
              <a:t>Amaru, A. (2009). </a:t>
            </a:r>
            <a:r>
              <a:rPr lang="es-MX" sz="2400" i="1" dirty="0"/>
              <a:t>Fundamentos de Administración.</a:t>
            </a:r>
            <a:r>
              <a:rPr lang="es-MX" sz="2400" dirty="0"/>
              <a:t> México: Pearson Educación.</a:t>
            </a:r>
          </a:p>
          <a:p>
            <a:pPr marL="0" indent="0">
              <a:buNone/>
            </a:pP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Administración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Proceso Administrativo Relación: Planeación - Control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Víctor Hugo Fuentes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– 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>
                <a:latin typeface="Arial" pitchFamily="34" charset="0"/>
                <a:cs typeface="Arial" pitchFamily="34" charset="0"/>
              </a:rPr>
              <a:t>Tema.-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Proceso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Administrativo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Relación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Planeación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 - Control 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11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sz="112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fr-FR" sz="9600" b="1" u="sng" dirty="0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fr-FR" sz="9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None/>
            </a:pPr>
            <a:endParaRPr lang="fr-FR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dirty="0" smtClean="0"/>
              <a:t>	</a:t>
            </a:r>
            <a:r>
              <a:rPr lang="en-US" sz="9600" dirty="0" smtClean="0">
                <a:cs typeface="Arial" pitchFamily="34" charset="0"/>
              </a:rPr>
              <a:t>Planning </a:t>
            </a:r>
            <a:r>
              <a:rPr lang="en-US" sz="9600" dirty="0">
                <a:cs typeface="Arial" pitchFamily="34" charset="0"/>
              </a:rPr>
              <a:t>and control are virtually inseparable</a:t>
            </a:r>
            <a:r>
              <a:rPr lang="en-US" sz="9600" dirty="0" smtClean="0">
                <a:cs typeface="Arial" pitchFamily="34" charset="0"/>
              </a:rPr>
              <a:t>.</a:t>
            </a:r>
          </a:p>
          <a:p>
            <a:pPr algn="just">
              <a:lnSpc>
                <a:spcPct val="90000"/>
              </a:lnSpc>
              <a:buNone/>
            </a:pPr>
            <a:r>
              <a:rPr lang="en-US" sz="9600" dirty="0" smtClean="0">
                <a:cs typeface="Arial" pitchFamily="34" charset="0"/>
              </a:rPr>
              <a:t> </a:t>
            </a:r>
            <a:endParaRPr lang="en-US" sz="9600" dirty="0" smtClean="0"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en-US" sz="9600" dirty="0">
                <a:cs typeface="Arial" pitchFamily="34" charset="0"/>
              </a:rPr>
              <a:t>	</a:t>
            </a:r>
            <a:r>
              <a:rPr lang="en-US" sz="9600" dirty="0" smtClean="0">
                <a:cs typeface="Arial" pitchFamily="34" charset="0"/>
              </a:rPr>
              <a:t>Planning </a:t>
            </a:r>
            <a:r>
              <a:rPr lang="en-US" sz="9600" dirty="0">
                <a:cs typeface="Arial" pitchFamily="34" charset="0"/>
              </a:rPr>
              <a:t>without control is useless without planning control makes no sense. That's what you can say they are " Siamese twins " of administrative management . The plans are meaningless if people intend to achieve and make real efforts to reach them . The only way to know if these efforts are resulting in the desired direction, if plans are being met is through the control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fr-FR" sz="2800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sz="8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Keywords</a:t>
            </a:r>
            <a:r>
              <a:rPr lang="fr-FR" sz="8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:</a:t>
            </a:r>
            <a:r>
              <a:rPr lang="fr-FR" sz="8000" dirty="0" smtClean="0">
                <a:cs typeface="Arial" pitchFamily="34" charset="0"/>
              </a:rPr>
              <a:t>  </a:t>
            </a:r>
            <a:r>
              <a:rPr lang="es-MX" sz="8000" dirty="0" smtClean="0">
                <a:cs typeface="Arial" pitchFamily="34" charset="0"/>
              </a:rPr>
              <a:t>Planning</a:t>
            </a:r>
            <a:r>
              <a:rPr lang="es-MX" sz="8000" dirty="0" smtClean="0">
                <a:cs typeface="Arial" pitchFamily="34" charset="0"/>
              </a:rPr>
              <a:t>, </a:t>
            </a:r>
            <a:r>
              <a:rPr lang="es-MX" sz="8000" dirty="0">
                <a:cs typeface="Arial" pitchFamily="34" charset="0"/>
              </a:rPr>
              <a:t>Control and </a:t>
            </a:r>
            <a:r>
              <a:rPr lang="es-MX" sz="8000" dirty="0" smtClean="0">
                <a:cs typeface="Arial" pitchFamily="34" charset="0"/>
              </a:rPr>
              <a:t>Relationship</a:t>
            </a:r>
            <a:r>
              <a:rPr lang="es-MX" sz="8000" dirty="0" smtClean="0">
                <a:cs typeface="Arial" pitchFamily="34" charset="0"/>
              </a:rPr>
              <a:t>.</a:t>
            </a:r>
            <a:endParaRPr lang="es-MX" sz="288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Planeación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925144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  <a:defRPr/>
            </a:pPr>
            <a:r>
              <a:rPr lang="es-MX" dirty="0" smtClean="0"/>
              <a:t>	El </a:t>
            </a:r>
            <a:r>
              <a:rPr lang="es-MX" dirty="0"/>
              <a:t>proceso de planeación es la herramienta para administrar </a:t>
            </a:r>
            <a:r>
              <a:rPr lang="es-MX" dirty="0" smtClean="0"/>
              <a:t>las relaciones </a:t>
            </a:r>
            <a:r>
              <a:rPr lang="es-MX" dirty="0"/>
              <a:t>con el futuro; es una aplicación específica del proceso de tomar decisiones. Las decisiones que buscan influir en el futuro o que se pondrán en práctica en él son decisiones de planeación.</a:t>
            </a:r>
          </a:p>
          <a:p>
            <a:pPr>
              <a:buNone/>
              <a:defRPr/>
            </a:pPr>
            <a:endParaRPr lang="es-MX" dirty="0"/>
          </a:p>
          <a:p>
            <a:pPr>
              <a:buNone/>
              <a:defRPr/>
            </a:pPr>
            <a:r>
              <a:rPr lang="es-MX" dirty="0" smtClean="0"/>
              <a:t>	La </a:t>
            </a:r>
            <a:r>
              <a:rPr lang="es-MX" dirty="0"/>
              <a:t>planeación es el proceso formal de </a:t>
            </a:r>
            <a:r>
              <a:rPr lang="es-MX" dirty="0" smtClean="0"/>
              <a:t>:</a:t>
            </a:r>
          </a:p>
          <a:p>
            <a:pPr>
              <a:buNone/>
              <a:defRPr/>
            </a:pPr>
            <a:endParaRPr lang="es-MX" dirty="0"/>
          </a:p>
          <a:p>
            <a:pPr algn="just">
              <a:buNone/>
              <a:defRPr/>
            </a:pPr>
            <a:r>
              <a:rPr lang="es-MX" dirty="0"/>
              <a:t>1.- Elección de una misión y de metas organizacionales generales a corto y a largo plazo.</a:t>
            </a:r>
          </a:p>
          <a:p>
            <a:pPr algn="just">
              <a:buNone/>
              <a:defRPr/>
            </a:pPr>
            <a:r>
              <a:rPr lang="es-MX" dirty="0"/>
              <a:t>2.- Determinación de metas divisionales, departamentales e incluso individuales con base en las metas organizacionales.</a:t>
            </a:r>
          </a:p>
          <a:p>
            <a:pPr algn="just">
              <a:buNone/>
              <a:defRPr/>
            </a:pPr>
            <a:r>
              <a:rPr lang="es-MX" dirty="0"/>
              <a:t>3.- Selección de estrategias y procedimientos para el cumplimiento de tales metas.</a:t>
            </a:r>
          </a:p>
          <a:p>
            <a:pPr algn="just">
              <a:buNone/>
              <a:defRPr/>
            </a:pPr>
            <a:r>
              <a:rPr lang="es-MX" dirty="0"/>
              <a:t>4.- Asignación de recursos (personas, dinero, equipo e instalaciones) para lograr las diversas metas, estrategias y procedimientos.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Planeación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78112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  <a:buNone/>
              <a:defRPr/>
            </a:pPr>
            <a:endParaRPr lang="es-MX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s-MX" dirty="0" smtClean="0"/>
              <a:t>Niveles </a:t>
            </a:r>
            <a:r>
              <a:rPr lang="es-MX" dirty="0"/>
              <a:t>de Planeación </a:t>
            </a:r>
            <a:r>
              <a:rPr lang="es-MX" dirty="0" smtClean="0"/>
              <a:t>Organizacional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s-MX" dirty="0" smtClean="0"/>
              <a:t> </a:t>
            </a:r>
            <a:endParaRPr lang="es-MX" dirty="0"/>
          </a:p>
          <a:p>
            <a:pPr>
              <a:lnSpc>
                <a:spcPct val="90000"/>
              </a:lnSpc>
              <a:buNone/>
              <a:defRPr/>
            </a:pPr>
            <a:r>
              <a:rPr lang="es-MX" dirty="0"/>
              <a:t>Estratégicos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MX" dirty="0"/>
              <a:t>   Planes que abarcan a toda la organización, establecen objetivos generales y la posicionan en concordancia con su entorno.</a:t>
            </a:r>
          </a:p>
          <a:p>
            <a:pPr algn="just">
              <a:lnSpc>
                <a:spcPct val="90000"/>
              </a:lnSpc>
              <a:buNone/>
              <a:defRPr/>
            </a:pPr>
            <a:endParaRPr lang="es-MX" dirty="0"/>
          </a:p>
          <a:p>
            <a:pPr algn="just">
              <a:lnSpc>
                <a:spcPct val="90000"/>
              </a:lnSpc>
              <a:buNone/>
              <a:defRPr/>
            </a:pPr>
            <a:r>
              <a:rPr lang="es-MX" dirty="0"/>
              <a:t>Funcionales</a:t>
            </a:r>
          </a:p>
          <a:p>
            <a:pPr algn="just">
              <a:lnSpc>
                <a:spcPct val="90000"/>
              </a:lnSpc>
              <a:buNone/>
              <a:defRPr/>
            </a:pPr>
            <a:r>
              <a:rPr lang="es-MX" dirty="0"/>
              <a:t>	Planes que especifican con detalle la forma de alcanzar los objetivos generales de la organización.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31071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 smtClean="0"/>
              <a:t>Planeación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393304" y="1196752"/>
            <a:ext cx="7355160" cy="470852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endParaRPr lang="es-MX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s-MX" dirty="0" smtClean="0"/>
              <a:t>Operativo</a:t>
            </a:r>
            <a:endParaRPr lang="es-MX" dirty="0"/>
          </a:p>
          <a:p>
            <a:pPr marL="0" indent="0" algn="just">
              <a:buFont typeface="Wingdings" pitchFamily="2" charset="2"/>
              <a:buNone/>
              <a:defRPr/>
            </a:pPr>
            <a:endParaRPr lang="es-MX" sz="1800" dirty="0" smtClean="0"/>
          </a:p>
          <a:p>
            <a:pPr marL="0" indent="0" algn="just">
              <a:buFont typeface="Wingdings" pitchFamily="2" charset="2"/>
              <a:buNone/>
              <a:defRPr/>
            </a:pPr>
            <a:r>
              <a:rPr lang="es-MX" dirty="0" smtClean="0"/>
              <a:t>Es </a:t>
            </a:r>
            <a:r>
              <a:rPr lang="es-MX" dirty="0"/>
              <a:t>el proceso de definir medios para la realización de objetivos, como actividades y recursos. </a:t>
            </a:r>
            <a:r>
              <a:rPr lang="es-MX" dirty="0" smtClean="0"/>
              <a:t>Se </a:t>
            </a:r>
            <a:r>
              <a:rPr lang="es-MX" dirty="0"/>
              <a:t>especifican las actividades y los recursos que son necesarios para realizar cualquier especie de objetivos.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34915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Control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Es </a:t>
            </a:r>
            <a:r>
              <a:rPr lang="es-MX" dirty="0"/>
              <a:t>el proceso de vigilar las actividades, con el fin de asegurarnos que se realicen conforme a los </a:t>
            </a:r>
            <a:r>
              <a:rPr lang="es-MX" dirty="0" smtClean="0"/>
              <a:t>planes, </a:t>
            </a:r>
            <a:r>
              <a:rPr lang="es-MX" dirty="0"/>
              <a:t>y de corregir las desviaciones importantes.</a:t>
            </a:r>
            <a:endParaRPr lang="es-ES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82057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Control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90000"/>
              </a:lnSpc>
              <a:buNone/>
              <a:defRPr/>
            </a:pPr>
            <a:endParaRPr lang="es-MX" sz="36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s-MX" sz="3600" dirty="0" smtClean="0"/>
              <a:t>El </a:t>
            </a:r>
            <a:r>
              <a:rPr lang="es-MX" sz="3600" dirty="0"/>
              <a:t>proceso de control se puede desglosar en cuatro pasos:</a:t>
            </a:r>
          </a:p>
          <a:p>
            <a:pPr>
              <a:lnSpc>
                <a:spcPct val="90000"/>
              </a:lnSpc>
              <a:buNone/>
              <a:defRPr/>
            </a:pPr>
            <a:endParaRPr lang="es-MX" sz="3600" dirty="0"/>
          </a:p>
          <a:p>
            <a:pPr>
              <a:lnSpc>
                <a:spcPct val="90000"/>
              </a:lnSpc>
              <a:buNone/>
              <a:defRPr/>
            </a:pPr>
            <a:r>
              <a:rPr lang="es-MX" b="1" dirty="0"/>
              <a:t>Paso 1</a:t>
            </a:r>
            <a:r>
              <a:rPr lang="es-MX" sz="3600" dirty="0"/>
              <a:t> </a:t>
            </a:r>
            <a:r>
              <a:rPr lang="es-MX" dirty="0"/>
              <a:t>Establecer las normas de desempeño, metas u objetivos con </a:t>
            </a:r>
            <a:r>
              <a:rPr lang="es-MX" dirty="0" smtClean="0"/>
              <a:t>los </a:t>
            </a:r>
            <a:r>
              <a:rPr lang="es-MX" dirty="0"/>
              <a:t>que se comparará el desempeño.</a:t>
            </a:r>
          </a:p>
          <a:p>
            <a:pPr>
              <a:lnSpc>
                <a:spcPct val="90000"/>
              </a:lnSpc>
              <a:buNone/>
              <a:defRPr/>
            </a:pPr>
            <a:endParaRPr lang="es-MX" dirty="0"/>
          </a:p>
          <a:p>
            <a:pPr>
              <a:lnSpc>
                <a:spcPct val="90000"/>
              </a:lnSpc>
              <a:buNone/>
              <a:defRPr/>
            </a:pPr>
            <a:r>
              <a:rPr lang="es-MX" b="1" dirty="0"/>
              <a:t>Paso 2</a:t>
            </a:r>
            <a:r>
              <a:rPr lang="es-MX" dirty="0"/>
              <a:t> Medir el desempeño actual.</a:t>
            </a:r>
          </a:p>
          <a:p>
            <a:pPr>
              <a:lnSpc>
                <a:spcPct val="90000"/>
              </a:lnSpc>
              <a:buNone/>
              <a:defRPr/>
            </a:pPr>
            <a:endParaRPr lang="es-MX" dirty="0"/>
          </a:p>
          <a:p>
            <a:pPr>
              <a:lnSpc>
                <a:spcPct val="90000"/>
              </a:lnSpc>
              <a:buNone/>
              <a:defRPr/>
            </a:pPr>
            <a:r>
              <a:rPr lang="es-MX" b="1" dirty="0"/>
              <a:t>Paso 3</a:t>
            </a:r>
            <a:r>
              <a:rPr lang="es-MX" dirty="0"/>
              <a:t> Comparar el desempeño actual con las normas de 	 </a:t>
            </a:r>
            <a:r>
              <a:rPr lang="es-MX" dirty="0" smtClean="0"/>
              <a:t>desempeño</a:t>
            </a:r>
            <a:r>
              <a:rPr lang="es-MX" dirty="0"/>
              <a:t>.</a:t>
            </a:r>
          </a:p>
          <a:p>
            <a:pPr>
              <a:lnSpc>
                <a:spcPct val="90000"/>
              </a:lnSpc>
              <a:buNone/>
              <a:defRPr/>
            </a:pPr>
            <a:endParaRPr lang="es-MX" dirty="0"/>
          </a:p>
          <a:p>
            <a:pPr>
              <a:lnSpc>
                <a:spcPct val="90000"/>
              </a:lnSpc>
              <a:buNone/>
              <a:defRPr/>
            </a:pPr>
            <a:r>
              <a:rPr lang="es-MX" b="1" dirty="0"/>
              <a:t>Paso 4</a:t>
            </a:r>
            <a:r>
              <a:rPr lang="es-MX" dirty="0"/>
              <a:t> Evaluar el resultado e iniciar acciones correctivas si no </a:t>
            </a:r>
            <a:r>
              <a:rPr lang="es-MX" dirty="0" smtClean="0"/>
              <a:t>    se </a:t>
            </a:r>
            <a:r>
              <a:rPr lang="es-MX" dirty="0"/>
              <a:t>está </a:t>
            </a:r>
            <a:r>
              <a:rPr lang="es-MX" dirty="0" smtClean="0"/>
              <a:t>alcanzando </a:t>
            </a:r>
            <a:r>
              <a:rPr lang="es-MX" dirty="0"/>
              <a:t>la norma.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8884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s-MX" dirty="0"/>
              <a:t>Control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Tres </a:t>
            </a:r>
            <a:r>
              <a:rPr lang="es-MX" dirty="0"/>
              <a:t>tipos de Control</a:t>
            </a:r>
            <a:r>
              <a:rPr lang="es-MX" dirty="0" smtClean="0"/>
              <a:t>:</a:t>
            </a: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 smtClean="0"/>
              <a:t>Control </a:t>
            </a:r>
            <a:r>
              <a:rPr lang="es-MX" dirty="0"/>
              <a:t>previo				</a:t>
            </a:r>
            <a:r>
              <a:rPr lang="es-MX" dirty="0" smtClean="0"/>
              <a:t>Anticipa </a:t>
            </a:r>
            <a:r>
              <a:rPr lang="es-MX" dirty="0"/>
              <a:t>							problemas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Control concurrente				Maneja los 							problemas 							conforme broten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Control por retroalimentación			Maneja los 							problemas 							después de que han 						surgido</a:t>
            </a:r>
          </a:p>
          <a:p>
            <a:pPr marL="0" indent="0">
              <a:buNone/>
            </a:pPr>
            <a:endParaRPr lang="es-MX" dirty="0"/>
          </a:p>
        </p:txBody>
      </p:sp>
      <p:sp>
        <p:nvSpPr>
          <p:cNvPr id="4" name="3 Flecha derecha"/>
          <p:cNvSpPr/>
          <p:nvPr/>
        </p:nvSpPr>
        <p:spPr>
          <a:xfrm>
            <a:off x="4045588" y="2299523"/>
            <a:ext cx="1512168" cy="432049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5" name="4 Flecha derecha"/>
          <p:cNvSpPr/>
          <p:nvPr/>
        </p:nvSpPr>
        <p:spPr>
          <a:xfrm>
            <a:off x="3990997" y="3175172"/>
            <a:ext cx="1512168" cy="435648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4067944" y="4257512"/>
            <a:ext cx="1512168" cy="432048"/>
          </a:xfrm>
          <a:prstGeom prst="rightArrow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238448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285</Words>
  <Application>Microsoft Office PowerPoint</Application>
  <PresentationFormat>Presentación en pantalla (4:3)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Berlin Sans FB</vt:lpstr>
      <vt:lpstr>Calibri</vt:lpstr>
      <vt:lpstr>Wingdings</vt:lpstr>
      <vt:lpstr>Tema de Office</vt:lpstr>
      <vt:lpstr>UNIVERSIDAD AUTÓNOMA DEL ESTADO DE HIDALGO</vt:lpstr>
      <vt:lpstr>Presentación de PowerPoint</vt:lpstr>
      <vt:lpstr>Tema.- Proceso  Administrativo Relación: Planeación - Control </vt:lpstr>
      <vt:lpstr>Planeación</vt:lpstr>
      <vt:lpstr>Planeación</vt:lpstr>
      <vt:lpstr>Planeación</vt:lpstr>
      <vt:lpstr>Control</vt:lpstr>
      <vt:lpstr>Control</vt:lpstr>
      <vt:lpstr>Control</vt:lpstr>
      <vt:lpstr>Control</vt:lpstr>
      <vt:lpstr>Planeación y Control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40</cp:revision>
  <dcterms:created xsi:type="dcterms:W3CDTF">2014-12-12T16:57:31Z</dcterms:created>
  <dcterms:modified xsi:type="dcterms:W3CDTF">2016-09-28T18:14:03Z</dcterms:modified>
</cp:coreProperties>
</file>