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2" r:id="rId3"/>
    <p:sldId id="257" r:id="rId4"/>
    <p:sldId id="256" r:id="rId5"/>
    <p:sldId id="300" r:id="rId6"/>
    <p:sldId id="298" r:id="rId7"/>
    <p:sldId id="273" r:id="rId8"/>
    <p:sldId id="284" r:id="rId9"/>
    <p:sldId id="265" r:id="rId10"/>
    <p:sldId id="271" r:id="rId11"/>
    <p:sldId id="299" r:id="rId12"/>
    <p:sldId id="276" r:id="rId13"/>
    <p:sldId id="277" r:id="rId14"/>
    <p:sldId id="278" r:id="rId15"/>
    <p:sldId id="279" r:id="rId16"/>
    <p:sldId id="280" r:id="rId17"/>
    <p:sldId id="258" r:id="rId18"/>
    <p:sldId id="262" r:id="rId19"/>
    <p:sldId id="263" r:id="rId20"/>
    <p:sldId id="264" r:id="rId21"/>
    <p:sldId id="281" r:id="rId22"/>
    <p:sldId id="282" r:id="rId23"/>
    <p:sldId id="266" r:id="rId24"/>
    <p:sldId id="297" r:id="rId25"/>
    <p:sldId id="267" r:id="rId26"/>
    <p:sldId id="289" r:id="rId27"/>
    <p:sldId id="290" r:id="rId28"/>
    <p:sldId id="268" r:id="rId29"/>
    <p:sldId id="291" r:id="rId30"/>
    <p:sldId id="292" r:id="rId31"/>
    <p:sldId id="269" r:id="rId32"/>
    <p:sldId id="293" r:id="rId33"/>
    <p:sldId id="294" r:id="rId34"/>
    <p:sldId id="285" r:id="rId35"/>
    <p:sldId id="270" r:id="rId36"/>
    <p:sldId id="286" r:id="rId37"/>
    <p:sldId id="296" r:id="rId38"/>
    <p:sldId id="288" r:id="rId39"/>
    <p:sldId id="287" r:id="rId40"/>
    <p:sldId id="295" r:id="rId41"/>
    <p:sldId id="261"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datateca.unad.edu.co/contenidos/107031/Unidad_2._El_liderazgo_y_la_competitividad_organizacional/Funciones_Administrativas_del_Liderazgo.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547664" y="980728"/>
            <a:ext cx="7054552" cy="1152128"/>
          </a:xfrm>
        </p:spPr>
        <p:txBody>
          <a:bodyPr/>
          <a:lstStyle/>
          <a:p>
            <a:r>
              <a:rPr lang="es-ES" sz="2800" dirty="0" smtClean="0">
                <a:latin typeface="Arial" pitchFamily="34" charset="0"/>
                <a:cs typeface="Arial" pitchFamily="34" charset="0"/>
              </a:rPr>
              <a:t>UNIVERSIDAD AUTÓNOMA DEL ESTADO DE HIDALGO</a:t>
            </a:r>
            <a:endParaRPr lang="es-MX" sz="2800" dirty="0">
              <a:latin typeface="Arial" pitchFamily="34" charset="0"/>
              <a:cs typeface="Arial" pitchFamily="34" charset="0"/>
            </a:endParaRPr>
          </a:p>
        </p:txBody>
      </p:sp>
      <p:sp>
        <p:nvSpPr>
          <p:cNvPr id="2" name="CuadroTexto 1"/>
          <p:cNvSpPr txBox="1"/>
          <p:nvPr/>
        </p:nvSpPr>
        <p:spPr>
          <a:xfrm>
            <a:off x="1607079" y="3376417"/>
            <a:ext cx="7088832" cy="1323439"/>
          </a:xfrm>
          <a:prstGeom prst="rect">
            <a:avLst/>
          </a:prstGeom>
          <a:noFill/>
        </p:spPr>
        <p:txBody>
          <a:bodyPr wrap="square" rtlCol="0">
            <a:spAutoFit/>
          </a:bodyPr>
          <a:lstStyle/>
          <a:p>
            <a:pPr algn="ctr"/>
            <a:r>
              <a:rPr lang="es-MX" sz="4000" dirty="0" smtClean="0">
                <a:effectLst>
                  <a:outerShdw blurRad="38100" dist="38100" dir="2700000" algn="tl">
                    <a:srgbClr val="000000">
                      <a:alpha val="43137"/>
                    </a:srgbClr>
                  </a:outerShdw>
                </a:effectLst>
              </a:rPr>
              <a:t>Instituto de Ciencias Económico </a:t>
            </a:r>
          </a:p>
          <a:p>
            <a:pPr algn="ctr"/>
            <a:r>
              <a:rPr lang="es-MX" sz="4000" dirty="0" smtClean="0">
                <a:effectLst>
                  <a:outerShdw blurRad="38100" dist="38100" dir="2700000" algn="tl">
                    <a:srgbClr val="000000">
                      <a:alpha val="43137"/>
                    </a:srgbClr>
                  </a:outerShdw>
                </a:effectLst>
              </a:rPr>
              <a:t>Administrativas</a:t>
            </a:r>
            <a:endParaRPr lang="es-MX" sz="4000" dirty="0">
              <a:effectLst>
                <a:outerShdw blurRad="38100" dist="38100" dir="2700000" algn="tl">
                  <a:srgbClr val="000000">
                    <a:alpha val="43137"/>
                  </a:srgbClr>
                </a:outerShdw>
              </a:effectLst>
            </a:endParaRPr>
          </a:p>
        </p:txBody>
      </p:sp>
      <p:sp>
        <p:nvSpPr>
          <p:cNvPr id="6" name="1 Título"/>
          <p:cNvSpPr txBox="1">
            <a:spLocks/>
          </p:cNvSpPr>
          <p:nvPr/>
        </p:nvSpPr>
        <p:spPr>
          <a:xfrm>
            <a:off x="1763688" y="3061190"/>
            <a:ext cx="6932223" cy="8384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endParaRPr lang="es-ES" sz="3200" dirty="0">
              <a:solidFill>
                <a:schemeClr val="tx1"/>
              </a:solidFill>
              <a:latin typeface="Californian FB" pitchFamily="18"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480" y="0"/>
            <a:ext cx="6995120" cy="1143000"/>
          </a:xfrm>
        </p:spPr>
        <p:txBody>
          <a:bodyPr/>
          <a:lstStyle/>
          <a:p>
            <a:r>
              <a:rPr lang="es-MX" dirty="0" smtClean="0">
                <a:latin typeface="+mn-lt"/>
              </a:rPr>
              <a:t>Cualidades de un líder</a:t>
            </a:r>
            <a:endParaRPr lang="es-MX" dirty="0">
              <a:latin typeface="+mn-lt"/>
            </a:endParaRPr>
          </a:p>
        </p:txBody>
      </p:sp>
      <p:sp>
        <p:nvSpPr>
          <p:cNvPr id="3" name="2 Marcador de contenido"/>
          <p:cNvSpPr>
            <a:spLocks noGrp="1"/>
          </p:cNvSpPr>
          <p:nvPr>
            <p:ph idx="1"/>
          </p:nvPr>
        </p:nvSpPr>
        <p:spPr>
          <a:xfrm>
            <a:off x="1537320" y="1479554"/>
            <a:ext cx="7355160" cy="4757758"/>
          </a:xfrm>
        </p:spPr>
        <p:txBody>
          <a:bodyPr>
            <a:normAutofit/>
          </a:bodyPr>
          <a:lstStyle/>
          <a:p>
            <a:pPr algn="just"/>
            <a:r>
              <a:rPr lang="es-MX" sz="2800" b="1" dirty="0" smtClean="0">
                <a:latin typeface="+mn-lt"/>
              </a:rPr>
              <a:t>Competencia técnica: </a:t>
            </a:r>
            <a:r>
              <a:rPr lang="es-MX" sz="2800" dirty="0" smtClean="0">
                <a:latin typeface="+mn-lt"/>
              </a:rPr>
              <a:t>visión de su área, visión de negocios.</a:t>
            </a:r>
          </a:p>
          <a:p>
            <a:pPr algn="just"/>
            <a:endParaRPr lang="es-MX" sz="2800" dirty="0" smtClean="0">
              <a:latin typeface="+mn-lt"/>
            </a:endParaRPr>
          </a:p>
          <a:p>
            <a:pPr algn="just"/>
            <a:r>
              <a:rPr lang="es-MX" sz="2800" b="1" dirty="0" smtClean="0">
                <a:latin typeface="+mn-lt"/>
              </a:rPr>
              <a:t>Habilidades conceptuales: </a:t>
            </a:r>
            <a:r>
              <a:rPr lang="es-MX" sz="2800" dirty="0" smtClean="0">
                <a:latin typeface="+mn-lt"/>
              </a:rPr>
              <a:t>facilidad de pensamiento estratégico.</a:t>
            </a:r>
          </a:p>
          <a:p>
            <a:pPr algn="just"/>
            <a:endParaRPr lang="es-MX" dirty="0" smtClean="0"/>
          </a:p>
        </p:txBody>
      </p:sp>
      <p:pic>
        <p:nvPicPr>
          <p:cNvPr id="5122" name="Picture 2" descr="E:\reto_de_liderazgo.jpg"/>
          <p:cNvPicPr>
            <a:picLocks noChangeAspect="1" noChangeArrowheads="1"/>
          </p:cNvPicPr>
          <p:nvPr/>
        </p:nvPicPr>
        <p:blipFill>
          <a:blip r:embed="rId2" cstate="print"/>
          <a:srcRect/>
          <a:stretch>
            <a:fillRect/>
          </a:stretch>
        </p:blipFill>
        <p:spPr bwMode="auto">
          <a:xfrm>
            <a:off x="3362647" y="4077072"/>
            <a:ext cx="3657625" cy="23574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09328" y="928670"/>
            <a:ext cx="7355160" cy="4525963"/>
          </a:xfrm>
        </p:spPr>
        <p:txBody>
          <a:bodyPr>
            <a:normAutofit/>
          </a:bodyPr>
          <a:lstStyle/>
          <a:p>
            <a:pPr algn="just"/>
            <a:r>
              <a:rPr lang="es-MX" sz="2800" b="1" dirty="0" smtClean="0">
                <a:latin typeface="+mn-lt"/>
              </a:rPr>
              <a:t>Administración de la gente: </a:t>
            </a:r>
            <a:r>
              <a:rPr lang="es-MX" sz="2800" dirty="0" smtClean="0">
                <a:latin typeface="+mn-lt"/>
              </a:rPr>
              <a:t>habilidad para comunicar, motivar delegar, identificar y cultivar talento.</a:t>
            </a:r>
          </a:p>
          <a:p>
            <a:pPr algn="just"/>
            <a:r>
              <a:rPr lang="es-MX" sz="2800" b="1" dirty="0" smtClean="0">
                <a:latin typeface="+mn-lt"/>
              </a:rPr>
              <a:t>Juicio: </a:t>
            </a:r>
            <a:r>
              <a:rPr lang="es-MX" sz="2800" dirty="0" smtClean="0">
                <a:latin typeface="+mn-lt"/>
              </a:rPr>
              <a:t>tomar decisiones difíciles en un corto periodo de tiempo.</a:t>
            </a:r>
          </a:p>
          <a:p>
            <a:pPr algn="just"/>
            <a:r>
              <a:rPr lang="es-MX" b="1" dirty="0" smtClean="0">
                <a:latin typeface="+mn-lt"/>
              </a:rPr>
              <a:t>Carácter: </a:t>
            </a:r>
            <a:r>
              <a:rPr lang="es-MX" sz="3000" dirty="0" smtClean="0">
                <a:latin typeface="+mn-lt"/>
              </a:rPr>
              <a:t>para llegar a la cima</a:t>
            </a:r>
            <a:r>
              <a:rPr lang="es-MX" dirty="0" smtClean="0">
                <a:latin typeface="+mn-lt"/>
              </a:rPr>
              <a:t>.</a:t>
            </a:r>
            <a:endParaRPr lang="es-MX" b="1" dirty="0" smtClean="0">
              <a:latin typeface="+mn-lt"/>
            </a:endParaRPr>
          </a:p>
          <a:p>
            <a:endParaRPr lang="es-MX" dirty="0"/>
          </a:p>
        </p:txBody>
      </p:sp>
      <p:pic>
        <p:nvPicPr>
          <p:cNvPr id="33794" name="Picture 2" descr="http://www.seremprendedor.com.mx/wp-content/uploads/2015/03/21_negocios_liderazgo.png"/>
          <p:cNvPicPr>
            <a:picLocks noChangeAspect="1" noChangeArrowheads="1"/>
          </p:cNvPicPr>
          <p:nvPr/>
        </p:nvPicPr>
        <p:blipFill>
          <a:blip r:embed="rId2"/>
          <a:srcRect/>
          <a:stretch>
            <a:fillRect/>
          </a:stretch>
        </p:blipFill>
        <p:spPr bwMode="auto">
          <a:xfrm>
            <a:off x="4644008" y="4365104"/>
            <a:ext cx="3309914" cy="16549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n-lt"/>
              </a:rPr>
              <a:t>Las aptitudes del liderazgo incluyen:</a:t>
            </a:r>
            <a:endParaRPr lang="es-MX" dirty="0">
              <a:latin typeface="+mn-lt"/>
            </a:endParaRPr>
          </a:p>
        </p:txBody>
      </p:sp>
      <p:sp>
        <p:nvSpPr>
          <p:cNvPr id="3" name="2 Marcador de contenido"/>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buNone/>
            </a:pPr>
            <a:r>
              <a:rPr lang="es-MX" b="1" dirty="0" smtClean="0">
                <a:latin typeface="+mn-lt"/>
              </a:rPr>
              <a:t>Habilidades de liderazgo:</a:t>
            </a:r>
          </a:p>
          <a:p>
            <a:pPr algn="just"/>
            <a:r>
              <a:rPr lang="es-MX" dirty="0" smtClean="0">
                <a:latin typeface="+mn-lt"/>
              </a:rPr>
              <a:t> Los líderes poseen atributos (creencias, valores, ética, carácter, conocimiento, valentía y destrezas) que hacen que la gente se sienta orgullosa de seguirlos.</a:t>
            </a:r>
            <a:endParaRPr lang="es-MX" dirty="0">
              <a:latin typeface="+mn-lt"/>
            </a:endParaRPr>
          </a:p>
        </p:txBody>
      </p:sp>
      <p:pic>
        <p:nvPicPr>
          <p:cNvPr id="3074" name="Picture 2" descr="E:\Liderazgo-s.jpg"/>
          <p:cNvPicPr>
            <a:picLocks noChangeAspect="1" noChangeArrowheads="1"/>
          </p:cNvPicPr>
          <p:nvPr/>
        </p:nvPicPr>
        <p:blipFill>
          <a:blip r:embed="rId2"/>
          <a:srcRect/>
          <a:stretch>
            <a:fillRect/>
          </a:stretch>
        </p:blipFill>
        <p:spPr bwMode="auto">
          <a:xfrm>
            <a:off x="3071802" y="4214818"/>
            <a:ext cx="3863788" cy="23574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785794"/>
            <a:ext cx="7355160" cy="4525963"/>
          </a:xfrm>
        </p:spPr>
        <p:txBody>
          <a:bodyPr>
            <a:normAutofit/>
          </a:bodyPr>
          <a:lstStyle/>
          <a:p>
            <a:pPr>
              <a:buNone/>
            </a:pPr>
            <a:r>
              <a:rPr lang="es-MX" b="1" dirty="0" smtClean="0">
                <a:latin typeface="+mn-lt"/>
              </a:rPr>
              <a:t>Visión: </a:t>
            </a:r>
          </a:p>
          <a:p>
            <a:pPr algn="just"/>
            <a:r>
              <a:rPr lang="es-MX" sz="3000" dirty="0" smtClean="0">
                <a:latin typeface="+mn-lt"/>
              </a:rPr>
              <a:t>Los líderes tienen la capacidad de incrementar la productividad en las áreas que requieren mejorar. </a:t>
            </a:r>
          </a:p>
          <a:p>
            <a:pPr algn="just"/>
            <a:r>
              <a:rPr lang="es-MX" sz="3000" dirty="0" smtClean="0">
                <a:latin typeface="+mn-lt"/>
              </a:rPr>
              <a:t>Crean,  establecen metas y pueden claramente presentar una visión que los subordinados y colegas se sientan motivados de lograr.</a:t>
            </a:r>
            <a:endParaRPr lang="es-MX" sz="3000" dirty="0">
              <a:latin typeface="+mn-lt"/>
            </a:endParaRPr>
          </a:p>
        </p:txBody>
      </p:sp>
      <p:pic>
        <p:nvPicPr>
          <p:cNvPr id="4098" name="Picture 2" descr="E:\images.jpg"/>
          <p:cNvPicPr>
            <a:picLocks noChangeAspect="1" noChangeArrowheads="1"/>
          </p:cNvPicPr>
          <p:nvPr/>
        </p:nvPicPr>
        <p:blipFill>
          <a:blip r:embed="rId2"/>
          <a:srcRect/>
          <a:stretch>
            <a:fillRect/>
          </a:stretch>
        </p:blipFill>
        <p:spPr bwMode="auto">
          <a:xfrm>
            <a:off x="3786182" y="4857760"/>
            <a:ext cx="2576452" cy="17145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7664" y="857232"/>
            <a:ext cx="7164786" cy="4525963"/>
          </a:xfrm>
        </p:spPr>
        <p:txBody>
          <a:bodyPr/>
          <a:lstStyle/>
          <a:p>
            <a:pPr marL="0" indent="0">
              <a:buNone/>
            </a:pPr>
            <a:r>
              <a:rPr lang="es-MX" b="1" dirty="0" smtClean="0">
                <a:latin typeface="+mn-lt"/>
              </a:rPr>
              <a:t>Desarrollo de equipos:</a:t>
            </a:r>
          </a:p>
          <a:p>
            <a:endParaRPr lang="es-MX" dirty="0" smtClean="0"/>
          </a:p>
          <a:p>
            <a:pPr algn="just"/>
            <a:r>
              <a:rPr lang="es-MX" dirty="0" smtClean="0">
                <a:latin typeface="+mn-lt"/>
              </a:rPr>
              <a:t>Los líderes desarrollan equipos de alto rendimiento que se unen para colaborar en una misión o meta común, en lugar de dejar simplemente que los objetivos queden sin asignar.</a:t>
            </a:r>
            <a:endParaRPr lang="es-MX" dirty="0">
              <a:latin typeface="+mn-l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653136"/>
            <a:ext cx="2020534" cy="192882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64" y="285728"/>
            <a:ext cx="2239302" cy="15144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857232"/>
            <a:ext cx="7092778" cy="4525963"/>
          </a:xfrm>
        </p:spPr>
        <p:txBody>
          <a:bodyPr/>
          <a:lstStyle/>
          <a:p>
            <a:pPr marL="0" indent="0" algn="just">
              <a:buNone/>
            </a:pPr>
            <a:r>
              <a:rPr lang="es-MX" b="1" dirty="0" smtClean="0">
                <a:latin typeface="+mn-lt"/>
              </a:rPr>
              <a:t>Evaluación exacta y rápida de la situación: </a:t>
            </a:r>
          </a:p>
          <a:p>
            <a:pPr algn="just"/>
            <a:r>
              <a:rPr lang="es-MX" dirty="0" smtClean="0">
                <a:latin typeface="+mn-lt"/>
              </a:rPr>
              <a:t>Asumen la responsabilidad cuando la situación lo demanda y hacen que las cosas correctas se realicen en tiempo y forma.</a:t>
            </a:r>
            <a:endParaRPr lang="es-MX" dirty="0">
              <a:latin typeface="+mn-lt"/>
            </a:endParaRPr>
          </a:p>
        </p:txBody>
      </p:sp>
      <p:pic>
        <p:nvPicPr>
          <p:cNvPr id="29698" name="Picture 2" descr="http://estaticos01.expansion.com/imagenes/2012/06/28/empleodesarrollo-de-carrera/1340903797_0.jpg"/>
          <p:cNvPicPr>
            <a:picLocks noChangeAspect="1" noChangeArrowheads="1"/>
          </p:cNvPicPr>
          <p:nvPr/>
        </p:nvPicPr>
        <p:blipFill>
          <a:blip r:embed="rId2"/>
          <a:srcRect/>
          <a:stretch>
            <a:fillRect/>
          </a:stretch>
        </p:blipFill>
        <p:spPr bwMode="auto">
          <a:xfrm>
            <a:off x="4214810" y="4214818"/>
            <a:ext cx="2571768" cy="20574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857232"/>
            <a:ext cx="7092208" cy="4525963"/>
          </a:xfrm>
        </p:spPr>
        <p:txBody>
          <a:bodyPr>
            <a:normAutofit/>
          </a:bodyPr>
          <a:lstStyle/>
          <a:p>
            <a:pPr marL="0" indent="0" algn="just">
              <a:buNone/>
            </a:pPr>
            <a:r>
              <a:rPr lang="es-MX" b="1" dirty="0" smtClean="0">
                <a:latin typeface="+mn-lt"/>
              </a:rPr>
              <a:t>Compromiso de participación del empleado: </a:t>
            </a:r>
          </a:p>
          <a:p>
            <a:pPr algn="just"/>
            <a:r>
              <a:rPr lang="es-MX" sz="2800" dirty="0" smtClean="0"/>
              <a:t>Promueven el sentido de pertenencia al involucrar a los empleados en el proceso de toma de decisiones y planificación. Dan más poder de decisión a los empleados al otorgarles autoridad de hacer que las cosas se cumplan de manera  eficiente y oportuna.</a:t>
            </a:r>
            <a:endParaRPr lang="es-MX" sz="2800" dirty="0"/>
          </a:p>
        </p:txBody>
      </p:sp>
      <p:pic>
        <p:nvPicPr>
          <p:cNvPr id="28674" name="Picture 2" descr="http://conceptodefinicion.de/wp-content/uploads/2014/06/liderazgo.jpg"/>
          <p:cNvPicPr>
            <a:picLocks noChangeAspect="1" noChangeArrowheads="1"/>
          </p:cNvPicPr>
          <p:nvPr/>
        </p:nvPicPr>
        <p:blipFill>
          <a:blip r:embed="rId2"/>
          <a:srcRect/>
          <a:stretch>
            <a:fillRect/>
          </a:stretch>
        </p:blipFill>
        <p:spPr bwMode="auto">
          <a:xfrm>
            <a:off x="3643306" y="4714884"/>
            <a:ext cx="5238750" cy="17859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14480" y="0"/>
            <a:ext cx="6995120" cy="1143000"/>
          </a:xfrm>
        </p:spPr>
        <p:txBody>
          <a:bodyPr/>
          <a:lstStyle/>
          <a:p>
            <a:r>
              <a:rPr lang="es-MX" dirty="0" smtClean="0">
                <a:latin typeface="Arial" pitchFamily="34" charset="0"/>
                <a:cs typeface="Arial" pitchFamily="34" charset="0"/>
              </a:rPr>
              <a:t>Diferencias</a:t>
            </a:r>
            <a:endParaRPr lang="es-MX" dirty="0">
              <a:latin typeface="Arial" pitchFamily="34" charset="0"/>
              <a:cs typeface="Arial" pitchFamily="34" charset="0"/>
            </a:endParaRPr>
          </a:p>
        </p:txBody>
      </p:sp>
      <p:sp>
        <p:nvSpPr>
          <p:cNvPr id="5" name="4 Marcador de contenido"/>
          <p:cNvSpPr>
            <a:spLocks noGrp="1"/>
          </p:cNvSpPr>
          <p:nvPr>
            <p:ph sz="half" idx="1"/>
          </p:nvPr>
        </p:nvSpPr>
        <p:spPr>
          <a:xfrm>
            <a:off x="1500166" y="1285860"/>
            <a:ext cx="3456384" cy="4525963"/>
          </a:xfrm>
        </p:spPr>
        <p:txBody>
          <a:bodyPr>
            <a:normAutofit fontScale="92500" lnSpcReduction="10000"/>
          </a:bodyPr>
          <a:lstStyle/>
          <a:p>
            <a:r>
              <a:rPr lang="es-MX" sz="3000" dirty="0" smtClean="0">
                <a:latin typeface="+mn-lt"/>
                <a:cs typeface="Arial" pitchFamily="34" charset="0"/>
              </a:rPr>
              <a:t>Jefe</a:t>
            </a:r>
          </a:p>
          <a:p>
            <a:r>
              <a:rPr lang="es-MX" sz="1500" dirty="0" smtClean="0">
                <a:latin typeface="+mn-lt"/>
                <a:cs typeface="Arial" pitchFamily="34" charset="0"/>
              </a:rPr>
              <a:t>Existe por la autoridad</a:t>
            </a:r>
          </a:p>
          <a:p>
            <a:endParaRPr lang="es-MX" sz="1500" dirty="0" smtClean="0">
              <a:latin typeface="+mn-lt"/>
              <a:cs typeface="Arial" pitchFamily="34" charset="0"/>
            </a:endParaRPr>
          </a:p>
          <a:p>
            <a:r>
              <a:rPr lang="es-MX" sz="1500" dirty="0" smtClean="0">
                <a:latin typeface="+mn-lt"/>
                <a:cs typeface="Arial" pitchFamily="34" charset="0"/>
              </a:rPr>
              <a:t>Considera la autoridad un privilegio de mando</a:t>
            </a:r>
          </a:p>
          <a:p>
            <a:endParaRPr lang="es-MX" sz="1500" dirty="0" smtClean="0">
              <a:latin typeface="+mn-lt"/>
              <a:cs typeface="Arial" pitchFamily="34" charset="0"/>
            </a:endParaRPr>
          </a:p>
          <a:p>
            <a:r>
              <a:rPr lang="es-MX" sz="1500" dirty="0" smtClean="0">
                <a:latin typeface="+mn-lt"/>
                <a:cs typeface="Arial" pitchFamily="34" charset="0"/>
              </a:rPr>
              <a:t>Inspira miedo</a:t>
            </a:r>
          </a:p>
          <a:p>
            <a:endParaRPr lang="es-MX" sz="1500" dirty="0" smtClean="0">
              <a:latin typeface="+mn-lt"/>
              <a:cs typeface="Arial" pitchFamily="34" charset="0"/>
            </a:endParaRPr>
          </a:p>
          <a:p>
            <a:r>
              <a:rPr lang="es-MX" sz="1500" dirty="0" smtClean="0">
                <a:latin typeface="+mn-lt"/>
                <a:cs typeface="Arial" pitchFamily="34" charset="0"/>
              </a:rPr>
              <a:t>Sabe como se hacen las cosas.</a:t>
            </a:r>
          </a:p>
          <a:p>
            <a:endParaRPr lang="es-MX" sz="1500" dirty="0" smtClean="0">
              <a:latin typeface="+mn-lt"/>
              <a:cs typeface="Arial" pitchFamily="34" charset="0"/>
            </a:endParaRPr>
          </a:p>
          <a:p>
            <a:r>
              <a:rPr lang="es-MX" sz="1500" dirty="0" smtClean="0">
                <a:latin typeface="+mn-lt"/>
                <a:cs typeface="Arial" pitchFamily="34" charset="0"/>
              </a:rPr>
              <a:t>Manda a las personas.</a:t>
            </a:r>
          </a:p>
          <a:p>
            <a:endParaRPr lang="es-MX" sz="1500" dirty="0" smtClean="0">
              <a:latin typeface="+mn-lt"/>
              <a:cs typeface="Arial" pitchFamily="34" charset="0"/>
            </a:endParaRPr>
          </a:p>
          <a:p>
            <a:r>
              <a:rPr lang="es-MX" sz="1500" dirty="0" smtClean="0">
                <a:latin typeface="+mn-lt"/>
                <a:cs typeface="Arial" pitchFamily="34" charset="0"/>
              </a:rPr>
              <a:t>Dice yo .</a:t>
            </a:r>
          </a:p>
          <a:p>
            <a:endParaRPr lang="es-MX" sz="1500" dirty="0" smtClean="0">
              <a:latin typeface="+mn-lt"/>
              <a:cs typeface="Arial" pitchFamily="34" charset="0"/>
            </a:endParaRPr>
          </a:p>
          <a:p>
            <a:r>
              <a:rPr lang="es-MX" sz="1500" dirty="0" smtClean="0">
                <a:latin typeface="+mn-lt"/>
                <a:cs typeface="Arial" pitchFamily="34" charset="0"/>
              </a:rPr>
              <a:t>Se preocupa por las cosas.</a:t>
            </a:r>
          </a:p>
          <a:p>
            <a:endParaRPr lang="es-MX" sz="1500" dirty="0" smtClean="0">
              <a:latin typeface="+mn-lt"/>
              <a:cs typeface="Arial" pitchFamily="34" charset="0"/>
            </a:endParaRPr>
          </a:p>
          <a:p>
            <a:r>
              <a:rPr lang="es-MX" sz="1500" dirty="0" smtClean="0">
                <a:latin typeface="+mn-lt"/>
                <a:cs typeface="Arial" pitchFamily="34" charset="0"/>
              </a:rPr>
              <a:t>Presume sus éxitos.</a:t>
            </a:r>
          </a:p>
          <a:p>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p:txBody>
      </p:sp>
      <p:sp>
        <p:nvSpPr>
          <p:cNvPr id="6" name="5 Marcador de contenido"/>
          <p:cNvSpPr>
            <a:spLocks noGrp="1"/>
          </p:cNvSpPr>
          <p:nvPr>
            <p:ph sz="half" idx="2"/>
          </p:nvPr>
        </p:nvSpPr>
        <p:spPr>
          <a:xfrm>
            <a:off x="5214942" y="1285860"/>
            <a:ext cx="3466728" cy="4525963"/>
          </a:xfrm>
        </p:spPr>
        <p:txBody>
          <a:bodyPr>
            <a:normAutofit fontScale="92500" lnSpcReduction="10000"/>
          </a:bodyPr>
          <a:lstStyle/>
          <a:p>
            <a:r>
              <a:rPr lang="es-MX" dirty="0" smtClean="0">
                <a:latin typeface="+mn-lt"/>
                <a:cs typeface="Arial" pitchFamily="34" charset="0"/>
              </a:rPr>
              <a:t>Líder</a:t>
            </a:r>
          </a:p>
          <a:p>
            <a:r>
              <a:rPr lang="es-MX" sz="1600" dirty="0" smtClean="0">
                <a:latin typeface="+mn-lt"/>
                <a:cs typeface="Arial" pitchFamily="34" charset="0"/>
              </a:rPr>
              <a:t>Aconseja y guía.</a:t>
            </a:r>
          </a:p>
          <a:p>
            <a:pPr>
              <a:buNone/>
            </a:pPr>
            <a:r>
              <a:rPr lang="es-MX" sz="1600" dirty="0" smtClean="0">
                <a:latin typeface="+mn-lt"/>
                <a:cs typeface="Arial" pitchFamily="34" charset="0"/>
              </a:rPr>
              <a:t> </a:t>
            </a:r>
          </a:p>
          <a:p>
            <a:r>
              <a:rPr lang="es-MX" sz="1600" dirty="0" smtClean="0">
                <a:latin typeface="+mn-lt"/>
                <a:cs typeface="Arial" pitchFamily="34" charset="0"/>
              </a:rPr>
              <a:t>Inspira entusiasmo.</a:t>
            </a:r>
          </a:p>
          <a:p>
            <a:endParaRPr lang="es-MX" sz="1600" dirty="0" smtClean="0">
              <a:latin typeface="+mn-lt"/>
              <a:cs typeface="Arial" pitchFamily="34" charset="0"/>
            </a:endParaRPr>
          </a:p>
          <a:p>
            <a:r>
              <a:rPr lang="es-MX" sz="1600" dirty="0" smtClean="0">
                <a:latin typeface="+mn-lt"/>
                <a:cs typeface="Arial" pitchFamily="34" charset="0"/>
              </a:rPr>
              <a:t>Existe por la buena voluntad.</a:t>
            </a:r>
          </a:p>
          <a:p>
            <a:endParaRPr lang="es-MX" sz="1600" dirty="0" smtClean="0">
              <a:latin typeface="+mn-lt"/>
              <a:cs typeface="Arial" pitchFamily="34" charset="0"/>
            </a:endParaRPr>
          </a:p>
          <a:p>
            <a:r>
              <a:rPr lang="es-MX" sz="1600" dirty="0" smtClean="0">
                <a:latin typeface="+mn-lt"/>
                <a:cs typeface="Arial" pitchFamily="34" charset="0"/>
              </a:rPr>
              <a:t>Considera la autoridad un privilegio de servicio.</a:t>
            </a:r>
          </a:p>
          <a:p>
            <a:endParaRPr lang="es-MX" sz="1600" dirty="0" smtClean="0">
              <a:latin typeface="+mn-lt"/>
              <a:cs typeface="Arial" pitchFamily="34" charset="0"/>
            </a:endParaRPr>
          </a:p>
          <a:p>
            <a:r>
              <a:rPr lang="es-MX" sz="1600" dirty="0" smtClean="0">
                <a:latin typeface="+mn-lt"/>
                <a:cs typeface="Arial" pitchFamily="34" charset="0"/>
              </a:rPr>
              <a:t>Inspira confianza.</a:t>
            </a:r>
          </a:p>
          <a:p>
            <a:endParaRPr lang="es-MX" sz="1600" dirty="0" smtClean="0">
              <a:latin typeface="+mn-lt"/>
              <a:cs typeface="Arial" pitchFamily="34" charset="0"/>
            </a:endParaRPr>
          </a:p>
          <a:p>
            <a:r>
              <a:rPr lang="es-MX" sz="1600" dirty="0" smtClean="0">
                <a:latin typeface="+mn-lt"/>
                <a:cs typeface="Arial" pitchFamily="34" charset="0"/>
              </a:rPr>
              <a:t>Dice nosotros.</a:t>
            </a:r>
          </a:p>
          <a:p>
            <a:endParaRPr lang="es-MX" sz="1600" dirty="0" smtClean="0">
              <a:latin typeface="+mn-lt"/>
              <a:cs typeface="Arial" pitchFamily="34" charset="0"/>
            </a:endParaRPr>
          </a:p>
          <a:p>
            <a:r>
              <a:rPr lang="es-MX" sz="1600" dirty="0" smtClean="0">
                <a:latin typeface="+mn-lt"/>
                <a:cs typeface="Arial" pitchFamily="34" charset="0"/>
              </a:rPr>
              <a:t>Se preocupa por las personas.</a:t>
            </a:r>
          </a:p>
          <a:p>
            <a:endParaRPr lang="es-MX" sz="1600" dirty="0" smtClean="0">
              <a:latin typeface="+mn-lt"/>
              <a:cs typeface="Arial" pitchFamily="34" charset="0"/>
            </a:endParaRPr>
          </a:p>
          <a:p>
            <a:r>
              <a:rPr lang="es-MX" sz="1600" dirty="0" smtClean="0">
                <a:latin typeface="+mn-lt"/>
                <a:cs typeface="Arial" pitchFamily="34" charset="0"/>
              </a:rPr>
              <a:t>Enseña como hacer las cosas.</a:t>
            </a:r>
          </a:p>
          <a:p>
            <a:endParaRPr lang="es-MX" sz="1600" dirty="0" smtClean="0">
              <a:latin typeface="+mn-lt"/>
              <a:cs typeface="Arial" pitchFamily="34" charset="0"/>
            </a:endParaRPr>
          </a:p>
          <a:p>
            <a:endParaRPr lang="es-MX" sz="1600" dirty="0" smtClean="0">
              <a:latin typeface="Arial" pitchFamily="34" charset="0"/>
              <a:cs typeface="Arial" pitchFamily="34" charset="0"/>
            </a:endParaRPr>
          </a:p>
          <a:p>
            <a:endParaRPr lang="es-MX" sz="1600" dirty="0" smtClean="0">
              <a:latin typeface="Arial" pitchFamily="34" charset="0"/>
              <a:cs typeface="Arial" pitchFamily="34" charset="0"/>
            </a:endParaRPr>
          </a:p>
          <a:p>
            <a:endParaRPr lang="es-MX" sz="1600" dirty="0">
              <a:latin typeface="Arial" pitchFamily="34" charset="0"/>
              <a:cs typeface="Arial" pitchFamily="34" charset="0"/>
            </a:endParaRPr>
          </a:p>
        </p:txBody>
      </p:sp>
      <p:sp>
        <p:nvSpPr>
          <p:cNvPr id="7" name="6 CuadroTexto"/>
          <p:cNvSpPr txBox="1"/>
          <p:nvPr/>
        </p:nvSpPr>
        <p:spPr>
          <a:xfrm>
            <a:off x="1643042" y="6215082"/>
            <a:ext cx="6357982" cy="307777"/>
          </a:xfrm>
          <a:prstGeom prst="rect">
            <a:avLst/>
          </a:prstGeom>
          <a:noFill/>
        </p:spPr>
        <p:txBody>
          <a:bodyPr wrap="square" rtlCol="0">
            <a:spAutoFit/>
          </a:bodyPr>
          <a:lstStyle/>
          <a:p>
            <a:r>
              <a:rPr lang="es-MX" sz="1400" b="1" dirty="0" smtClean="0">
                <a:solidFill>
                  <a:schemeClr val="accent2">
                    <a:lumMod val="75000"/>
                  </a:schemeClr>
                </a:solidFill>
              </a:rPr>
              <a:t>ANDRÉS QUIJANO PONCE DE LEÓN, UNIVERSIDAD DEL ROSARIO</a:t>
            </a:r>
            <a:endParaRPr lang="es-MX" sz="1400" dirty="0">
              <a:solidFill>
                <a:schemeClr val="accent2">
                  <a:lumMod val="75000"/>
                </a:schemeClr>
              </a:solidFill>
            </a:endParaRPr>
          </a:p>
        </p:txBody>
      </p:sp>
    </p:spTree>
    <p:extLst>
      <p:ext uri="{BB962C8B-B14F-4D97-AF65-F5344CB8AC3E}">
        <p14:creationId xmlns:p14="http://schemas.microsoft.com/office/powerpoint/2010/main" val="7150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n-lt"/>
              </a:rPr>
              <a:t>Estilos de liderazgo</a:t>
            </a:r>
            <a:endParaRPr lang="es-MX" dirty="0">
              <a:latin typeface="+mn-lt"/>
            </a:endParaRPr>
          </a:p>
        </p:txBody>
      </p:sp>
      <p:sp>
        <p:nvSpPr>
          <p:cNvPr id="3" name="2 Marcador de contenido"/>
          <p:cNvSpPr>
            <a:spLocks noGrp="1"/>
          </p:cNvSpPr>
          <p:nvPr>
            <p:ph idx="1"/>
          </p:nvPr>
        </p:nvSpPr>
        <p:spPr/>
        <p:txBody>
          <a:bodyPr/>
          <a:lstStyle/>
          <a:p>
            <a:pPr algn="just">
              <a:buNone/>
            </a:pPr>
            <a:r>
              <a:rPr lang="es-MX" b="1" dirty="0">
                <a:latin typeface="+mn-lt"/>
              </a:rPr>
              <a:t>A</a:t>
            </a:r>
            <a:r>
              <a:rPr lang="es-MX" b="1" dirty="0" smtClean="0">
                <a:latin typeface="+mn-lt"/>
              </a:rPr>
              <a:t>utócrata:</a:t>
            </a:r>
          </a:p>
          <a:p>
            <a:pPr algn="just"/>
            <a:r>
              <a:rPr lang="es-MX" dirty="0" smtClean="0">
                <a:latin typeface="+mn-lt"/>
              </a:rPr>
              <a:t>Asume toda la responsabilidad de la toma de decisiones, inicia las acciones, dirige, motiva y controla al subalterno. </a:t>
            </a:r>
          </a:p>
          <a:p>
            <a:endParaRPr lang="es-MX" dirty="0"/>
          </a:p>
        </p:txBody>
      </p:sp>
      <p:pic>
        <p:nvPicPr>
          <p:cNvPr id="6146" name="Picture 2" descr="E:\liderazgo_1.jpg"/>
          <p:cNvPicPr>
            <a:picLocks noChangeAspect="1" noChangeArrowheads="1"/>
          </p:cNvPicPr>
          <p:nvPr/>
        </p:nvPicPr>
        <p:blipFill>
          <a:blip r:embed="rId2"/>
          <a:srcRect/>
          <a:stretch>
            <a:fillRect/>
          </a:stretch>
        </p:blipFill>
        <p:spPr bwMode="auto">
          <a:xfrm>
            <a:off x="2786050" y="4286256"/>
            <a:ext cx="4156908" cy="208121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857232"/>
            <a:ext cx="7092208" cy="4525963"/>
          </a:xfrm>
        </p:spPr>
        <p:txBody>
          <a:bodyPr/>
          <a:lstStyle/>
          <a:p>
            <a:pPr algn="just">
              <a:buNone/>
            </a:pPr>
            <a:r>
              <a:rPr lang="es-MX" b="1" dirty="0">
                <a:latin typeface="+mn-lt"/>
              </a:rPr>
              <a:t>P</a:t>
            </a:r>
            <a:r>
              <a:rPr lang="es-MX" b="1" dirty="0" smtClean="0">
                <a:latin typeface="+mn-lt"/>
              </a:rPr>
              <a:t>articipativo: </a:t>
            </a:r>
          </a:p>
          <a:p>
            <a:pPr algn="just">
              <a:buNone/>
            </a:pPr>
            <a:endParaRPr lang="es-MX" b="1" dirty="0" smtClean="0">
              <a:latin typeface="+mn-lt"/>
            </a:endParaRPr>
          </a:p>
          <a:p>
            <a:pPr algn="just"/>
            <a:r>
              <a:rPr lang="es-MX" dirty="0">
                <a:latin typeface="+mn-lt"/>
              </a:rPr>
              <a:t>U</a:t>
            </a:r>
            <a:r>
              <a:rPr lang="es-MX" dirty="0" smtClean="0">
                <a:latin typeface="+mn-lt"/>
              </a:rPr>
              <a:t>tiliza la consulta, para practicar el liderazgo escucha y analiza las ideas de sus subalternos, acepta sus contribuciones cuando es posible y practico.</a:t>
            </a:r>
            <a:endParaRPr lang="es-MX" dirty="0">
              <a:latin typeface="+mn-lt"/>
            </a:endParaRPr>
          </a:p>
        </p:txBody>
      </p:sp>
      <p:pic>
        <p:nvPicPr>
          <p:cNvPr id="27650" name="Picture 2" descr="http://contenidosdigitales.ulp.edu.ar/exe/sistemadeinfo_gestionmicro/liderazgo.jpg"/>
          <p:cNvPicPr>
            <a:picLocks noChangeAspect="1" noChangeArrowheads="1"/>
          </p:cNvPicPr>
          <p:nvPr/>
        </p:nvPicPr>
        <p:blipFill>
          <a:blip r:embed="rId2"/>
          <a:srcRect/>
          <a:stretch>
            <a:fillRect/>
          </a:stretch>
        </p:blipFill>
        <p:spPr bwMode="auto">
          <a:xfrm>
            <a:off x="3929057" y="4357694"/>
            <a:ext cx="2754921" cy="20717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6" y="1855365"/>
            <a:ext cx="8064896" cy="4525963"/>
          </a:xfrm>
        </p:spPr>
        <p:txBody>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Académica:</a:t>
            </a:r>
            <a:r>
              <a:rPr lang="es-MX" dirty="0">
                <a:latin typeface="Arial" pitchFamily="34" charset="0"/>
                <a:cs typeface="Arial" pitchFamily="34" charset="0"/>
              </a:rPr>
              <a:t> </a:t>
            </a:r>
            <a:r>
              <a:rPr lang="es-MX" sz="2400" b="1" dirty="0">
                <a:solidFill>
                  <a:schemeClr val="tx1"/>
                </a:solidFill>
                <a:latin typeface="Arial" pitchFamily="34" charset="0"/>
                <a:cs typeface="Arial" pitchFamily="34" charset="0"/>
              </a:rPr>
              <a:t>Administración</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s-MX" dirty="0">
                <a:effectLst>
                  <a:outerShdw blurRad="38100" dist="38100" dir="2700000" algn="tl">
                    <a:srgbClr val="000000">
                      <a:alpha val="43137"/>
                    </a:srgbClr>
                  </a:outerShdw>
                </a:effectLst>
                <a:latin typeface="Arial" pitchFamily="34" charset="0"/>
                <a:cs typeface="Arial" pitchFamily="34" charset="0"/>
              </a:rPr>
              <a:t>Tema:</a:t>
            </a:r>
            <a:r>
              <a:rPr lang="es-MX" dirty="0">
                <a:latin typeface="Arial" pitchFamily="34" charset="0"/>
                <a:cs typeface="Arial" pitchFamily="34" charset="0"/>
              </a:rPr>
              <a:t> </a:t>
            </a:r>
            <a:r>
              <a:rPr lang="es-MX" sz="2400" b="1" dirty="0" smtClean="0">
                <a:solidFill>
                  <a:schemeClr val="tx1"/>
                </a:solidFill>
                <a:latin typeface="Arial" pitchFamily="34" charset="0"/>
                <a:cs typeface="Arial" pitchFamily="34" charset="0"/>
              </a:rPr>
              <a:t>Liderazgo, funciones y naturaleza.</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a:t>
            </a:r>
            <a:r>
              <a:rPr lang="es-MX" dirty="0" smtClean="0">
                <a:latin typeface="Arial" pitchFamily="34" charset="0"/>
                <a:cs typeface="Arial" pitchFamily="34" charset="0"/>
              </a:rPr>
              <a:t> </a:t>
            </a:r>
            <a:r>
              <a:rPr lang="es-MX" sz="2400" b="1" dirty="0" smtClean="0">
                <a:solidFill>
                  <a:schemeClr val="tx1"/>
                </a:solidFill>
                <a:latin typeface="Arial" pitchFamily="34" charset="0"/>
                <a:cs typeface="Arial" pitchFamily="34" charset="0"/>
              </a:rPr>
              <a:t>Sonia Guadalupe Reyes Vázquez</a:t>
            </a:r>
            <a:endParaRPr lang="es-MX" sz="2400" b="1" dirty="0">
              <a:solidFill>
                <a:schemeClr val="tx1"/>
              </a:solidFill>
              <a:latin typeface="Arial" pitchFamily="34" charset="0"/>
              <a:cs typeface="Arial" pitchFamily="34" charset="0"/>
            </a:endParaRPr>
          </a:p>
          <a:p>
            <a:pPr lvl="1"/>
            <a:endParaRPr lang="es-MX" sz="2000"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Periodo:</a:t>
            </a:r>
            <a:r>
              <a:rPr lang="es-MX" dirty="0">
                <a:latin typeface="Arial" pitchFamily="34" charset="0"/>
                <a:cs typeface="Arial" pitchFamily="34" charset="0"/>
              </a:rPr>
              <a:t> </a:t>
            </a:r>
            <a:r>
              <a:rPr lang="es-MX" sz="2400" b="1" dirty="0">
                <a:solidFill>
                  <a:schemeClr val="tx1"/>
                </a:solidFill>
                <a:latin typeface="Arial" pitchFamily="34" charset="0"/>
                <a:cs typeface="Arial" pitchFamily="34" charset="0"/>
              </a:rPr>
              <a:t>julio – diciembre 2016</a:t>
            </a:r>
            <a:endParaRPr lang="es-MX" sz="2400" b="1" dirty="0">
              <a:solidFill>
                <a:schemeClr val="tx1"/>
              </a:solidFill>
              <a:latin typeface="Arial" pitchFamily="34" charset="0"/>
              <a:cs typeface="Arial" pitchFamily="34" charset="0"/>
            </a:endParaRPr>
          </a:p>
          <a:p>
            <a:endParaRPr lang="es-MX" dirty="0"/>
          </a:p>
        </p:txBody>
      </p:sp>
    </p:spTree>
    <p:extLst>
      <p:ext uri="{BB962C8B-B14F-4D97-AF65-F5344CB8AC3E}">
        <p14:creationId xmlns:p14="http://schemas.microsoft.com/office/powerpoint/2010/main" val="148555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928670"/>
            <a:ext cx="7355160" cy="4525963"/>
          </a:xfrm>
        </p:spPr>
        <p:txBody>
          <a:bodyPr/>
          <a:lstStyle/>
          <a:p>
            <a:pPr>
              <a:buNone/>
            </a:pPr>
            <a:r>
              <a:rPr lang="es-MX" b="1" dirty="0" smtClean="0">
                <a:latin typeface="+mn-lt"/>
              </a:rPr>
              <a:t> Liberal:</a:t>
            </a:r>
          </a:p>
          <a:p>
            <a:pPr>
              <a:buNone/>
            </a:pPr>
            <a:endParaRPr lang="es-MX" dirty="0" smtClean="0">
              <a:latin typeface="+mn-lt"/>
            </a:endParaRPr>
          </a:p>
          <a:p>
            <a:pPr algn="just"/>
            <a:r>
              <a:rPr lang="es-MX" dirty="0" smtClean="0">
                <a:latin typeface="+mn-lt"/>
              </a:rPr>
              <a:t>Delega en sus subalternos la autoridad para tomar decisiones. Los subalternos asumen la responsabilidad por su propia motivación  guía y control.</a:t>
            </a:r>
          </a:p>
          <a:p>
            <a:endParaRPr lang="es-MX" dirty="0"/>
          </a:p>
        </p:txBody>
      </p:sp>
      <p:pic>
        <p:nvPicPr>
          <p:cNvPr id="26626" name="Picture 2" descr="http://www.innovacion.cl/wp-content/uploads/2013/12/liderazgo.jpg"/>
          <p:cNvPicPr>
            <a:picLocks noChangeAspect="1" noChangeArrowheads="1"/>
          </p:cNvPicPr>
          <p:nvPr/>
        </p:nvPicPr>
        <p:blipFill>
          <a:blip r:embed="rId2" cstate="print"/>
          <a:srcRect/>
          <a:stretch>
            <a:fillRect/>
          </a:stretch>
        </p:blipFill>
        <p:spPr bwMode="auto">
          <a:xfrm>
            <a:off x="5000628" y="4071942"/>
            <a:ext cx="3333741" cy="250030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785794"/>
            <a:ext cx="7355160" cy="4525963"/>
          </a:xfrm>
        </p:spPr>
        <p:txBody>
          <a:bodyPr>
            <a:normAutofit fontScale="92500" lnSpcReduction="10000"/>
          </a:bodyPr>
          <a:lstStyle/>
          <a:p>
            <a:pPr>
              <a:buNone/>
            </a:pPr>
            <a:r>
              <a:rPr lang="es-MX" b="1" dirty="0">
                <a:latin typeface="+mn-lt"/>
              </a:rPr>
              <a:t>D</a:t>
            </a:r>
            <a:r>
              <a:rPr lang="es-MX" b="1" dirty="0" smtClean="0">
                <a:latin typeface="+mn-lt"/>
              </a:rPr>
              <a:t>emocrático:</a:t>
            </a:r>
          </a:p>
          <a:p>
            <a:pPr>
              <a:buNone/>
            </a:pPr>
            <a:endParaRPr lang="es-MX" dirty="0" smtClean="0"/>
          </a:p>
          <a:p>
            <a:pPr algn="just"/>
            <a:endParaRPr lang="es-MX" dirty="0" smtClean="0"/>
          </a:p>
          <a:p>
            <a:pPr algn="just"/>
            <a:endParaRPr lang="es-MX" dirty="0" smtClean="0"/>
          </a:p>
          <a:p>
            <a:pPr algn="just"/>
            <a:r>
              <a:rPr lang="es-MX" dirty="0" smtClean="0">
                <a:latin typeface="+mn-lt"/>
              </a:rPr>
              <a:t>El líder tiende a involucrar a los subordinados en la toma de decisiones.</a:t>
            </a:r>
          </a:p>
          <a:p>
            <a:pPr algn="just"/>
            <a:endParaRPr lang="es-MX" dirty="0" smtClean="0">
              <a:latin typeface="+mn-lt"/>
            </a:endParaRPr>
          </a:p>
          <a:p>
            <a:pPr algn="just"/>
            <a:r>
              <a:rPr lang="es-MX" dirty="0" smtClean="0">
                <a:latin typeface="+mn-lt"/>
              </a:rPr>
              <a:t>Alienta la participación en la decisión de métodos y metas de trabajo.</a:t>
            </a:r>
            <a:endParaRPr lang="es-MX" dirty="0">
              <a:latin typeface="+mn-lt"/>
            </a:endParaRPr>
          </a:p>
        </p:txBody>
      </p:sp>
      <p:pic>
        <p:nvPicPr>
          <p:cNvPr id="22530" name="Picture 2" descr="http://definicion.de/wp-content/uploads/2008/05/liderazgo.jpg"/>
          <p:cNvPicPr>
            <a:picLocks noChangeAspect="1" noChangeArrowheads="1"/>
          </p:cNvPicPr>
          <p:nvPr/>
        </p:nvPicPr>
        <p:blipFill>
          <a:blip r:embed="rId2"/>
          <a:srcRect/>
          <a:stretch>
            <a:fillRect/>
          </a:stretch>
        </p:blipFill>
        <p:spPr bwMode="auto">
          <a:xfrm>
            <a:off x="5929322" y="0"/>
            <a:ext cx="2857500" cy="2857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2714620"/>
            <a:ext cx="7772400" cy="2016224"/>
          </a:xfrm>
        </p:spPr>
        <p:txBody>
          <a:bodyPr/>
          <a:lstStyle/>
          <a:p>
            <a:r>
              <a:rPr lang="es-MX" dirty="0" smtClean="0"/>
              <a:t> </a:t>
            </a:r>
            <a:r>
              <a:rPr lang="es-MX" dirty="0" smtClean="0">
                <a:latin typeface="+mn-lt"/>
              </a:rPr>
              <a:t>Funciones de liderazgo</a:t>
            </a:r>
            <a:endParaRPr lang="es-MX"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26570" t="41228" r="52061" b="34586"/>
          <a:stretch>
            <a:fillRect/>
          </a:stretch>
        </p:blipFill>
        <p:spPr bwMode="auto">
          <a:xfrm>
            <a:off x="1857356" y="2000240"/>
            <a:ext cx="2469714" cy="1571636"/>
          </a:xfrm>
          <a:prstGeom prst="rect">
            <a:avLst/>
          </a:prstGeom>
          <a:noFill/>
          <a:ln w="9525">
            <a:noFill/>
            <a:miter lim="800000"/>
            <a:headEnd/>
            <a:tailEnd/>
          </a:ln>
          <a:effectLst/>
        </p:spPr>
      </p:pic>
      <p:sp>
        <p:nvSpPr>
          <p:cNvPr id="5" name="4 CuadroTexto"/>
          <p:cNvSpPr txBox="1"/>
          <p:nvPr/>
        </p:nvSpPr>
        <p:spPr>
          <a:xfrm>
            <a:off x="2071670" y="1142984"/>
            <a:ext cx="3547766" cy="461665"/>
          </a:xfrm>
          <a:prstGeom prst="rect">
            <a:avLst/>
          </a:prstGeom>
          <a:noFill/>
        </p:spPr>
        <p:txBody>
          <a:bodyPr wrap="none" rtlCol="0">
            <a:spAutoFit/>
          </a:bodyPr>
          <a:lstStyle/>
          <a:p>
            <a:pPr>
              <a:buFont typeface="Wingdings" pitchFamily="2" charset="2"/>
              <a:buChar char="v"/>
            </a:pPr>
            <a:r>
              <a:rPr lang="es-MX" sz="2400" dirty="0" smtClean="0">
                <a:latin typeface="+mj-lt"/>
              </a:rPr>
              <a:t>Señalan un buen rumbo</a:t>
            </a:r>
            <a:endParaRPr lang="es-MX" sz="2400" dirty="0">
              <a:latin typeface="+mj-lt"/>
            </a:endParaRPr>
          </a:p>
        </p:txBody>
      </p:sp>
      <p:sp>
        <p:nvSpPr>
          <p:cNvPr id="6" name="5 CuadroTexto"/>
          <p:cNvSpPr txBox="1"/>
          <p:nvPr/>
        </p:nvSpPr>
        <p:spPr>
          <a:xfrm>
            <a:off x="1714480" y="4000504"/>
            <a:ext cx="3182281" cy="461665"/>
          </a:xfrm>
          <a:prstGeom prst="rect">
            <a:avLst/>
          </a:prstGeom>
          <a:noFill/>
        </p:spPr>
        <p:txBody>
          <a:bodyPr wrap="none" rtlCol="0">
            <a:spAutoFit/>
          </a:bodyPr>
          <a:lstStyle/>
          <a:p>
            <a:pPr>
              <a:buFont typeface="Wingdings" pitchFamily="2" charset="2"/>
              <a:buChar char="v"/>
            </a:pPr>
            <a:r>
              <a:rPr lang="es-MX" sz="2400" dirty="0" smtClean="0"/>
              <a:t>Motiva a las personas</a:t>
            </a:r>
            <a:endParaRPr lang="es-MX" sz="2400" dirty="0"/>
          </a:p>
        </p:txBody>
      </p:sp>
      <p:pic>
        <p:nvPicPr>
          <p:cNvPr id="9219" name="Picture 3"/>
          <p:cNvPicPr>
            <a:picLocks noChangeAspect="1" noChangeArrowheads="1"/>
          </p:cNvPicPr>
          <p:nvPr/>
        </p:nvPicPr>
        <p:blipFill>
          <a:blip r:embed="rId2"/>
          <a:srcRect l="59883" t="19238" r="16233" b="48535"/>
          <a:stretch>
            <a:fillRect/>
          </a:stretch>
        </p:blipFill>
        <p:spPr bwMode="auto">
          <a:xfrm>
            <a:off x="2357422" y="4714884"/>
            <a:ext cx="2165870" cy="1643074"/>
          </a:xfrm>
          <a:prstGeom prst="rect">
            <a:avLst/>
          </a:prstGeom>
          <a:noFill/>
          <a:ln w="9525">
            <a:noFill/>
            <a:miter lim="800000"/>
            <a:headEnd/>
            <a:tailEnd/>
          </a:ln>
          <a:effectLst/>
        </p:spPr>
      </p:pic>
      <p:sp>
        <p:nvSpPr>
          <p:cNvPr id="8" name="7 CuadroTexto"/>
          <p:cNvSpPr txBox="1"/>
          <p:nvPr/>
        </p:nvSpPr>
        <p:spPr>
          <a:xfrm>
            <a:off x="6357950" y="2357430"/>
            <a:ext cx="2169184" cy="461665"/>
          </a:xfrm>
          <a:prstGeom prst="rect">
            <a:avLst/>
          </a:prstGeom>
          <a:noFill/>
        </p:spPr>
        <p:txBody>
          <a:bodyPr wrap="none" rtlCol="0">
            <a:spAutoFit/>
          </a:bodyPr>
          <a:lstStyle/>
          <a:p>
            <a:pPr>
              <a:buFont typeface="Wingdings" pitchFamily="2" charset="2"/>
              <a:buChar char="v"/>
            </a:pPr>
            <a:r>
              <a:rPr lang="es-MX" sz="2400" dirty="0" smtClean="0"/>
              <a:t>Alinea gentes</a:t>
            </a:r>
            <a:endParaRPr lang="es-MX" sz="2400" dirty="0"/>
          </a:p>
        </p:txBody>
      </p:sp>
      <p:pic>
        <p:nvPicPr>
          <p:cNvPr id="9220" name="Picture 4"/>
          <p:cNvPicPr>
            <a:picLocks noChangeAspect="1" noChangeArrowheads="1"/>
          </p:cNvPicPr>
          <p:nvPr/>
        </p:nvPicPr>
        <p:blipFill>
          <a:blip r:embed="rId2"/>
          <a:srcRect l="57412" t="58789" r="15410" b="8984"/>
          <a:stretch>
            <a:fillRect/>
          </a:stretch>
        </p:blipFill>
        <p:spPr bwMode="auto">
          <a:xfrm>
            <a:off x="6215074" y="3071810"/>
            <a:ext cx="2610038"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000" dirty="0" smtClean="0">
                <a:latin typeface="+mn-lt"/>
              </a:rPr>
              <a:t>Funciones administrativas del liderazgo</a:t>
            </a:r>
            <a:r>
              <a:rPr lang="es-MX" dirty="0" smtClean="0"/>
              <a:t/>
            </a:r>
            <a:br>
              <a:rPr lang="es-MX" dirty="0" smtClean="0"/>
            </a:br>
            <a:endParaRPr lang="es-MX" dirty="0"/>
          </a:p>
        </p:txBody>
      </p:sp>
      <p:sp>
        <p:nvSpPr>
          <p:cNvPr id="4" name="3 Rectángulo redondeado"/>
          <p:cNvSpPr/>
          <p:nvPr/>
        </p:nvSpPr>
        <p:spPr>
          <a:xfrm>
            <a:off x="1357290" y="1785926"/>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Funciones interpersonales</a:t>
            </a:r>
            <a:endParaRPr lang="es-MX" dirty="0"/>
          </a:p>
        </p:txBody>
      </p:sp>
      <p:sp>
        <p:nvSpPr>
          <p:cNvPr id="5" name="4 Rectángulo redondeado"/>
          <p:cNvSpPr/>
          <p:nvPr/>
        </p:nvSpPr>
        <p:spPr>
          <a:xfrm>
            <a:off x="3929058" y="3571876"/>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Funciones decisorias</a:t>
            </a:r>
            <a:endParaRPr lang="es-MX" dirty="0"/>
          </a:p>
        </p:txBody>
      </p:sp>
      <p:sp>
        <p:nvSpPr>
          <p:cNvPr id="6" name="5 Rectángulo redondeado"/>
          <p:cNvSpPr/>
          <p:nvPr/>
        </p:nvSpPr>
        <p:spPr>
          <a:xfrm>
            <a:off x="6429388" y="1643050"/>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Funciones informativas</a:t>
            </a:r>
            <a:endParaRPr lang="es-MX" dirty="0"/>
          </a:p>
        </p:txBody>
      </p:sp>
      <p:sp>
        <p:nvSpPr>
          <p:cNvPr id="7" name="6 Rectángulo"/>
          <p:cNvSpPr/>
          <p:nvPr/>
        </p:nvSpPr>
        <p:spPr>
          <a:xfrm>
            <a:off x="1428728" y="3429000"/>
            <a:ext cx="2071702" cy="1285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MX" dirty="0" smtClean="0"/>
              <a:t>Representación</a:t>
            </a:r>
          </a:p>
          <a:p>
            <a:pPr>
              <a:buFont typeface="Arial" pitchFamily="34" charset="0"/>
              <a:buChar char="•"/>
            </a:pPr>
            <a:r>
              <a:rPr lang="es-MX" dirty="0" smtClean="0"/>
              <a:t>Líder</a:t>
            </a:r>
          </a:p>
          <a:p>
            <a:pPr>
              <a:buFont typeface="Arial" pitchFamily="34" charset="0"/>
              <a:buChar char="•"/>
            </a:pPr>
            <a:r>
              <a:rPr lang="es-MX" dirty="0" smtClean="0"/>
              <a:t>Enlace</a:t>
            </a:r>
            <a:endParaRPr lang="es-MX" dirty="0"/>
          </a:p>
        </p:txBody>
      </p:sp>
      <p:sp>
        <p:nvSpPr>
          <p:cNvPr id="8" name="7 Rectángulo"/>
          <p:cNvSpPr/>
          <p:nvPr/>
        </p:nvSpPr>
        <p:spPr>
          <a:xfrm>
            <a:off x="6500826" y="3429000"/>
            <a:ext cx="2071702" cy="1285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endParaRPr lang="es-MX" dirty="0" smtClean="0"/>
          </a:p>
          <a:p>
            <a:pPr algn="just">
              <a:buFont typeface="Arial" pitchFamily="34" charset="0"/>
              <a:buChar char="•"/>
            </a:pPr>
            <a:endParaRPr lang="es-MX" dirty="0" smtClean="0"/>
          </a:p>
          <a:p>
            <a:pPr algn="just">
              <a:buFont typeface="Arial" pitchFamily="34" charset="0"/>
              <a:buChar char="•"/>
            </a:pPr>
            <a:r>
              <a:rPr lang="es-MX" dirty="0" smtClean="0"/>
              <a:t>Supervisión</a:t>
            </a:r>
          </a:p>
          <a:p>
            <a:pPr algn="just">
              <a:buFont typeface="Arial" pitchFamily="34" charset="0"/>
              <a:buChar char="•"/>
            </a:pPr>
            <a:r>
              <a:rPr lang="es-MX" dirty="0" smtClean="0"/>
              <a:t>Difusión</a:t>
            </a:r>
          </a:p>
          <a:p>
            <a:pPr algn="just">
              <a:buFont typeface="Arial" pitchFamily="34" charset="0"/>
              <a:buChar char="•"/>
            </a:pPr>
            <a:r>
              <a:rPr lang="es-MX" dirty="0" smtClean="0"/>
              <a:t>Portavoz</a:t>
            </a:r>
          </a:p>
          <a:p>
            <a:pPr algn="ctr"/>
            <a:endParaRPr lang="es-MX" dirty="0" smtClean="0"/>
          </a:p>
          <a:p>
            <a:pPr algn="ctr"/>
            <a:endParaRPr lang="es-MX" dirty="0"/>
          </a:p>
        </p:txBody>
      </p:sp>
      <p:sp>
        <p:nvSpPr>
          <p:cNvPr id="9" name="8 Rectángulo"/>
          <p:cNvSpPr/>
          <p:nvPr/>
        </p:nvSpPr>
        <p:spPr>
          <a:xfrm>
            <a:off x="4071934" y="5000636"/>
            <a:ext cx="2286016" cy="16430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s-MX" dirty="0" smtClean="0"/>
          </a:p>
          <a:p>
            <a:pPr algn="just">
              <a:buFont typeface="Arial" pitchFamily="34" charset="0"/>
              <a:buChar char="•"/>
            </a:pPr>
            <a:endParaRPr lang="es-MX" dirty="0" smtClean="0"/>
          </a:p>
          <a:p>
            <a:pPr algn="just">
              <a:buFont typeface="Arial" pitchFamily="34" charset="0"/>
              <a:buChar char="•"/>
            </a:pPr>
            <a:r>
              <a:rPr lang="es-MX" dirty="0" smtClean="0"/>
              <a:t>Emprendedor</a:t>
            </a:r>
          </a:p>
          <a:p>
            <a:pPr algn="just">
              <a:buFont typeface="Arial" pitchFamily="34" charset="0"/>
              <a:buChar char="•"/>
            </a:pPr>
            <a:r>
              <a:rPr lang="es-MX" dirty="0" smtClean="0"/>
              <a:t>De manejo de problemas</a:t>
            </a:r>
          </a:p>
          <a:p>
            <a:pPr algn="just">
              <a:buFont typeface="Arial" pitchFamily="34" charset="0"/>
              <a:buChar char="•"/>
            </a:pPr>
            <a:r>
              <a:rPr lang="es-MX" dirty="0" smtClean="0"/>
              <a:t>De asignación de recursos</a:t>
            </a:r>
          </a:p>
          <a:p>
            <a:pPr algn="ctr">
              <a:buFont typeface="Arial" pitchFamily="34" charset="0"/>
              <a:buChar char="•"/>
            </a:pPr>
            <a:endParaRPr lang="es-MX" dirty="0" smtClean="0"/>
          </a:p>
          <a:p>
            <a:pPr algn="ctr"/>
            <a:endParaRPr lang="es-MX" dirty="0"/>
          </a:p>
        </p:txBody>
      </p:sp>
      <p:sp>
        <p:nvSpPr>
          <p:cNvPr id="10" name="9 Flecha arriba"/>
          <p:cNvSpPr/>
          <p:nvPr/>
        </p:nvSpPr>
        <p:spPr>
          <a:xfrm>
            <a:off x="2000232" y="2643182"/>
            <a:ext cx="785818" cy="78581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Flecha arriba"/>
          <p:cNvSpPr/>
          <p:nvPr/>
        </p:nvSpPr>
        <p:spPr>
          <a:xfrm rot="10800000">
            <a:off x="4786314" y="4286256"/>
            <a:ext cx="785818" cy="78581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Flecha arriba"/>
          <p:cNvSpPr/>
          <p:nvPr/>
        </p:nvSpPr>
        <p:spPr>
          <a:xfrm>
            <a:off x="7215206" y="2643182"/>
            <a:ext cx="785818" cy="78581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Picture 2"/>
          <p:cNvPicPr>
            <a:picLocks noGrp="1" noChangeAspect="1" noChangeArrowheads="1"/>
          </p:cNvPicPr>
          <p:nvPr>
            <p:ph idx="1"/>
          </p:nvPr>
        </p:nvPicPr>
        <p:blipFill>
          <a:blip r:embed="rId2"/>
          <a:srcRect l="44671" t="43033" r="45204" b="41651"/>
          <a:stretch>
            <a:fillRect/>
          </a:stretch>
        </p:blipFill>
        <p:spPr bwMode="auto">
          <a:xfrm>
            <a:off x="4143372" y="2214554"/>
            <a:ext cx="1629718" cy="1285884"/>
          </a:xfrm>
          <a:prstGeom prst="rect">
            <a:avLst/>
          </a:prstGeom>
          <a:noFill/>
          <a:ln w="9525">
            <a:noFill/>
            <a:miter lim="800000"/>
            <a:headEnd/>
            <a:tailEnd/>
          </a:ln>
          <a:effectLst/>
        </p:spPr>
      </p:pic>
      <p:cxnSp>
        <p:nvCxnSpPr>
          <p:cNvPr id="15" name="14 Conector recto de flecha"/>
          <p:cNvCxnSpPr/>
          <p:nvPr/>
        </p:nvCxnSpPr>
        <p:spPr>
          <a:xfrm rot="5400000" flipH="1" flipV="1">
            <a:off x="5715008" y="2071678"/>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0800000">
            <a:off x="3786182" y="2071678"/>
            <a:ext cx="509590" cy="43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n-lt"/>
              </a:rPr>
              <a:t>Interpersonales</a:t>
            </a:r>
            <a:endParaRPr lang="es-MX" dirty="0">
              <a:latin typeface="+mn-lt"/>
            </a:endParaRPr>
          </a:p>
        </p:txBody>
      </p:sp>
      <p:sp>
        <p:nvSpPr>
          <p:cNvPr id="3" name="2 Marcador de contenido"/>
          <p:cNvSpPr>
            <a:spLocks noGrp="1"/>
          </p:cNvSpPr>
          <p:nvPr>
            <p:ph idx="1"/>
          </p:nvPr>
        </p:nvSpPr>
        <p:spPr>
          <a:xfrm>
            <a:off x="1331640" y="1285860"/>
            <a:ext cx="7355160" cy="5072098"/>
          </a:xfrm>
        </p:spPr>
        <p:txBody>
          <a:bodyPr>
            <a:noAutofit/>
          </a:bodyPr>
          <a:lstStyle/>
          <a:p>
            <a:endParaRPr lang="es-MX" sz="2000" dirty="0" smtClean="0"/>
          </a:p>
          <a:p>
            <a:pPr algn="just"/>
            <a:r>
              <a:rPr lang="es-MX" b="1" dirty="0" smtClean="0">
                <a:latin typeface="+mn-lt"/>
              </a:rPr>
              <a:t>Representación: </a:t>
            </a:r>
            <a:r>
              <a:rPr lang="es-MX" dirty="0" smtClean="0">
                <a:latin typeface="+mn-lt"/>
              </a:rPr>
              <a:t>Este líder, desempeña la función cuando actúa en nombre de la organización o de la unidad a la que dirige en actividades legales, simbólicas o ceremoniales.</a:t>
            </a:r>
          </a:p>
          <a:p>
            <a:pPr algn="just">
              <a:buNone/>
            </a:pPr>
            <a:endParaRPr lang="es-MX" sz="2000" dirty="0" smtClean="0"/>
          </a:p>
          <a:p>
            <a:endParaRPr lang="es-MX" sz="2000" dirty="0"/>
          </a:p>
        </p:txBody>
      </p:sp>
      <p:pic>
        <p:nvPicPr>
          <p:cNvPr id="18434" name="Picture 2" descr="https://encrypted-tbn1.gstatic.com/images?q=tbn:ANd9GcR6cNM1ydYjoe1C8dbMtJVdGUFxQNlI9viRcTGyo8K0uwl7nfUT"/>
          <p:cNvPicPr>
            <a:picLocks noChangeAspect="1" noChangeArrowheads="1"/>
          </p:cNvPicPr>
          <p:nvPr/>
        </p:nvPicPr>
        <p:blipFill>
          <a:blip r:embed="rId2"/>
          <a:srcRect/>
          <a:stretch>
            <a:fillRect/>
          </a:stretch>
        </p:blipFill>
        <p:spPr bwMode="auto">
          <a:xfrm>
            <a:off x="6357950" y="4143380"/>
            <a:ext cx="2357454" cy="235745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1071546"/>
            <a:ext cx="7092208" cy="4525963"/>
          </a:xfrm>
        </p:spPr>
        <p:txBody>
          <a:bodyPr>
            <a:normAutofit/>
          </a:bodyPr>
          <a:lstStyle/>
          <a:p>
            <a:pPr algn="just"/>
            <a:r>
              <a:rPr lang="es-MX" b="1" dirty="0" smtClean="0">
                <a:latin typeface="+mj-lt"/>
              </a:rPr>
              <a:t>Líder: </a:t>
            </a:r>
            <a:r>
              <a:rPr lang="es-MX" dirty="0" smtClean="0">
                <a:latin typeface="+mj-lt"/>
              </a:rPr>
              <a:t>En esta función el directivo es responsable del trabajo del personal de su unidad junto con las labores administrativas para operar en forma eficaz, donde sus actuaciones, en éste sentido, conforman su papel.</a:t>
            </a:r>
            <a:endParaRPr lang="es-MX" b="1" dirty="0" smtClean="0">
              <a:latin typeface="+mj-lt"/>
            </a:endParaRPr>
          </a:p>
          <a:p>
            <a:pPr algn="just">
              <a:buNone/>
            </a:pPr>
            <a:endParaRPr lang="es-MX" dirty="0" smtClean="0"/>
          </a:p>
          <a:p>
            <a:endParaRPr lang="es-MX" dirty="0"/>
          </a:p>
        </p:txBody>
      </p:sp>
      <p:pic>
        <p:nvPicPr>
          <p:cNvPr id="17410" name="Picture 2" descr="http://sentidodemujer.com/wp-content/uploads/2014/08/equipoexitoso.jpg"/>
          <p:cNvPicPr>
            <a:picLocks noChangeAspect="1" noChangeArrowheads="1"/>
          </p:cNvPicPr>
          <p:nvPr/>
        </p:nvPicPr>
        <p:blipFill>
          <a:blip r:embed="rId2"/>
          <a:srcRect/>
          <a:stretch>
            <a:fillRect/>
          </a:stretch>
        </p:blipFill>
        <p:spPr bwMode="auto">
          <a:xfrm>
            <a:off x="2857488" y="4286256"/>
            <a:ext cx="4786346" cy="22859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857232"/>
            <a:ext cx="7164216" cy="4525963"/>
          </a:xfrm>
        </p:spPr>
        <p:txBody>
          <a:bodyPr/>
          <a:lstStyle/>
          <a:p>
            <a:pPr algn="just"/>
            <a:r>
              <a:rPr lang="es-MX" b="1" dirty="0" smtClean="0">
                <a:latin typeface="+mn-lt"/>
              </a:rPr>
              <a:t>Enlace: </a:t>
            </a:r>
            <a:r>
              <a:rPr lang="es-MX" dirty="0" smtClean="0">
                <a:latin typeface="+mn-lt"/>
              </a:rPr>
              <a:t>“El enlace implica crear toda una red de contactos para fomentar las relaciones y obtener información y aceptación </a:t>
            </a:r>
            <a:r>
              <a:rPr lang="es-MX" dirty="0" smtClean="0">
                <a:latin typeface="+mn-lt"/>
              </a:rPr>
              <a:t>Lussier</a:t>
            </a:r>
            <a:r>
              <a:rPr lang="es-MX" dirty="0" smtClean="0">
                <a:latin typeface="+mn-lt"/>
              </a:rPr>
              <a:t> &amp; </a:t>
            </a:r>
            <a:r>
              <a:rPr lang="es-MX" dirty="0" smtClean="0">
                <a:latin typeface="+mn-lt"/>
              </a:rPr>
              <a:t>Achua</a:t>
            </a:r>
            <a:r>
              <a:rPr lang="es-MX" dirty="0" smtClean="0">
                <a:latin typeface="+mn-lt"/>
              </a:rPr>
              <a:t> (2005).</a:t>
            </a:r>
            <a:endParaRPr lang="es-MX" b="1" dirty="0" smtClean="0">
              <a:latin typeface="+mn-lt"/>
            </a:endParaRPr>
          </a:p>
          <a:p>
            <a:endParaRPr lang="es-MX" dirty="0"/>
          </a:p>
        </p:txBody>
      </p:sp>
      <p:pic>
        <p:nvPicPr>
          <p:cNvPr id="16386" name="Picture 2" descr="http://2.bp.blogspot.com/-PhiMZm9ivCI/UqBRb-sq2kI/AAAAAAAAAOQ/31M44foKIsY/s1600/liderazgo-organizacional.jpg"/>
          <p:cNvPicPr>
            <a:picLocks noChangeAspect="1" noChangeArrowheads="1"/>
          </p:cNvPicPr>
          <p:nvPr/>
        </p:nvPicPr>
        <p:blipFill>
          <a:blip r:embed="rId2"/>
          <a:srcRect/>
          <a:stretch>
            <a:fillRect/>
          </a:stretch>
        </p:blipFill>
        <p:spPr bwMode="auto">
          <a:xfrm>
            <a:off x="2717626" y="3143248"/>
            <a:ext cx="5238750" cy="279081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mn-lt"/>
              </a:rPr>
              <a:t>I</a:t>
            </a:r>
            <a:r>
              <a:rPr lang="es-MX" dirty="0" smtClean="0">
                <a:latin typeface="+mn-lt"/>
              </a:rPr>
              <a:t>nformativas</a:t>
            </a:r>
            <a:endParaRPr lang="es-MX" dirty="0">
              <a:latin typeface="+mn-lt"/>
            </a:endParaRPr>
          </a:p>
        </p:txBody>
      </p:sp>
      <p:sp>
        <p:nvSpPr>
          <p:cNvPr id="3" name="2 Marcador de contenido"/>
          <p:cNvSpPr>
            <a:spLocks noGrp="1"/>
          </p:cNvSpPr>
          <p:nvPr>
            <p:ph idx="1"/>
          </p:nvPr>
        </p:nvSpPr>
        <p:spPr/>
        <p:txBody>
          <a:bodyPr>
            <a:normAutofit/>
          </a:bodyPr>
          <a:lstStyle/>
          <a:p>
            <a:pPr algn="just"/>
            <a:r>
              <a:rPr lang="es-MX" sz="2400" b="1" dirty="0" smtClean="0">
                <a:latin typeface="+mn-lt"/>
              </a:rPr>
              <a:t>Supervisión: </a:t>
            </a:r>
            <a:r>
              <a:rPr lang="es-MX" sz="2400" dirty="0" smtClean="0">
                <a:latin typeface="+mn-lt"/>
              </a:rPr>
              <a:t>analiza para detectar problemas y oportunidades, y para entender sucesos externos a la unidad organizacional. </a:t>
            </a:r>
          </a:p>
          <a:p>
            <a:pPr algn="just"/>
            <a:endParaRPr lang="es-MX" sz="2400" b="1" dirty="0" smtClean="0"/>
          </a:p>
          <a:p>
            <a:endParaRPr lang="es-MX" dirty="0" smtClean="0"/>
          </a:p>
          <a:p>
            <a:endParaRPr lang="es-MX" dirty="0"/>
          </a:p>
        </p:txBody>
      </p:sp>
      <p:pic>
        <p:nvPicPr>
          <p:cNvPr id="15362" name="Picture 2" descr="http://2.bp.blogspot.com/-WqUUnmMlCwQ/UaKAZmeLDKI/AAAAAAAAGWs/pscglTQ0LUU/s1600/equipo-negocio-multinivel.png"/>
          <p:cNvPicPr>
            <a:picLocks noChangeAspect="1" noChangeArrowheads="1"/>
          </p:cNvPicPr>
          <p:nvPr/>
        </p:nvPicPr>
        <p:blipFill>
          <a:blip r:embed="rId2"/>
          <a:srcRect/>
          <a:stretch>
            <a:fillRect/>
          </a:stretch>
        </p:blipFill>
        <p:spPr bwMode="auto">
          <a:xfrm>
            <a:off x="2928925" y="3000372"/>
            <a:ext cx="3972149" cy="292895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928670"/>
            <a:ext cx="7092208" cy="4525963"/>
          </a:xfrm>
        </p:spPr>
        <p:txBody>
          <a:bodyPr>
            <a:normAutofit/>
          </a:bodyPr>
          <a:lstStyle/>
          <a:p>
            <a:pPr algn="just"/>
            <a:r>
              <a:rPr lang="es-MX" sz="2800" b="1" dirty="0" smtClean="0">
                <a:latin typeface="+mn-lt"/>
              </a:rPr>
              <a:t>Difusión: </a:t>
            </a:r>
            <a:r>
              <a:rPr lang="es-MX" sz="2800" dirty="0" smtClean="0">
                <a:latin typeface="+mn-lt"/>
              </a:rPr>
              <a:t>Se presenta cuando el líder transmite esa información a otras personas de la unidad y pasa parte de su información privilegiada directamente a sus subordinados, que de otro modo no tendrían acceso a la misma.</a:t>
            </a:r>
            <a:endParaRPr lang="es-MX" sz="2800" b="1" dirty="0" smtClean="0">
              <a:latin typeface="+mn-lt"/>
            </a:endParaRPr>
          </a:p>
          <a:p>
            <a:pPr algn="just"/>
            <a:endParaRPr lang="es-MX" b="1" dirty="0" smtClean="0"/>
          </a:p>
          <a:p>
            <a:endParaRPr lang="es-MX" dirty="0"/>
          </a:p>
        </p:txBody>
      </p:sp>
      <p:pic>
        <p:nvPicPr>
          <p:cNvPr id="14338" name="Picture 2" descr="http://www.nacion.com/blogs/Liderazgo_LNCIMA20160424_0196_1.jpg"/>
          <p:cNvPicPr>
            <a:picLocks noChangeAspect="1" noChangeArrowheads="1"/>
          </p:cNvPicPr>
          <p:nvPr/>
        </p:nvPicPr>
        <p:blipFill>
          <a:blip r:embed="rId2"/>
          <a:srcRect/>
          <a:stretch>
            <a:fillRect/>
          </a:stretch>
        </p:blipFill>
        <p:spPr bwMode="auto">
          <a:xfrm>
            <a:off x="5072066" y="3406321"/>
            <a:ext cx="3328994" cy="26420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b="1" u="sng" dirty="0" smtClean="0">
                <a:latin typeface="+mn-lt"/>
                <a:cs typeface="Arial" pitchFamily="34" charset="0"/>
              </a:rPr>
              <a:t>TEMA</a:t>
            </a:r>
            <a:r>
              <a:rPr lang="fr-FR" b="1" dirty="0" smtClean="0">
                <a:latin typeface="+mn-lt"/>
                <a:cs typeface="Arial" pitchFamily="34" charset="0"/>
              </a:rPr>
              <a:t>:</a:t>
            </a:r>
            <a:r>
              <a:rPr lang="fr-FR" dirty="0" smtClean="0">
                <a:effectLst/>
                <a:latin typeface="+mn-lt"/>
                <a:cs typeface="Arial" pitchFamily="34" charset="0"/>
              </a:rPr>
              <a:t> </a:t>
            </a:r>
            <a:r>
              <a:rPr lang="fr-FR" dirty="0" smtClean="0">
                <a:effectLst/>
                <a:latin typeface="+mn-lt"/>
                <a:cs typeface="Arial" pitchFamily="34" charset="0"/>
              </a:rPr>
              <a:t>Liderazgo</a:t>
            </a:r>
            <a:endParaRPr lang="es-MX" dirty="0">
              <a:effectLst/>
              <a:latin typeface="+mn-lt"/>
              <a:cs typeface="Arial" pitchFamily="34" charset="0"/>
            </a:endParaRPr>
          </a:p>
        </p:txBody>
      </p:sp>
      <p:sp>
        <p:nvSpPr>
          <p:cNvPr id="3" name="2 Marcador de contenido"/>
          <p:cNvSpPr>
            <a:spLocks noGrp="1"/>
          </p:cNvSpPr>
          <p:nvPr>
            <p:ph idx="1"/>
          </p:nvPr>
        </p:nvSpPr>
        <p:spPr/>
        <p:txBody>
          <a:bodyPr>
            <a:normAutofit fontScale="92500" lnSpcReduction="20000"/>
          </a:bodyPr>
          <a:lstStyle/>
          <a:p>
            <a:pPr algn="ct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algn="just">
              <a:lnSpc>
                <a:spcPct val="90000"/>
              </a:lnSpc>
              <a:buNone/>
            </a:pPr>
            <a:endParaRPr lang="es-MX" dirty="0" smtClean="0">
              <a:latin typeface="+mn-lt"/>
            </a:endParaRPr>
          </a:p>
          <a:p>
            <a:pPr marL="0" indent="0" algn="just">
              <a:lnSpc>
                <a:spcPct val="90000"/>
              </a:lnSpc>
              <a:buNone/>
            </a:pPr>
            <a:r>
              <a:rPr lang="fr-FR" dirty="0" smtClean="0">
                <a:latin typeface="+mn-lt"/>
                <a:cs typeface="Arial" pitchFamily="34" charset="0"/>
              </a:rPr>
              <a:t>Guide the direction of the </a:t>
            </a:r>
            <a:r>
              <a:rPr lang="fr-FR" dirty="0" smtClean="0">
                <a:latin typeface="+mn-lt"/>
                <a:cs typeface="Arial" pitchFamily="34" charset="0"/>
              </a:rPr>
              <a:t>craft</a:t>
            </a:r>
            <a:r>
              <a:rPr lang="fr-FR" dirty="0" smtClean="0">
                <a:latin typeface="+mn-lt"/>
                <a:cs typeface="Arial" pitchFamily="34" charset="0"/>
              </a:rPr>
              <a:t> </a:t>
            </a:r>
            <a:r>
              <a:rPr lang="fr-FR" dirty="0" smtClean="0">
                <a:latin typeface="+mn-lt"/>
                <a:cs typeface="Arial" pitchFamily="34" charset="0"/>
              </a:rPr>
              <a:t>when</a:t>
            </a:r>
            <a:r>
              <a:rPr lang="fr-FR" dirty="0" smtClean="0">
                <a:latin typeface="+mn-lt"/>
                <a:cs typeface="Arial" pitchFamily="34" charset="0"/>
              </a:rPr>
              <a:t> </a:t>
            </a:r>
            <a:r>
              <a:rPr lang="fr-FR" dirty="0" smtClean="0">
                <a:latin typeface="+mn-lt"/>
                <a:cs typeface="Arial" pitchFamily="34" charset="0"/>
              </a:rPr>
              <a:t>we</a:t>
            </a:r>
            <a:r>
              <a:rPr lang="fr-FR" dirty="0" smtClean="0">
                <a:latin typeface="+mn-lt"/>
                <a:cs typeface="Arial" pitchFamily="34" charset="0"/>
              </a:rPr>
              <a:t> know </a:t>
            </a:r>
            <a:r>
              <a:rPr lang="fr-FR" dirty="0" smtClean="0">
                <a:latin typeface="+mn-lt"/>
                <a:cs typeface="Arial" pitchFamily="34" charset="0"/>
              </a:rPr>
              <a:t>having</a:t>
            </a:r>
            <a:r>
              <a:rPr lang="fr-FR" dirty="0" smtClean="0">
                <a:latin typeface="+mn-lt"/>
                <a:cs typeface="Arial" pitchFamily="34" charset="0"/>
              </a:rPr>
              <a:t> the control about the </a:t>
            </a:r>
            <a:r>
              <a:rPr lang="fr-FR" dirty="0" smtClean="0">
                <a:latin typeface="+mn-lt"/>
                <a:cs typeface="Arial" pitchFamily="34" charset="0"/>
              </a:rPr>
              <a:t>decisions</a:t>
            </a:r>
            <a:r>
              <a:rPr lang="fr-FR" dirty="0" smtClean="0">
                <a:latin typeface="+mn-lt"/>
                <a:cs typeface="Arial" pitchFamily="34" charset="0"/>
              </a:rPr>
              <a:t> in front of the people </a:t>
            </a:r>
            <a:r>
              <a:rPr lang="fr-FR" dirty="0" smtClean="0">
                <a:latin typeface="+mn-lt"/>
                <a:cs typeface="Arial" pitchFamily="34" charset="0"/>
              </a:rPr>
              <a:t>with</a:t>
            </a:r>
            <a:r>
              <a:rPr lang="fr-FR" dirty="0" smtClean="0">
                <a:latin typeface="+mn-lt"/>
                <a:cs typeface="Arial" pitchFamily="34" charset="0"/>
              </a:rPr>
              <a:t> </a:t>
            </a:r>
            <a:r>
              <a:rPr lang="fr-FR" dirty="0" smtClean="0">
                <a:latin typeface="+mn-lt"/>
                <a:cs typeface="Arial" pitchFamily="34" charset="0"/>
              </a:rPr>
              <a:t>different</a:t>
            </a:r>
            <a:r>
              <a:rPr lang="fr-FR" dirty="0" smtClean="0">
                <a:latin typeface="+mn-lt"/>
                <a:cs typeface="Arial" pitchFamily="34" charset="0"/>
              </a:rPr>
              <a:t> </a:t>
            </a:r>
            <a:r>
              <a:rPr lang="fr-FR" dirty="0" smtClean="0">
                <a:latin typeface="+mn-lt"/>
                <a:cs typeface="Arial" pitchFamily="34" charset="0"/>
              </a:rPr>
              <a:t>caracteristics</a:t>
            </a:r>
            <a:r>
              <a:rPr lang="fr-FR" dirty="0" smtClean="0">
                <a:latin typeface="+mn-lt"/>
                <a:cs typeface="Arial" pitchFamily="34" charset="0"/>
              </a:rPr>
              <a:t>, </a:t>
            </a:r>
            <a:r>
              <a:rPr lang="fr-FR" dirty="0" smtClean="0">
                <a:latin typeface="+mn-lt"/>
                <a:cs typeface="Arial" pitchFamily="34" charset="0"/>
              </a:rPr>
              <a:t>actitudes</a:t>
            </a:r>
            <a:r>
              <a:rPr lang="fr-FR" dirty="0" smtClean="0">
                <a:latin typeface="+mn-lt"/>
                <a:cs typeface="Arial" pitchFamily="34" charset="0"/>
              </a:rPr>
              <a:t>, aptitudes </a:t>
            </a:r>
            <a:r>
              <a:rPr lang="fr-FR" dirty="0" smtClean="0">
                <a:latin typeface="+mn-lt"/>
                <a:cs typeface="Arial" pitchFamily="34" charset="0"/>
              </a:rPr>
              <a:t>excersising</a:t>
            </a:r>
            <a:r>
              <a:rPr lang="fr-FR" dirty="0" smtClean="0">
                <a:latin typeface="+mn-lt"/>
                <a:cs typeface="Arial" pitchFamily="34" charset="0"/>
              </a:rPr>
              <a:t> and the power </a:t>
            </a:r>
            <a:r>
              <a:rPr lang="fr-FR" dirty="0" smtClean="0">
                <a:latin typeface="+mn-lt"/>
                <a:cs typeface="Arial" pitchFamily="34" charset="0"/>
              </a:rPr>
              <a:t>with</a:t>
            </a:r>
            <a:r>
              <a:rPr lang="fr-FR" dirty="0" smtClean="0">
                <a:latin typeface="+mn-lt"/>
                <a:cs typeface="Arial" pitchFamily="34" charset="0"/>
              </a:rPr>
              <a:t> the respect and the values</a:t>
            </a:r>
            <a:endParaRPr lang="fr-FR" dirty="0">
              <a:latin typeface="+mn-lt"/>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Keywords</a:t>
            </a:r>
            <a:r>
              <a:rPr lang="fr-FR" b="1" dirty="0" smtClean="0">
                <a:effectLst>
                  <a:outerShdw blurRad="38100" dist="38100" dir="2700000" algn="tl">
                    <a:srgbClr val="000000">
                      <a:alpha val="43137"/>
                    </a:srgbClr>
                  </a:outerShdw>
                </a:effectLst>
                <a:latin typeface="Arial" pitchFamily="34" charset="0"/>
                <a:cs typeface="Arial" pitchFamily="34" charset="0"/>
              </a:rPr>
              <a:t>:</a:t>
            </a:r>
            <a:r>
              <a:rPr lang="fr-FR" dirty="0" smtClean="0">
                <a:latin typeface="Arial" pitchFamily="34" charset="0"/>
                <a:cs typeface="Arial" pitchFamily="34" charset="0"/>
              </a:rPr>
              <a:t>  </a:t>
            </a:r>
            <a:r>
              <a:rPr lang="fr-FR" dirty="0" smtClean="0">
                <a:latin typeface="Arial" pitchFamily="34" charset="0"/>
                <a:cs typeface="Arial" pitchFamily="34" charset="0"/>
              </a:rPr>
              <a:t>Organization</a:t>
            </a:r>
            <a:r>
              <a:rPr lang="fr-FR" dirty="0" smtClean="0">
                <a:latin typeface="Arial" pitchFamily="34" charset="0"/>
                <a:cs typeface="Arial" pitchFamily="34" charset="0"/>
              </a:rPr>
              <a:t>, control, people. </a:t>
            </a:r>
            <a:endParaRPr lang="es-MX"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928670"/>
            <a:ext cx="7355160" cy="4525963"/>
          </a:xfrm>
        </p:spPr>
        <p:txBody>
          <a:bodyPr/>
          <a:lstStyle/>
          <a:p>
            <a:pPr algn="just"/>
            <a:r>
              <a:rPr lang="es-MX" b="1" dirty="0" smtClean="0">
                <a:latin typeface="+mn-lt"/>
              </a:rPr>
              <a:t>Portavoz: </a:t>
            </a:r>
            <a:r>
              <a:rPr lang="es-MX" dirty="0" smtClean="0">
                <a:latin typeface="+mn-lt"/>
              </a:rPr>
              <a:t>Esta función se desarrolla cuando el líder envía parte de su información a personas ajenas de su unidad.</a:t>
            </a:r>
            <a:endParaRPr lang="es-MX" b="1" dirty="0" smtClean="0">
              <a:latin typeface="+mn-lt"/>
            </a:endParaRPr>
          </a:p>
          <a:p>
            <a:endParaRPr lang="es-MX" dirty="0"/>
          </a:p>
        </p:txBody>
      </p:sp>
      <p:pic>
        <p:nvPicPr>
          <p:cNvPr id="13314" name="Picture 2" descr="http://elucabista.com/wp-content/uploads/2015/11/liderazgo-800x478.jpg"/>
          <p:cNvPicPr>
            <a:picLocks noChangeAspect="1" noChangeArrowheads="1"/>
          </p:cNvPicPr>
          <p:nvPr/>
        </p:nvPicPr>
        <p:blipFill>
          <a:blip r:embed="rId2"/>
          <a:srcRect/>
          <a:stretch>
            <a:fillRect/>
          </a:stretch>
        </p:blipFill>
        <p:spPr bwMode="auto">
          <a:xfrm>
            <a:off x="3220949" y="3116260"/>
            <a:ext cx="3913594" cy="233837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mn-lt"/>
              </a:rPr>
              <a:t>D</a:t>
            </a:r>
            <a:r>
              <a:rPr lang="es-MX" dirty="0" smtClean="0">
                <a:latin typeface="+mn-lt"/>
              </a:rPr>
              <a:t>ecisorias</a:t>
            </a:r>
            <a:endParaRPr lang="es-MX" dirty="0">
              <a:latin typeface="+mn-lt"/>
            </a:endParaRPr>
          </a:p>
        </p:txBody>
      </p:sp>
      <p:sp>
        <p:nvSpPr>
          <p:cNvPr id="3" name="2 Marcador de contenido"/>
          <p:cNvSpPr>
            <a:spLocks noGrp="1"/>
          </p:cNvSpPr>
          <p:nvPr>
            <p:ph idx="1"/>
          </p:nvPr>
        </p:nvSpPr>
        <p:spPr>
          <a:xfrm>
            <a:off x="1857356" y="1285860"/>
            <a:ext cx="6829444" cy="5072098"/>
          </a:xfrm>
        </p:spPr>
        <p:txBody>
          <a:bodyPr>
            <a:normAutofit/>
          </a:bodyPr>
          <a:lstStyle/>
          <a:p>
            <a:pPr algn="just"/>
            <a:r>
              <a:rPr lang="es-MX" sz="2400" b="1" dirty="0" smtClean="0">
                <a:latin typeface="+mn-lt"/>
              </a:rPr>
              <a:t>Emprendedor</a:t>
            </a:r>
            <a:r>
              <a:rPr lang="es-MX" sz="2400" dirty="0" smtClean="0">
                <a:latin typeface="+mn-lt"/>
              </a:rPr>
              <a:t>: El líder intenta mejorar su unidad, adaptándola a las condiciones cambiantes del entorno.</a:t>
            </a:r>
          </a:p>
          <a:p>
            <a:pPr algn="just"/>
            <a:endParaRPr lang="es-MX" sz="2400" dirty="0" smtClean="0"/>
          </a:p>
          <a:p>
            <a:endParaRPr lang="es-MX" dirty="0"/>
          </a:p>
        </p:txBody>
      </p:sp>
      <p:pic>
        <p:nvPicPr>
          <p:cNvPr id="12290" name="Picture 2" descr="http://www.ricardoego.com/word/wp-content/uploads/2013/04/41.jpg"/>
          <p:cNvPicPr>
            <a:picLocks noChangeAspect="1" noChangeArrowheads="1"/>
          </p:cNvPicPr>
          <p:nvPr/>
        </p:nvPicPr>
        <p:blipFill>
          <a:blip r:embed="rId2"/>
          <a:srcRect/>
          <a:stretch>
            <a:fillRect/>
          </a:stretch>
        </p:blipFill>
        <p:spPr bwMode="auto">
          <a:xfrm>
            <a:off x="1857356" y="3429000"/>
            <a:ext cx="6186477" cy="280033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35696" y="1000108"/>
            <a:ext cx="6948192" cy="4525963"/>
          </a:xfrm>
        </p:spPr>
        <p:txBody>
          <a:bodyPr>
            <a:normAutofit/>
          </a:bodyPr>
          <a:lstStyle/>
          <a:p>
            <a:pPr algn="just"/>
            <a:r>
              <a:rPr lang="es-MX" sz="2800" b="1" dirty="0" smtClean="0">
                <a:latin typeface="+mn-lt"/>
              </a:rPr>
              <a:t>De manejo de problemas: </a:t>
            </a:r>
            <a:r>
              <a:rPr lang="es-MX" sz="2800" dirty="0" smtClean="0">
                <a:latin typeface="+mn-lt"/>
              </a:rPr>
              <a:t>El directivo reacciona a las presiones, donde el cambio escapa a su control y generalmente está obligado a actuar porque muchas veces éstas son tan grandes que es imposible ignorarlas.</a:t>
            </a:r>
          </a:p>
          <a:p>
            <a:pPr algn="just"/>
            <a:endParaRPr lang="es-MX" dirty="0" smtClean="0"/>
          </a:p>
          <a:p>
            <a:endParaRPr lang="es-MX" dirty="0"/>
          </a:p>
        </p:txBody>
      </p:sp>
      <p:pic>
        <p:nvPicPr>
          <p:cNvPr id="11266" name="Picture 2" descr="http://cristianos.com/wp-content/uploads/2008/05/798-05-29-08-estudio.jpg"/>
          <p:cNvPicPr>
            <a:picLocks noChangeAspect="1" noChangeArrowheads="1"/>
          </p:cNvPicPr>
          <p:nvPr/>
        </p:nvPicPr>
        <p:blipFill>
          <a:blip r:embed="rId2"/>
          <a:srcRect/>
          <a:stretch>
            <a:fillRect/>
          </a:stretch>
        </p:blipFill>
        <p:spPr bwMode="auto">
          <a:xfrm>
            <a:off x="3707904" y="3789040"/>
            <a:ext cx="3810000" cy="25717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928670"/>
            <a:ext cx="7092208" cy="4525963"/>
          </a:xfrm>
        </p:spPr>
        <p:txBody>
          <a:bodyPr/>
          <a:lstStyle/>
          <a:p>
            <a:pPr algn="just"/>
            <a:r>
              <a:rPr lang="es-MX" sz="2800" b="1" dirty="0" smtClean="0">
                <a:latin typeface="+mn-lt"/>
              </a:rPr>
              <a:t>De asignación de recursos</a:t>
            </a:r>
            <a:r>
              <a:rPr lang="es-MX" sz="2800" dirty="0" smtClean="0">
                <a:latin typeface="+mn-lt"/>
              </a:rPr>
              <a:t>: El directivo es el responsable de qué distribuir y a quién. Por lo tanto, este líder desempeña dicha función cuando programa, solicita autorización y realiza actividades presupuestarias. </a:t>
            </a:r>
          </a:p>
          <a:p>
            <a:endParaRPr lang="es-MX" dirty="0"/>
          </a:p>
        </p:txBody>
      </p:sp>
      <p:pic>
        <p:nvPicPr>
          <p:cNvPr id="10242" name="Picture 2" descr="http://globedia.com/imagenes/noticias/2013/5/30/comunicaci-organizacional-clave-liderazgo-empresarial_1_1712825.jpg"/>
          <p:cNvPicPr>
            <a:picLocks noChangeAspect="1" noChangeArrowheads="1"/>
          </p:cNvPicPr>
          <p:nvPr/>
        </p:nvPicPr>
        <p:blipFill>
          <a:blip r:embed="rId2"/>
          <a:srcRect/>
          <a:stretch>
            <a:fillRect/>
          </a:stretch>
        </p:blipFill>
        <p:spPr bwMode="auto">
          <a:xfrm>
            <a:off x="2857488" y="3500438"/>
            <a:ext cx="4000500" cy="264317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714620"/>
            <a:ext cx="7772400" cy="2016224"/>
          </a:xfrm>
        </p:spPr>
        <p:txBody>
          <a:bodyPr/>
          <a:lstStyle/>
          <a:p>
            <a:r>
              <a:rPr lang="es-MX" sz="4800" dirty="0" smtClean="0">
                <a:latin typeface="+mn-lt"/>
              </a:rPr>
              <a:t>naturaleza</a:t>
            </a:r>
            <a:endParaRPr lang="es-MX" sz="48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1142984"/>
            <a:ext cx="7092208" cy="4525963"/>
          </a:xfrm>
        </p:spPr>
        <p:txBody>
          <a:bodyPr/>
          <a:lstStyle/>
          <a:p>
            <a:pPr algn="just"/>
            <a:r>
              <a:rPr lang="es-MX" dirty="0" smtClean="0">
                <a:latin typeface="+mn-lt"/>
              </a:rPr>
              <a:t>Se define como la habilidad para inspirar confianza y sensación de apoyo a las personas de cuya competencia y compromiso depende el buen desempeño.</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42" y="3857628"/>
            <a:ext cx="3537580" cy="264977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63688" y="928670"/>
            <a:ext cx="7020200" cy="4525963"/>
          </a:xfrm>
        </p:spPr>
        <p:txBody>
          <a:bodyPr>
            <a:normAutofit/>
          </a:bodyPr>
          <a:lstStyle/>
          <a:p>
            <a:pPr marL="0" indent="0" algn="just">
              <a:buNone/>
            </a:pPr>
            <a:r>
              <a:rPr lang="es-MX" sz="2800" dirty="0" smtClean="0">
                <a:latin typeface="+mn-lt"/>
              </a:rPr>
              <a:t>Tanto el liderazgo como la administración eficaces son elementos necesarios en el lugar de trabajo moderno. </a:t>
            </a:r>
          </a:p>
          <a:p>
            <a:pPr marL="0" indent="0" algn="just">
              <a:buNone/>
            </a:pPr>
            <a:r>
              <a:rPr lang="es-MX" sz="2800" dirty="0" smtClean="0">
                <a:latin typeface="+mn-lt"/>
              </a:rPr>
              <a:t>Los administradores deben de ser lideres, pero los lideres también deben ser buenos administradores.</a:t>
            </a:r>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686" y="4429132"/>
            <a:ext cx="2133187" cy="207167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63688" y="1000108"/>
            <a:ext cx="7020200" cy="4525963"/>
          </a:xfrm>
        </p:spPr>
        <p:txBody>
          <a:bodyPr/>
          <a:lstStyle/>
          <a:p>
            <a:pPr algn="just"/>
            <a:r>
              <a:rPr lang="es-MX" sz="2800" dirty="0" smtClean="0">
                <a:latin typeface="+mn-lt"/>
              </a:rPr>
              <a:t>El personal necesita ser inspirado y persuadido, pero también necesita ayuda para desarrollar y mantener un lugar de trabajo que funcione sin sobresaltos.</a:t>
            </a:r>
          </a:p>
          <a:p>
            <a:endParaRPr lang="es-MX" dirty="0"/>
          </a:p>
        </p:txBody>
      </p:sp>
      <p:pic>
        <p:nvPicPr>
          <p:cNvPr id="6146" name="Picture 2" descr="http://www.economiaenpositivo.com/wp-content/uploads/2013/01/images-2.jpeg"/>
          <p:cNvPicPr>
            <a:picLocks noChangeAspect="1" noChangeArrowheads="1"/>
          </p:cNvPicPr>
          <p:nvPr/>
        </p:nvPicPr>
        <p:blipFill>
          <a:blip r:embed="rId2"/>
          <a:srcRect/>
          <a:stretch>
            <a:fillRect/>
          </a:stretch>
        </p:blipFill>
        <p:spPr bwMode="auto">
          <a:xfrm>
            <a:off x="1328444" y="3011581"/>
            <a:ext cx="4107652" cy="2433643"/>
          </a:xfrm>
          <a:prstGeom prst="rect">
            <a:avLst/>
          </a:prstGeom>
          <a:noFill/>
        </p:spPr>
      </p:pic>
      <p:pic>
        <p:nvPicPr>
          <p:cNvPr id="6148" name="Picture 4" descr="http://eljefedeventas.com/wp-content/uploads/2011/09/ventas-en-equipo1.jpg"/>
          <p:cNvPicPr>
            <a:picLocks noChangeAspect="1" noChangeArrowheads="1"/>
          </p:cNvPicPr>
          <p:nvPr/>
        </p:nvPicPr>
        <p:blipFill>
          <a:blip r:embed="rId3"/>
          <a:srcRect/>
          <a:stretch>
            <a:fillRect/>
          </a:stretch>
        </p:blipFill>
        <p:spPr bwMode="auto">
          <a:xfrm>
            <a:off x="6429388" y="4500570"/>
            <a:ext cx="2476526" cy="199537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n-lt"/>
              </a:rPr>
              <a:t>Administración  vs Liderazgo</a:t>
            </a:r>
            <a:endParaRPr lang="es-MX" dirty="0">
              <a:latin typeface="+mn-lt"/>
            </a:endParaRPr>
          </a:p>
        </p:txBody>
      </p:sp>
      <p:sp>
        <p:nvSpPr>
          <p:cNvPr id="3" name="2 Marcador de texto"/>
          <p:cNvSpPr>
            <a:spLocks noGrp="1"/>
          </p:cNvSpPr>
          <p:nvPr>
            <p:ph type="body" idx="1"/>
          </p:nvPr>
        </p:nvSpPr>
        <p:spPr/>
        <p:txBody>
          <a:bodyPr/>
          <a:lstStyle/>
          <a:p>
            <a:r>
              <a:rPr lang="es-MX" b="1" dirty="0" smtClean="0">
                <a:latin typeface="+mn-lt"/>
              </a:rPr>
              <a:t>ADMINISTRACIÓN</a:t>
            </a:r>
            <a:endParaRPr lang="es-MX" b="1" dirty="0">
              <a:latin typeface="+mn-lt"/>
            </a:endParaRPr>
          </a:p>
        </p:txBody>
      </p:sp>
      <p:sp>
        <p:nvSpPr>
          <p:cNvPr id="4" name="3 Marcador de contenido"/>
          <p:cNvSpPr>
            <a:spLocks noGrp="1"/>
          </p:cNvSpPr>
          <p:nvPr>
            <p:ph sz="half" idx="2"/>
          </p:nvPr>
        </p:nvSpPr>
        <p:spPr/>
        <p:txBody>
          <a:bodyPr>
            <a:normAutofit fontScale="92500" lnSpcReduction="10000"/>
          </a:bodyPr>
          <a:lstStyle/>
          <a:p>
            <a:r>
              <a:rPr lang="es-MX" dirty="0" smtClean="0">
                <a:latin typeface="+mn-lt"/>
              </a:rPr>
              <a:t>Usa el poder que le da el puesto.</a:t>
            </a:r>
          </a:p>
          <a:p>
            <a:r>
              <a:rPr lang="es-MX" dirty="0" smtClean="0">
                <a:latin typeface="+mn-lt"/>
              </a:rPr>
              <a:t>Administrador.</a:t>
            </a:r>
          </a:p>
          <a:p>
            <a:r>
              <a:rPr lang="es-MX" dirty="0" smtClean="0">
                <a:latin typeface="+mn-lt"/>
              </a:rPr>
              <a:t>Desafíos: las complejidades.</a:t>
            </a:r>
          </a:p>
          <a:p>
            <a:r>
              <a:rPr lang="es-MX" dirty="0" smtClean="0">
                <a:latin typeface="+mn-lt"/>
              </a:rPr>
              <a:t>Focos en tareas y procesos.</a:t>
            </a:r>
          </a:p>
          <a:p>
            <a:r>
              <a:rPr lang="es-MX" dirty="0" smtClean="0">
                <a:latin typeface="+mn-lt"/>
              </a:rPr>
              <a:t>Foco en control.</a:t>
            </a:r>
          </a:p>
          <a:p>
            <a:r>
              <a:rPr lang="es-MX" dirty="0" smtClean="0">
                <a:latin typeface="+mn-lt"/>
              </a:rPr>
              <a:t>Se maneja por objetivos.</a:t>
            </a:r>
          </a:p>
          <a:p>
            <a:r>
              <a:rPr lang="es-MX" dirty="0" smtClean="0">
                <a:latin typeface="+mn-lt"/>
              </a:rPr>
              <a:t>Hace correctamente las cosas.</a:t>
            </a:r>
            <a:endParaRPr lang="es-MX" dirty="0">
              <a:latin typeface="+mn-lt"/>
            </a:endParaRPr>
          </a:p>
        </p:txBody>
      </p:sp>
      <p:sp>
        <p:nvSpPr>
          <p:cNvPr id="5" name="4 Marcador de texto"/>
          <p:cNvSpPr>
            <a:spLocks noGrp="1"/>
          </p:cNvSpPr>
          <p:nvPr>
            <p:ph type="body" sz="quarter" idx="3"/>
          </p:nvPr>
        </p:nvSpPr>
        <p:spPr/>
        <p:txBody>
          <a:bodyPr/>
          <a:lstStyle/>
          <a:p>
            <a:pPr algn="ctr"/>
            <a:r>
              <a:rPr lang="es-MX" b="1" dirty="0" smtClean="0">
                <a:latin typeface="+mn-lt"/>
              </a:rPr>
              <a:t>LIDERAZGO</a:t>
            </a:r>
            <a:endParaRPr lang="es-MX" b="1" dirty="0">
              <a:latin typeface="+mn-lt"/>
            </a:endParaRPr>
          </a:p>
        </p:txBody>
      </p:sp>
      <p:sp>
        <p:nvSpPr>
          <p:cNvPr id="6" name="5 Marcador de contenido"/>
          <p:cNvSpPr>
            <a:spLocks noGrp="1"/>
          </p:cNvSpPr>
          <p:nvPr>
            <p:ph sz="quarter" idx="4"/>
          </p:nvPr>
        </p:nvSpPr>
        <p:spPr/>
        <p:txBody>
          <a:bodyPr>
            <a:noAutofit/>
          </a:bodyPr>
          <a:lstStyle/>
          <a:p>
            <a:r>
              <a:rPr lang="es-MX" sz="2200" dirty="0" smtClean="0">
                <a:latin typeface="+mn-lt"/>
              </a:rPr>
              <a:t>Usa el poder de su personalidad.</a:t>
            </a:r>
          </a:p>
          <a:p>
            <a:r>
              <a:rPr lang="es-MX" sz="2200" dirty="0" smtClean="0">
                <a:latin typeface="+mn-lt"/>
              </a:rPr>
              <a:t>Innovador.</a:t>
            </a:r>
          </a:p>
          <a:p>
            <a:r>
              <a:rPr lang="es-MX" sz="2200" dirty="0" smtClean="0">
                <a:latin typeface="+mn-lt"/>
              </a:rPr>
              <a:t>Desafíos: los cambios.</a:t>
            </a:r>
          </a:p>
          <a:p>
            <a:r>
              <a:rPr lang="es-MX" sz="2200" dirty="0" smtClean="0">
                <a:latin typeface="+mn-lt"/>
              </a:rPr>
              <a:t>Foco en las personas.</a:t>
            </a:r>
          </a:p>
          <a:p>
            <a:r>
              <a:rPr lang="es-MX" sz="2200" dirty="0" smtClean="0">
                <a:latin typeface="+mn-lt"/>
              </a:rPr>
              <a:t>Foco en el coaching se maneja por visión.</a:t>
            </a:r>
          </a:p>
          <a:p>
            <a:r>
              <a:rPr lang="es-MX" sz="2200" dirty="0" smtClean="0">
                <a:latin typeface="+mn-lt"/>
              </a:rPr>
              <a:t>Hace las cosas correctas.</a:t>
            </a:r>
            <a:endParaRPr lang="es-MX" sz="22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71604" y="785794"/>
            <a:ext cx="7355160" cy="4525963"/>
          </a:xfrm>
        </p:spPr>
        <p:txBody>
          <a:bodyPr>
            <a:normAutofit/>
          </a:bodyPr>
          <a:lstStyle/>
          <a:p>
            <a:pPr algn="just"/>
            <a:r>
              <a:rPr lang="es-MX" sz="2800" b="1" dirty="0" smtClean="0">
                <a:latin typeface="+mn-lt"/>
              </a:rPr>
              <a:t>Aspectos a considerar:</a:t>
            </a:r>
          </a:p>
          <a:p>
            <a:pPr algn="just">
              <a:buNone/>
            </a:pPr>
            <a:endParaRPr lang="es-MX" sz="2800" dirty="0" smtClean="0"/>
          </a:p>
          <a:p>
            <a:pPr algn="just"/>
            <a:r>
              <a:rPr lang="es-MX" sz="2800" dirty="0" smtClean="0">
                <a:latin typeface="+mn-lt"/>
              </a:rPr>
              <a:t>Sólo hay líder si hay seguidores.</a:t>
            </a:r>
          </a:p>
          <a:p>
            <a:pPr algn="just">
              <a:buNone/>
            </a:pPr>
            <a:r>
              <a:rPr lang="es-MX" sz="2800" dirty="0" smtClean="0">
                <a:latin typeface="+mn-lt"/>
              </a:rPr>
              <a:t> </a:t>
            </a:r>
          </a:p>
          <a:p>
            <a:pPr algn="just"/>
            <a:r>
              <a:rPr lang="es-MX" sz="2800" dirty="0" smtClean="0">
                <a:latin typeface="+mn-lt"/>
              </a:rPr>
              <a:t> El liderazgo aparece cuando los seguidores aceptan la intención del líder de influir sobre ellos.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4383075"/>
            <a:ext cx="2575560" cy="18573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844824"/>
            <a:ext cx="6522001" cy="3587460"/>
          </a:xfrm>
          <a:prstGeom prst="rect">
            <a:avLst/>
          </a:prstGeom>
        </p:spPr>
      </p:pic>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785794"/>
            <a:ext cx="7092208" cy="4525963"/>
          </a:xfrm>
        </p:spPr>
        <p:txBody>
          <a:bodyPr/>
          <a:lstStyle/>
          <a:p>
            <a:pPr algn="just"/>
            <a:r>
              <a:rPr lang="es-MX" dirty="0" smtClean="0">
                <a:latin typeface="+mn-lt"/>
              </a:rPr>
              <a:t> Existe un objetivo común, sin éste no hay equipo y sin equipo no hay líder. </a:t>
            </a:r>
          </a:p>
          <a:p>
            <a:pPr algn="just"/>
            <a:endParaRPr lang="es-MX" dirty="0" smtClean="0">
              <a:latin typeface="+mn-lt"/>
            </a:endParaRPr>
          </a:p>
          <a:p>
            <a:pPr algn="just"/>
            <a:r>
              <a:rPr lang="es-MX" dirty="0" smtClean="0">
                <a:latin typeface="+mn-lt"/>
              </a:rPr>
              <a:t> El líder se coloca frente al grupo para facilitar su progreso e inspirarlo a cumplir.</a:t>
            </a:r>
          </a:p>
          <a:p>
            <a:endParaRPr lang="es-MX" dirty="0"/>
          </a:p>
        </p:txBody>
      </p:sp>
      <p:pic>
        <p:nvPicPr>
          <p:cNvPr id="3074" name="Picture 2" descr="http://www.managementjournal.net/media/k2/items/cache/81f463b43bf616b2e3c65de8d4e8ff45_XL.jpg"/>
          <p:cNvPicPr>
            <a:picLocks noChangeAspect="1" noChangeArrowheads="1"/>
          </p:cNvPicPr>
          <p:nvPr/>
        </p:nvPicPr>
        <p:blipFill>
          <a:blip r:embed="rId2"/>
          <a:srcRect/>
          <a:stretch>
            <a:fillRect/>
          </a:stretch>
        </p:blipFill>
        <p:spPr bwMode="auto">
          <a:xfrm>
            <a:off x="3419872" y="4005064"/>
            <a:ext cx="5433999" cy="24780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525963"/>
          </a:xfrm>
        </p:spPr>
        <p:txBody>
          <a:bodyPr>
            <a:normAutofit/>
          </a:bodyPr>
          <a:lstStyle/>
          <a:p>
            <a:pPr algn="just"/>
            <a:r>
              <a:rPr lang="es-ES" sz="1200" dirty="0" smtClean="0">
                <a:latin typeface="+mj-lt"/>
              </a:rPr>
              <a:t>Chiavenato, I. (2003 ). </a:t>
            </a:r>
            <a:r>
              <a:rPr lang="es-ES" sz="1200" i="1" dirty="0" smtClean="0">
                <a:latin typeface="+mj-lt"/>
              </a:rPr>
              <a:t>Introducción a la teoría general de la administración.</a:t>
            </a:r>
            <a:r>
              <a:rPr lang="es-ES" sz="1200" dirty="0" smtClean="0">
                <a:latin typeface="+mj-lt"/>
              </a:rPr>
              <a:t> McGrawHill.</a:t>
            </a:r>
          </a:p>
          <a:p>
            <a:pPr algn="just"/>
            <a:endParaRPr lang="es-MX" sz="1200" dirty="0" smtClean="0">
              <a:latin typeface="+mj-lt"/>
            </a:endParaRPr>
          </a:p>
          <a:p>
            <a:pPr algn="just"/>
            <a:r>
              <a:rPr lang="es-ES" sz="1100" dirty="0" smtClean="0"/>
              <a:t>Gómez</a:t>
            </a:r>
            <a:r>
              <a:rPr lang="es-ES" sz="1100" dirty="0"/>
              <a:t>, C. A. (s.f.). liderazgo: conceptos, teorías y hallazgos relevantes . </a:t>
            </a:r>
            <a:r>
              <a:rPr lang="es-ES" sz="1100" i="1" dirty="0"/>
              <a:t>redaliy</a:t>
            </a:r>
            <a:r>
              <a:rPr lang="es-ES" sz="1100" dirty="0"/>
              <a:t> , 18.</a:t>
            </a:r>
          </a:p>
          <a:p>
            <a:pPr algn="just"/>
            <a:endParaRPr lang="es-MX" sz="1100" dirty="0"/>
          </a:p>
          <a:p>
            <a:pPr algn="just"/>
            <a:r>
              <a:rPr lang="es-ES" sz="1200" dirty="0"/>
              <a:t>Pedraja &amp; Rodríguez (2008) Importancia de los estilos de liderazgo sobre la eficacia: un estudio comparativo entre grandes, pequeñas y medianas empresas privadas. Recuperado de : http://www.redalyc.org/articulo.oa?id=28011673003</a:t>
            </a:r>
            <a:endParaRPr lang="es-MX" sz="1200" dirty="0"/>
          </a:p>
          <a:p>
            <a:pPr algn="just"/>
            <a:endParaRPr lang="es-ES" sz="1200" dirty="0"/>
          </a:p>
          <a:p>
            <a:pPr algn="just"/>
            <a:r>
              <a:rPr lang="es-ES" sz="1200" dirty="0"/>
              <a:t>Robert N. Luiser, C. F. (2008). liderazgo. En C. F. Robert N. Luiser, </a:t>
            </a:r>
            <a:r>
              <a:rPr lang="es-ES" sz="1200" i="1" dirty="0"/>
              <a:t>Liderazgo.</a:t>
            </a:r>
            <a:r>
              <a:rPr lang="es-ES" sz="1200" dirty="0"/>
              <a:t> México: Cengage Learning</a:t>
            </a:r>
            <a:r>
              <a:rPr lang="es-ES" sz="1200" dirty="0" smtClean="0"/>
              <a:t>.</a:t>
            </a:r>
          </a:p>
          <a:p>
            <a:pPr algn="just"/>
            <a:endParaRPr lang="es-MX" sz="1200" dirty="0"/>
          </a:p>
          <a:p>
            <a:pPr>
              <a:buNone/>
            </a:pPr>
            <a:r>
              <a:rPr lang="es-ES" sz="1200" dirty="0"/>
              <a:t> </a:t>
            </a:r>
            <a:r>
              <a:rPr lang="es-ES" sz="1200" b="1" dirty="0"/>
              <a:t>Cibergrafía:</a:t>
            </a:r>
          </a:p>
          <a:p>
            <a:pPr>
              <a:buNone/>
            </a:pPr>
            <a:r>
              <a:rPr lang="es-ES" sz="1100" i="1" dirty="0" smtClean="0"/>
              <a:t>         </a:t>
            </a:r>
          </a:p>
          <a:p>
            <a:pPr>
              <a:buNone/>
            </a:pPr>
            <a:r>
              <a:rPr lang="es-ES" sz="1100" i="1" dirty="0" smtClean="0"/>
              <a:t>El </a:t>
            </a:r>
            <a:r>
              <a:rPr lang="es-ES" sz="1100" i="1" dirty="0"/>
              <a:t>mayor portal de gerencia.</a:t>
            </a:r>
            <a:r>
              <a:rPr lang="es-ES" sz="1100" dirty="0"/>
              <a:t> (s.f.). de el mayor portal de gerencia: http://www.elmayorportaldegerencia.com/Documentos/Liderazgo/[PD]%20Documentos%20%20Naturaleza%20del%20liderazgo.pdf</a:t>
            </a:r>
          </a:p>
          <a:p>
            <a:pPr algn="just"/>
            <a:endParaRPr lang="es-ES" sz="1200" i="1" dirty="0" smtClean="0"/>
          </a:p>
          <a:p>
            <a:pPr algn="just"/>
            <a:r>
              <a:rPr lang="es-ES" sz="1200" i="1" dirty="0" smtClean="0"/>
              <a:t>Escuela </a:t>
            </a:r>
            <a:r>
              <a:rPr lang="es-ES" sz="1200" i="1" dirty="0"/>
              <a:t>de Ciencias Administrativas, Contables, Económicas y de Negocios.</a:t>
            </a:r>
            <a:r>
              <a:rPr lang="es-ES" sz="1200" dirty="0"/>
              <a:t> ( 2011).</a:t>
            </a:r>
          </a:p>
          <a:p>
            <a:pPr algn="just"/>
            <a:r>
              <a:rPr lang="es-ES" sz="1200" dirty="0">
                <a:hlinkClick r:id="rId2"/>
              </a:rPr>
              <a:t>http://datateca.unad.edu.co/contenidos/107031/Unidad_2._El_liderazgo_y_la_competitividad_organizacional/Funciones_Administrativas_del_Liderazgo.pdf</a:t>
            </a:r>
            <a:endParaRPr lang="es-ES" sz="1200" dirty="0"/>
          </a:p>
          <a:p>
            <a:pPr algn="just"/>
            <a:endParaRPr lang="es-MX" sz="1200" dirty="0" smtClean="0">
              <a:latin typeface="+mj-lt"/>
            </a:endParaRPr>
          </a:p>
          <a:p>
            <a:endParaRPr lang="es-MX" sz="2400" dirty="0" smtClean="0"/>
          </a:p>
          <a:p>
            <a:pPr>
              <a:buNone/>
            </a:pPr>
            <a:endParaRPr lang="es-MX" sz="2400"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Liderazgo</a:t>
            </a:r>
            <a:endParaRPr lang="es-MX" dirty="0"/>
          </a:p>
        </p:txBody>
      </p:sp>
      <p:sp>
        <p:nvSpPr>
          <p:cNvPr id="3" name="2 Marcador de contenido"/>
          <p:cNvSpPr>
            <a:spLocks noGrp="1"/>
          </p:cNvSpPr>
          <p:nvPr>
            <p:ph idx="1"/>
          </p:nvPr>
        </p:nvSpPr>
        <p:spPr>
          <a:xfrm>
            <a:off x="1331640" y="1600200"/>
            <a:ext cx="6840760" cy="4525963"/>
          </a:xfrm>
        </p:spPr>
        <p:txBody>
          <a:bodyPr/>
          <a:lstStyle/>
          <a:p>
            <a:pPr algn="just"/>
            <a:r>
              <a:rPr lang="es-MX" dirty="0" smtClean="0">
                <a:latin typeface="+mn-lt"/>
                <a:cs typeface="Arial" pitchFamily="34" charset="0"/>
              </a:rPr>
              <a:t>Es el proceso de influencia de lideres y seguidores para alcanzar los objetivos de la organización mediante el cambio. Luiser (2008)</a:t>
            </a:r>
          </a:p>
          <a:p>
            <a:endParaRPr lang="es-MX" dirty="0">
              <a:latin typeface="+mn-lt"/>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89" y="3723683"/>
            <a:ext cx="2363532" cy="27771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1495325"/>
            <a:ext cx="7092778" cy="4525963"/>
          </a:xfrm>
        </p:spPr>
        <p:txBody>
          <a:bodyPr/>
          <a:lstStyle/>
          <a:p>
            <a:pPr algn="just"/>
            <a:endParaRPr lang="es-MX" dirty="0" smtClean="0">
              <a:cs typeface="Arial" pitchFamily="34" charset="0"/>
            </a:endParaRPr>
          </a:p>
          <a:p>
            <a:pPr algn="just"/>
            <a:r>
              <a:rPr lang="es-MX" dirty="0" smtClean="0">
                <a:latin typeface="+mn-lt"/>
                <a:cs typeface="Arial" pitchFamily="34" charset="0"/>
              </a:rPr>
              <a:t>Es  la actividad o proceso de influenciar a la gente para que se empeñe voluntariamente en el logro de los objetivos del grupo, entendiendo por grupo un sector de la organización con intereses o fines. Chiavenato</a:t>
            </a:r>
            <a:r>
              <a:rPr lang="es-MX" dirty="0">
                <a:latin typeface="+mn-lt"/>
                <a:cs typeface="Arial" pitchFamily="34" charset="0"/>
              </a:rPr>
              <a:t> </a:t>
            </a:r>
            <a:r>
              <a:rPr lang="es-MX" dirty="0" smtClean="0">
                <a:latin typeface="+mn-lt"/>
                <a:cs typeface="Arial" pitchFamily="34" charset="0"/>
              </a:rPr>
              <a:t>(2003)</a:t>
            </a: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642918"/>
            <a:ext cx="7355160" cy="4525963"/>
          </a:xfrm>
        </p:spPr>
        <p:txBody>
          <a:bodyPr/>
          <a:lstStyle/>
          <a:p>
            <a:pPr algn="just"/>
            <a:r>
              <a:rPr lang="es-MX" sz="2800" dirty="0" smtClean="0">
                <a:latin typeface="+mn-lt"/>
                <a:cs typeface="Arial" pitchFamily="34" charset="0"/>
              </a:rPr>
              <a:t>Es un proceso altamente interactivo y compartido, en el cual los miembros de todos los equipos desarrollan habilidades en un mismo proceso; implica establecer una dirección, visión y estrategias para llegar a una meta. French </a:t>
            </a:r>
            <a:r>
              <a:rPr lang="es-MX" sz="2800" dirty="0">
                <a:latin typeface="+mn-lt"/>
                <a:cs typeface="Arial" pitchFamily="34" charset="0"/>
              </a:rPr>
              <a:t>&amp;</a:t>
            </a:r>
            <a:r>
              <a:rPr lang="es-MX" sz="2800" dirty="0" smtClean="0">
                <a:latin typeface="+mn-lt"/>
                <a:cs typeface="Arial" pitchFamily="34" charset="0"/>
              </a:rPr>
              <a:t> Bell (1996)</a:t>
            </a:r>
          </a:p>
          <a:p>
            <a:endParaRPr lang="es-MX" dirty="0">
              <a:latin typeface="+mn-lt"/>
            </a:endParaRPr>
          </a:p>
        </p:txBody>
      </p:sp>
      <p:pic>
        <p:nvPicPr>
          <p:cNvPr id="1026" name="Picture 2" descr="E:\leadership_types.jpg"/>
          <p:cNvPicPr>
            <a:picLocks noChangeAspect="1" noChangeArrowheads="1"/>
          </p:cNvPicPr>
          <p:nvPr/>
        </p:nvPicPr>
        <p:blipFill>
          <a:blip r:embed="rId2"/>
          <a:srcRect/>
          <a:stretch>
            <a:fillRect/>
          </a:stretch>
        </p:blipFill>
        <p:spPr bwMode="auto">
          <a:xfrm>
            <a:off x="5786446" y="3357562"/>
            <a:ext cx="2854663" cy="1928826"/>
          </a:xfrm>
          <a:prstGeom prst="rect">
            <a:avLst/>
          </a:prstGeom>
          <a:noFill/>
        </p:spPr>
      </p:pic>
      <p:pic>
        <p:nvPicPr>
          <p:cNvPr id="37890" name="Picture 2" descr="http://www.estrategiaynegocios.net/csp/mediapool/sites/dt.common.streams.StreamServer.cls?STREAMOID=T3eGEmKmWoD49OOBVG7bv8$daE2N3K4ZzOUsqbU5sYuQgVJYdDXrmDonrqSDe33gWCsjLu883Ygn4B49Lvm9bPe2QeMKQdVeZmXF$9l$4uCZ8QDXhaHEp3rvzXRJFdy0KqPHLoMevcTLo3h8xh70Y6N_U_CryOsw6FTOdKL_jpQ-&amp;CONTENTTYPE=image/jpeg"/>
          <p:cNvPicPr>
            <a:picLocks noChangeAspect="1" noChangeArrowheads="1"/>
          </p:cNvPicPr>
          <p:nvPr/>
        </p:nvPicPr>
        <p:blipFill>
          <a:blip r:embed="rId3"/>
          <a:srcRect/>
          <a:stretch>
            <a:fillRect/>
          </a:stretch>
        </p:blipFill>
        <p:spPr bwMode="auto">
          <a:xfrm>
            <a:off x="1785918" y="4716199"/>
            <a:ext cx="3214710" cy="21418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LIDERAZGO</a:t>
            </a:r>
            <a:endParaRPr lang="es-MX" dirty="0"/>
          </a:p>
        </p:txBody>
      </p:sp>
      <p:sp>
        <p:nvSpPr>
          <p:cNvPr id="3" name="2 Marcador de contenido"/>
          <p:cNvSpPr>
            <a:spLocks noGrp="1"/>
          </p:cNvSpPr>
          <p:nvPr>
            <p:ph idx="1"/>
          </p:nvPr>
        </p:nvSpPr>
        <p:spPr/>
        <p:txBody>
          <a:bodyPr>
            <a:normAutofit/>
          </a:bodyPr>
          <a:lstStyle/>
          <a:p>
            <a:r>
              <a:rPr lang="es-MX" sz="2400" dirty="0" smtClean="0">
                <a:latin typeface="+mn-lt"/>
              </a:rPr>
              <a:t>No es posición – Hace la posición </a:t>
            </a:r>
          </a:p>
          <a:p>
            <a:endParaRPr lang="es-MX" sz="2400" dirty="0" smtClean="0">
              <a:latin typeface="+mn-lt"/>
            </a:endParaRPr>
          </a:p>
          <a:p>
            <a:r>
              <a:rPr lang="es-MX" sz="2400" dirty="0" smtClean="0">
                <a:latin typeface="+mn-lt"/>
              </a:rPr>
              <a:t>No es recibir valor – Es agregar valor a las personas</a:t>
            </a:r>
          </a:p>
          <a:p>
            <a:r>
              <a:rPr lang="es-MX" sz="2400" dirty="0" smtClean="0">
                <a:latin typeface="+mn-lt"/>
              </a:rPr>
              <a:t> </a:t>
            </a:r>
          </a:p>
          <a:p>
            <a:r>
              <a:rPr lang="es-MX" sz="2400" dirty="0" smtClean="0">
                <a:latin typeface="+mn-lt"/>
              </a:rPr>
              <a:t>Es honrar la individualidad – No el individualismo</a:t>
            </a:r>
          </a:p>
          <a:p>
            <a:endParaRPr lang="es-MX" sz="2400" dirty="0" smtClean="0">
              <a:latin typeface="+mn-lt"/>
            </a:endParaRPr>
          </a:p>
          <a:p>
            <a:r>
              <a:rPr lang="es-MX" sz="2400" dirty="0" smtClean="0">
                <a:latin typeface="+mn-lt"/>
              </a:rPr>
              <a:t> Es tener un alto respeto por la verdad</a:t>
            </a:r>
          </a:p>
          <a:p>
            <a:r>
              <a:rPr lang="es-MX" sz="2400" dirty="0" smtClean="0">
                <a:latin typeface="+mn-lt"/>
              </a:rPr>
              <a:t>Es vivir una vida moralmente amplia</a:t>
            </a:r>
            <a:endParaRPr lang="es-MX" sz="2400" dirty="0">
              <a:latin typeface="+mn-lt"/>
            </a:endParaRPr>
          </a:p>
        </p:txBody>
      </p:sp>
      <p:sp>
        <p:nvSpPr>
          <p:cNvPr id="4" name="3 Cerrar llave"/>
          <p:cNvSpPr/>
          <p:nvPr/>
        </p:nvSpPr>
        <p:spPr>
          <a:xfrm>
            <a:off x="6715140" y="4214818"/>
            <a:ext cx="142876" cy="10001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dirty="0"/>
          </a:p>
        </p:txBody>
      </p:sp>
      <p:sp>
        <p:nvSpPr>
          <p:cNvPr id="5" name="4 CuadroTexto"/>
          <p:cNvSpPr txBox="1"/>
          <p:nvPr/>
        </p:nvSpPr>
        <p:spPr>
          <a:xfrm>
            <a:off x="7215206" y="4429132"/>
            <a:ext cx="1455848" cy="369332"/>
          </a:xfrm>
          <a:prstGeom prst="rect">
            <a:avLst/>
          </a:prstGeom>
          <a:noFill/>
        </p:spPr>
        <p:txBody>
          <a:bodyPr wrap="none" rtlCol="0">
            <a:spAutoFit/>
          </a:bodyPr>
          <a:lstStyle/>
          <a:p>
            <a:r>
              <a:rPr lang="es-MX" dirty="0" smtClean="0"/>
              <a:t>Estilo de vida</a:t>
            </a:r>
            <a:endParaRPr lang="es-MX" dirty="0"/>
          </a:p>
        </p:txBody>
      </p:sp>
      <p:pic>
        <p:nvPicPr>
          <p:cNvPr id="8194" name="Picture 2" descr="E:\buen-liderazgo.png"/>
          <p:cNvPicPr>
            <a:picLocks noChangeAspect="1" noChangeArrowheads="1"/>
          </p:cNvPicPr>
          <p:nvPr/>
        </p:nvPicPr>
        <p:blipFill>
          <a:blip r:embed="rId2"/>
          <a:srcRect/>
          <a:stretch>
            <a:fillRect/>
          </a:stretch>
        </p:blipFill>
        <p:spPr bwMode="auto">
          <a:xfrm>
            <a:off x="7000892" y="5270513"/>
            <a:ext cx="2143108" cy="15874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mn-lt"/>
              </a:rPr>
              <a:t>Características de liderazgo. </a:t>
            </a:r>
            <a:endParaRPr lang="es-MX" dirty="0">
              <a:latin typeface="+mn-lt"/>
            </a:endParaRPr>
          </a:p>
        </p:txBody>
      </p:sp>
      <p:sp>
        <p:nvSpPr>
          <p:cNvPr id="3" name="2 Marcador de contenido"/>
          <p:cNvSpPr>
            <a:spLocks noGrp="1"/>
          </p:cNvSpPr>
          <p:nvPr>
            <p:ph idx="1"/>
          </p:nvPr>
        </p:nvSpPr>
        <p:spPr/>
        <p:txBody>
          <a:bodyPr>
            <a:normAutofit fontScale="92500" lnSpcReduction="20000"/>
          </a:bodyPr>
          <a:lstStyle/>
          <a:p>
            <a:r>
              <a:rPr lang="es-MX" dirty="0" smtClean="0">
                <a:latin typeface="+mn-lt"/>
              </a:rPr>
              <a:t>Capacidad de influir</a:t>
            </a:r>
          </a:p>
          <a:p>
            <a:r>
              <a:rPr lang="es-MX" dirty="0" smtClean="0">
                <a:latin typeface="+mn-lt"/>
              </a:rPr>
              <a:t>Inteligencia emocional</a:t>
            </a:r>
          </a:p>
          <a:p>
            <a:r>
              <a:rPr lang="es-MX" dirty="0" smtClean="0">
                <a:latin typeface="+mn-lt"/>
              </a:rPr>
              <a:t>Comunicación</a:t>
            </a:r>
          </a:p>
          <a:p>
            <a:r>
              <a:rPr lang="es-MX" dirty="0" smtClean="0">
                <a:latin typeface="+mn-lt"/>
              </a:rPr>
              <a:t>Capacidad de establecer metas y objetivos</a:t>
            </a:r>
          </a:p>
          <a:p>
            <a:r>
              <a:rPr lang="es-MX" dirty="0" smtClean="0">
                <a:latin typeface="+mn-lt"/>
              </a:rPr>
              <a:t>Capacidad de planeación</a:t>
            </a:r>
          </a:p>
          <a:p>
            <a:r>
              <a:rPr lang="es-MX" dirty="0" smtClean="0">
                <a:latin typeface="+mn-lt"/>
              </a:rPr>
              <a:t>Carisma</a:t>
            </a:r>
          </a:p>
          <a:p>
            <a:r>
              <a:rPr lang="es-MX" dirty="0" smtClean="0">
                <a:latin typeface="+mn-lt"/>
              </a:rPr>
              <a:t>Carisma de innovar</a:t>
            </a:r>
          </a:p>
          <a:p>
            <a:r>
              <a:rPr lang="es-MX" dirty="0" smtClean="0">
                <a:latin typeface="+mn-lt"/>
              </a:rPr>
              <a:t>Responsabilidad</a:t>
            </a:r>
          </a:p>
          <a:p>
            <a:r>
              <a:rPr lang="es-MX" dirty="0" smtClean="0">
                <a:latin typeface="+mn-lt"/>
              </a:rPr>
              <a:t>Capacidad de información.</a:t>
            </a:r>
          </a:p>
          <a:p>
            <a:endParaRPr lang="es-MX" dirty="0"/>
          </a:p>
        </p:txBody>
      </p:sp>
      <p:pic>
        <p:nvPicPr>
          <p:cNvPr id="35842" name="Picture 2" descr="http://www.innovacion.cl/wp-content/uploads/2013/12/liderazgo.jpg"/>
          <p:cNvPicPr>
            <a:picLocks noChangeAspect="1" noChangeArrowheads="1"/>
          </p:cNvPicPr>
          <p:nvPr/>
        </p:nvPicPr>
        <p:blipFill>
          <a:blip r:embed="rId2" cstate="print"/>
          <a:srcRect/>
          <a:stretch>
            <a:fillRect/>
          </a:stretch>
        </p:blipFill>
        <p:spPr bwMode="auto">
          <a:xfrm>
            <a:off x="6286512" y="4661329"/>
            <a:ext cx="2357422" cy="176806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1362</Words>
  <Application>Microsoft Office PowerPoint</Application>
  <PresentationFormat>Presentación en pantalla (4:3)</PresentationFormat>
  <Paragraphs>194</Paragraphs>
  <Slides>41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Berlin Sans FB</vt:lpstr>
      <vt:lpstr>Calibri</vt:lpstr>
      <vt:lpstr>Californian FB</vt:lpstr>
      <vt:lpstr>Wingdings</vt:lpstr>
      <vt:lpstr>Tema de Office</vt:lpstr>
      <vt:lpstr>UNIVERSIDAD AUTÓNOMA DEL ESTADO DE HIDALGO</vt:lpstr>
      <vt:lpstr>Presentación de PowerPoint</vt:lpstr>
      <vt:lpstr>TEMA: Liderazgo</vt:lpstr>
      <vt:lpstr>Presentación de PowerPoint</vt:lpstr>
      <vt:lpstr>Liderazgo</vt:lpstr>
      <vt:lpstr>Presentación de PowerPoint</vt:lpstr>
      <vt:lpstr>Presentación de PowerPoint</vt:lpstr>
      <vt:lpstr>LIDERAZGO</vt:lpstr>
      <vt:lpstr>Características de liderazgo. </vt:lpstr>
      <vt:lpstr>Cualidades de un líder</vt:lpstr>
      <vt:lpstr>Presentación de PowerPoint</vt:lpstr>
      <vt:lpstr>Las aptitudes del liderazgo incluyen:</vt:lpstr>
      <vt:lpstr>Presentación de PowerPoint</vt:lpstr>
      <vt:lpstr>Presentación de PowerPoint</vt:lpstr>
      <vt:lpstr>Presentación de PowerPoint</vt:lpstr>
      <vt:lpstr>Presentación de PowerPoint</vt:lpstr>
      <vt:lpstr>Diferencias</vt:lpstr>
      <vt:lpstr>Estilos de liderazgo</vt:lpstr>
      <vt:lpstr>Presentación de PowerPoint</vt:lpstr>
      <vt:lpstr>Presentación de PowerPoint</vt:lpstr>
      <vt:lpstr>Presentación de PowerPoint</vt:lpstr>
      <vt:lpstr> Funciones de liderazgo</vt:lpstr>
      <vt:lpstr>Presentación de PowerPoint</vt:lpstr>
      <vt:lpstr>Funciones administrativas del liderazgo </vt:lpstr>
      <vt:lpstr>Interpersonales</vt:lpstr>
      <vt:lpstr>Presentación de PowerPoint</vt:lpstr>
      <vt:lpstr>Presentación de PowerPoint</vt:lpstr>
      <vt:lpstr>Informativas</vt:lpstr>
      <vt:lpstr>Presentación de PowerPoint</vt:lpstr>
      <vt:lpstr>Presentación de PowerPoint</vt:lpstr>
      <vt:lpstr>Decisorias</vt:lpstr>
      <vt:lpstr>Presentación de PowerPoint</vt:lpstr>
      <vt:lpstr>Presentación de PowerPoint</vt:lpstr>
      <vt:lpstr>naturaleza</vt:lpstr>
      <vt:lpstr>Presentación de PowerPoint</vt:lpstr>
      <vt:lpstr>Presentación de PowerPoint</vt:lpstr>
      <vt:lpstr>Presentación de PowerPoint</vt:lpstr>
      <vt:lpstr>Administración  vs Liderazgo</vt:lpstr>
      <vt:lpstr>Presentación de PowerPoint</vt:lpstr>
      <vt:lpstr>Presentación de PowerPoint</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89</cp:revision>
  <dcterms:created xsi:type="dcterms:W3CDTF">2014-12-12T16:57:31Z</dcterms:created>
  <dcterms:modified xsi:type="dcterms:W3CDTF">2016-09-28T18:07:13Z</dcterms:modified>
</cp:coreProperties>
</file>