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9.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7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7"/>
  </p:notesMasterIdLst>
  <p:sldIdLst>
    <p:sldId id="259" r:id="rId2"/>
    <p:sldId id="256" r:id="rId3"/>
    <p:sldId id="257" r:id="rId4"/>
    <p:sldId id="260" r:id="rId5"/>
    <p:sldId id="392" r:id="rId6"/>
    <p:sldId id="261" r:id="rId7"/>
    <p:sldId id="262" r:id="rId8"/>
    <p:sldId id="263" r:id="rId9"/>
    <p:sldId id="264" r:id="rId10"/>
    <p:sldId id="265" r:id="rId11"/>
    <p:sldId id="266" r:id="rId12"/>
    <p:sldId id="267" r:id="rId13"/>
    <p:sldId id="375" r:id="rId14"/>
    <p:sldId id="268" r:id="rId15"/>
    <p:sldId id="269" r:id="rId16"/>
    <p:sldId id="391" r:id="rId17"/>
    <p:sldId id="270" r:id="rId18"/>
    <p:sldId id="272" r:id="rId19"/>
    <p:sldId id="385" r:id="rId20"/>
    <p:sldId id="273" r:id="rId21"/>
    <p:sldId id="387" r:id="rId22"/>
    <p:sldId id="386"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379" r:id="rId42"/>
    <p:sldId id="292" r:id="rId43"/>
    <p:sldId id="293" r:id="rId44"/>
    <p:sldId id="294" r:id="rId45"/>
    <p:sldId id="295" r:id="rId46"/>
    <p:sldId id="296" r:id="rId47"/>
    <p:sldId id="297" r:id="rId48"/>
    <p:sldId id="388" r:id="rId49"/>
    <p:sldId id="298" r:id="rId50"/>
    <p:sldId id="299" r:id="rId51"/>
    <p:sldId id="300" r:id="rId52"/>
    <p:sldId id="301" r:id="rId53"/>
    <p:sldId id="381" r:id="rId54"/>
    <p:sldId id="302" r:id="rId55"/>
    <p:sldId id="303" r:id="rId56"/>
    <p:sldId id="304" r:id="rId57"/>
    <p:sldId id="382" r:id="rId58"/>
    <p:sldId id="393" r:id="rId59"/>
    <p:sldId id="305" r:id="rId60"/>
    <p:sldId id="306" r:id="rId61"/>
    <p:sldId id="307" r:id="rId62"/>
    <p:sldId id="308" r:id="rId63"/>
    <p:sldId id="384" r:id="rId64"/>
    <p:sldId id="309" r:id="rId65"/>
    <p:sldId id="380" r:id="rId66"/>
    <p:sldId id="310" r:id="rId67"/>
    <p:sldId id="383" r:id="rId68"/>
    <p:sldId id="312" r:id="rId69"/>
    <p:sldId id="313" r:id="rId70"/>
    <p:sldId id="314" r:id="rId71"/>
    <p:sldId id="315" r:id="rId72"/>
    <p:sldId id="316" r:id="rId73"/>
    <p:sldId id="389" r:id="rId74"/>
    <p:sldId id="317" r:id="rId75"/>
    <p:sldId id="318" r:id="rId76"/>
    <p:sldId id="319" r:id="rId77"/>
    <p:sldId id="320" r:id="rId78"/>
    <p:sldId id="321" r:id="rId79"/>
    <p:sldId id="322" r:id="rId80"/>
    <p:sldId id="323" r:id="rId81"/>
    <p:sldId id="324" r:id="rId82"/>
    <p:sldId id="325" r:id="rId83"/>
    <p:sldId id="326" r:id="rId84"/>
    <p:sldId id="327" r:id="rId85"/>
    <p:sldId id="328" r:id="rId86"/>
    <p:sldId id="376" r:id="rId87"/>
    <p:sldId id="329" r:id="rId88"/>
    <p:sldId id="330" r:id="rId89"/>
    <p:sldId id="331" r:id="rId90"/>
    <p:sldId id="332" r:id="rId91"/>
    <p:sldId id="377" r:id="rId92"/>
    <p:sldId id="333" r:id="rId93"/>
    <p:sldId id="334" r:id="rId94"/>
    <p:sldId id="335" r:id="rId95"/>
    <p:sldId id="336" r:id="rId96"/>
    <p:sldId id="337" r:id="rId97"/>
    <p:sldId id="338" r:id="rId98"/>
    <p:sldId id="394" r:id="rId99"/>
    <p:sldId id="339" r:id="rId100"/>
    <p:sldId id="340" r:id="rId101"/>
    <p:sldId id="341" r:id="rId102"/>
    <p:sldId id="342" r:id="rId103"/>
    <p:sldId id="343" r:id="rId104"/>
    <p:sldId id="344" r:id="rId105"/>
    <p:sldId id="345" r:id="rId106"/>
    <p:sldId id="346" r:id="rId107"/>
    <p:sldId id="347" r:id="rId108"/>
    <p:sldId id="348" r:id="rId109"/>
    <p:sldId id="350" r:id="rId110"/>
    <p:sldId id="351" r:id="rId111"/>
    <p:sldId id="352" r:id="rId112"/>
    <p:sldId id="353" r:id="rId113"/>
    <p:sldId id="390" r:id="rId114"/>
    <p:sldId id="355" r:id="rId115"/>
    <p:sldId id="356" r:id="rId116"/>
    <p:sldId id="357" r:id="rId117"/>
    <p:sldId id="358" r:id="rId118"/>
    <p:sldId id="359" r:id="rId119"/>
    <p:sldId id="360" r:id="rId120"/>
    <p:sldId id="361" r:id="rId121"/>
    <p:sldId id="362" r:id="rId122"/>
    <p:sldId id="363" r:id="rId123"/>
    <p:sldId id="364" r:id="rId124"/>
    <p:sldId id="365" r:id="rId125"/>
    <p:sldId id="366" r:id="rId126"/>
    <p:sldId id="378" r:id="rId127"/>
    <p:sldId id="367" r:id="rId128"/>
    <p:sldId id="399" r:id="rId129"/>
    <p:sldId id="400" r:id="rId130"/>
    <p:sldId id="403" r:id="rId131"/>
    <p:sldId id="404" r:id="rId132"/>
    <p:sldId id="405" r:id="rId133"/>
    <p:sldId id="402" r:id="rId134"/>
    <p:sldId id="406" r:id="rId135"/>
    <p:sldId id="395" r:id="rId136"/>
    <p:sldId id="396" r:id="rId137"/>
    <p:sldId id="398" r:id="rId138"/>
    <p:sldId id="397" r:id="rId139"/>
    <p:sldId id="368" r:id="rId140"/>
    <p:sldId id="369" r:id="rId141"/>
    <p:sldId id="370" r:id="rId142"/>
    <p:sldId id="371" r:id="rId143"/>
    <p:sldId id="372" r:id="rId144"/>
    <p:sldId id="373" r:id="rId145"/>
    <p:sldId id="374" r:id="rId146"/>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22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82" autoAdjust="0"/>
    <p:restoredTop sz="94660"/>
  </p:normalViewPr>
  <p:slideViewPr>
    <p:cSldViewPr>
      <p:cViewPr varScale="1">
        <p:scale>
          <a:sx n="80" d="100"/>
          <a:sy n="80" d="100"/>
        </p:scale>
        <p:origin x="1344" y="6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viewProps" Target="viewProps.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0BA981-D749-485C-8FD1-D55756D37C7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9AD91267-6D43-4BB4-A82E-0D1C6CA23F89}">
      <dgm:prSet custT="1"/>
      <dgm:spPr>
        <a:solidFill>
          <a:schemeClr val="bg2">
            <a:lumMod val="50000"/>
          </a:schemeClr>
        </a:solidFill>
      </dgm:spPr>
      <dgm:t>
        <a:bodyPr/>
        <a:lstStyle/>
        <a:p>
          <a:pPr algn="ctr" rtl="0"/>
          <a:r>
            <a:rPr lang="es-MX" sz="8800" b="1" dirty="0" smtClean="0"/>
            <a:t>Introducción</a:t>
          </a:r>
          <a:endParaRPr lang="es-MX" sz="8800" b="1" dirty="0"/>
        </a:p>
      </dgm:t>
    </dgm:pt>
    <dgm:pt modelId="{25D1BB6E-EBE9-4618-9214-D211A73B94B5}" type="parTrans" cxnId="{B58D48D2-FF35-4B34-87F8-386ABF25F556}">
      <dgm:prSet/>
      <dgm:spPr/>
      <dgm:t>
        <a:bodyPr/>
        <a:lstStyle/>
        <a:p>
          <a:endParaRPr lang="es-MX"/>
        </a:p>
      </dgm:t>
    </dgm:pt>
    <dgm:pt modelId="{455170EF-1642-4E6E-B223-CDF3CAEB9874}" type="sibTrans" cxnId="{B58D48D2-FF35-4B34-87F8-386ABF25F556}">
      <dgm:prSet/>
      <dgm:spPr/>
      <dgm:t>
        <a:bodyPr/>
        <a:lstStyle/>
        <a:p>
          <a:endParaRPr lang="es-MX"/>
        </a:p>
      </dgm:t>
    </dgm:pt>
    <dgm:pt modelId="{03A63C5E-17F5-4D1F-8C6B-BE223F0F5DA3}" type="pres">
      <dgm:prSet presAssocID="{980BA981-D749-485C-8FD1-D55756D37C77}" presName="linear" presStyleCnt="0">
        <dgm:presLayoutVars>
          <dgm:animLvl val="lvl"/>
          <dgm:resizeHandles val="exact"/>
        </dgm:presLayoutVars>
      </dgm:prSet>
      <dgm:spPr/>
      <dgm:t>
        <a:bodyPr/>
        <a:lstStyle/>
        <a:p>
          <a:endParaRPr lang="es-MX"/>
        </a:p>
      </dgm:t>
    </dgm:pt>
    <dgm:pt modelId="{9FCBB73A-9C86-4670-B58B-778DAEAB5ED9}" type="pres">
      <dgm:prSet presAssocID="{9AD91267-6D43-4BB4-A82E-0D1C6CA23F89}" presName="parentText" presStyleLbl="node1" presStyleIdx="0" presStyleCnt="1">
        <dgm:presLayoutVars>
          <dgm:chMax val="0"/>
          <dgm:bulletEnabled val="1"/>
        </dgm:presLayoutVars>
      </dgm:prSet>
      <dgm:spPr/>
      <dgm:t>
        <a:bodyPr/>
        <a:lstStyle/>
        <a:p>
          <a:endParaRPr lang="es-MX"/>
        </a:p>
      </dgm:t>
    </dgm:pt>
  </dgm:ptLst>
  <dgm:cxnLst>
    <dgm:cxn modelId="{B58D48D2-FF35-4B34-87F8-386ABF25F556}" srcId="{980BA981-D749-485C-8FD1-D55756D37C77}" destId="{9AD91267-6D43-4BB4-A82E-0D1C6CA23F89}" srcOrd="0" destOrd="0" parTransId="{25D1BB6E-EBE9-4618-9214-D211A73B94B5}" sibTransId="{455170EF-1642-4E6E-B223-CDF3CAEB9874}"/>
    <dgm:cxn modelId="{00CAA247-4524-4862-8699-AF99A32EB1D5}" type="presOf" srcId="{9AD91267-6D43-4BB4-A82E-0D1C6CA23F89}" destId="{9FCBB73A-9C86-4670-B58B-778DAEAB5ED9}" srcOrd="0" destOrd="0" presId="urn:microsoft.com/office/officeart/2005/8/layout/vList2"/>
    <dgm:cxn modelId="{5C52AAE8-BFF5-483A-9201-F3C04F5EE1D5}" type="presOf" srcId="{980BA981-D749-485C-8FD1-D55756D37C77}" destId="{03A63C5E-17F5-4D1F-8C6B-BE223F0F5DA3}" srcOrd="0" destOrd="0" presId="urn:microsoft.com/office/officeart/2005/8/layout/vList2"/>
    <dgm:cxn modelId="{74685BCF-7DFD-4810-8434-01D66D10F2F6}" type="presParOf" srcId="{03A63C5E-17F5-4D1F-8C6B-BE223F0F5DA3}" destId="{9FCBB73A-9C86-4670-B58B-778DAEAB5ED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8DC0EE3-D567-45C8-BB84-01559A0A4131}" type="doc">
      <dgm:prSet loTypeId="urn:microsoft.com/office/officeart/2005/8/layout/vList2" loCatId="list" qsTypeId="urn:microsoft.com/office/officeart/2005/8/quickstyle/simple1" qsCatId="simple" csTypeId="urn:microsoft.com/office/officeart/2005/8/colors/accent3_3" csCatId="accent3"/>
      <dgm:spPr/>
      <dgm:t>
        <a:bodyPr/>
        <a:lstStyle/>
        <a:p>
          <a:endParaRPr lang="es-MX"/>
        </a:p>
      </dgm:t>
    </dgm:pt>
    <dgm:pt modelId="{18DEF781-EF3E-4B80-BE8A-E60A58E2B8F4}">
      <dgm:prSet custT="1"/>
      <dgm:spPr/>
      <dgm:t>
        <a:bodyPr/>
        <a:lstStyle/>
        <a:p>
          <a:pPr algn="ctr" rtl="0"/>
          <a:r>
            <a:rPr lang="es-MX" sz="1800" b="1" dirty="0" smtClean="0"/>
            <a:t>VIDEO: </a:t>
          </a:r>
          <a:endParaRPr lang="es-MX" sz="1800" b="1" dirty="0"/>
        </a:p>
      </dgm:t>
    </dgm:pt>
    <dgm:pt modelId="{A2F75BF2-AA8B-4B20-BA2C-12E68864ED00}" type="parTrans" cxnId="{C5BFA90A-BA96-43E0-A77B-62A0B209ED98}">
      <dgm:prSet/>
      <dgm:spPr/>
      <dgm:t>
        <a:bodyPr/>
        <a:lstStyle/>
        <a:p>
          <a:endParaRPr lang="es-MX"/>
        </a:p>
      </dgm:t>
    </dgm:pt>
    <dgm:pt modelId="{8870FDA9-2991-4928-8007-8F9D66DBC08B}" type="sibTrans" cxnId="{C5BFA90A-BA96-43E0-A77B-62A0B209ED98}">
      <dgm:prSet/>
      <dgm:spPr/>
      <dgm:t>
        <a:bodyPr/>
        <a:lstStyle/>
        <a:p>
          <a:endParaRPr lang="es-MX"/>
        </a:p>
      </dgm:t>
    </dgm:pt>
    <dgm:pt modelId="{B0FEAC11-8EA6-4F86-8473-2F7014D46E06}">
      <dgm:prSet custT="1"/>
      <dgm:spPr/>
      <dgm:t>
        <a:bodyPr/>
        <a:lstStyle/>
        <a:p>
          <a:pPr algn="ctr" rtl="0"/>
          <a:r>
            <a:rPr lang="es-MX" sz="1800" b="1" dirty="0" smtClean="0"/>
            <a:t>PEP GUARDIOLA Y FERNANDO TRUEBA CONVERSAN SOBRE LIDERAZGO </a:t>
          </a:r>
          <a:endParaRPr lang="es-MX" sz="1800" b="1" dirty="0"/>
        </a:p>
      </dgm:t>
    </dgm:pt>
    <dgm:pt modelId="{3AD67E13-6C47-49B3-8EA8-FC3D8974EDEC}" type="parTrans" cxnId="{A5D88318-3274-4851-8332-7F80F96CED39}">
      <dgm:prSet/>
      <dgm:spPr/>
      <dgm:t>
        <a:bodyPr/>
        <a:lstStyle/>
        <a:p>
          <a:endParaRPr lang="es-MX"/>
        </a:p>
      </dgm:t>
    </dgm:pt>
    <dgm:pt modelId="{2D983E16-853C-4690-9937-0BD62AF941E1}" type="sibTrans" cxnId="{A5D88318-3274-4851-8332-7F80F96CED39}">
      <dgm:prSet/>
      <dgm:spPr/>
      <dgm:t>
        <a:bodyPr/>
        <a:lstStyle/>
        <a:p>
          <a:endParaRPr lang="es-MX"/>
        </a:p>
      </dgm:t>
    </dgm:pt>
    <dgm:pt modelId="{2C5A84FA-C952-4740-A6E1-0BB38006E57C}" type="pres">
      <dgm:prSet presAssocID="{88DC0EE3-D567-45C8-BB84-01559A0A4131}" presName="linear" presStyleCnt="0">
        <dgm:presLayoutVars>
          <dgm:animLvl val="lvl"/>
          <dgm:resizeHandles val="exact"/>
        </dgm:presLayoutVars>
      </dgm:prSet>
      <dgm:spPr/>
      <dgm:t>
        <a:bodyPr/>
        <a:lstStyle/>
        <a:p>
          <a:endParaRPr lang="es-MX"/>
        </a:p>
      </dgm:t>
    </dgm:pt>
    <dgm:pt modelId="{B63179FE-3E23-48FA-95B7-192F6CCA074F}" type="pres">
      <dgm:prSet presAssocID="{18DEF781-EF3E-4B80-BE8A-E60A58E2B8F4}" presName="parentText" presStyleLbl="node1" presStyleIdx="0" presStyleCnt="2">
        <dgm:presLayoutVars>
          <dgm:chMax val="0"/>
          <dgm:bulletEnabled val="1"/>
        </dgm:presLayoutVars>
      </dgm:prSet>
      <dgm:spPr/>
      <dgm:t>
        <a:bodyPr/>
        <a:lstStyle/>
        <a:p>
          <a:endParaRPr lang="es-MX"/>
        </a:p>
      </dgm:t>
    </dgm:pt>
    <dgm:pt modelId="{3E07220A-CDCB-4B07-B4B9-3A0B4ACA2FA2}" type="pres">
      <dgm:prSet presAssocID="{8870FDA9-2991-4928-8007-8F9D66DBC08B}" presName="spacer" presStyleCnt="0"/>
      <dgm:spPr/>
    </dgm:pt>
    <dgm:pt modelId="{557FBEF9-63F2-4CC4-A850-E3B74C69CAB5}" type="pres">
      <dgm:prSet presAssocID="{B0FEAC11-8EA6-4F86-8473-2F7014D46E06}" presName="parentText" presStyleLbl="node1" presStyleIdx="1" presStyleCnt="2">
        <dgm:presLayoutVars>
          <dgm:chMax val="0"/>
          <dgm:bulletEnabled val="1"/>
        </dgm:presLayoutVars>
      </dgm:prSet>
      <dgm:spPr/>
      <dgm:t>
        <a:bodyPr/>
        <a:lstStyle/>
        <a:p>
          <a:endParaRPr lang="es-MX"/>
        </a:p>
      </dgm:t>
    </dgm:pt>
  </dgm:ptLst>
  <dgm:cxnLst>
    <dgm:cxn modelId="{6E2D14F5-13A3-420E-8E7F-206DF5BB640E}" type="presOf" srcId="{B0FEAC11-8EA6-4F86-8473-2F7014D46E06}" destId="{557FBEF9-63F2-4CC4-A850-E3B74C69CAB5}" srcOrd="0" destOrd="0" presId="urn:microsoft.com/office/officeart/2005/8/layout/vList2"/>
    <dgm:cxn modelId="{A5D88318-3274-4851-8332-7F80F96CED39}" srcId="{88DC0EE3-D567-45C8-BB84-01559A0A4131}" destId="{B0FEAC11-8EA6-4F86-8473-2F7014D46E06}" srcOrd="1" destOrd="0" parTransId="{3AD67E13-6C47-49B3-8EA8-FC3D8974EDEC}" sibTransId="{2D983E16-853C-4690-9937-0BD62AF941E1}"/>
    <dgm:cxn modelId="{C5BFA90A-BA96-43E0-A77B-62A0B209ED98}" srcId="{88DC0EE3-D567-45C8-BB84-01559A0A4131}" destId="{18DEF781-EF3E-4B80-BE8A-E60A58E2B8F4}" srcOrd="0" destOrd="0" parTransId="{A2F75BF2-AA8B-4B20-BA2C-12E68864ED00}" sibTransId="{8870FDA9-2991-4928-8007-8F9D66DBC08B}"/>
    <dgm:cxn modelId="{53BC55F9-5DF5-4E49-A20B-E5171F9632C0}" type="presOf" srcId="{88DC0EE3-D567-45C8-BB84-01559A0A4131}" destId="{2C5A84FA-C952-4740-A6E1-0BB38006E57C}" srcOrd="0" destOrd="0" presId="urn:microsoft.com/office/officeart/2005/8/layout/vList2"/>
    <dgm:cxn modelId="{9259A2C3-38A2-4E16-A9A3-A1EFD8CD0107}" type="presOf" srcId="{18DEF781-EF3E-4B80-BE8A-E60A58E2B8F4}" destId="{B63179FE-3E23-48FA-95B7-192F6CCA074F}" srcOrd="0" destOrd="0" presId="urn:microsoft.com/office/officeart/2005/8/layout/vList2"/>
    <dgm:cxn modelId="{9EF62BA9-5CA5-4047-AC8B-C1FBFD3D6D38}" type="presParOf" srcId="{2C5A84FA-C952-4740-A6E1-0BB38006E57C}" destId="{B63179FE-3E23-48FA-95B7-192F6CCA074F}" srcOrd="0" destOrd="0" presId="urn:microsoft.com/office/officeart/2005/8/layout/vList2"/>
    <dgm:cxn modelId="{121D5A4F-03DC-4CF0-80C2-320CA5848D6A}" type="presParOf" srcId="{2C5A84FA-C952-4740-A6E1-0BB38006E57C}" destId="{3E07220A-CDCB-4B07-B4B9-3A0B4ACA2FA2}" srcOrd="1" destOrd="0" presId="urn:microsoft.com/office/officeart/2005/8/layout/vList2"/>
    <dgm:cxn modelId="{881705F6-3591-4D23-8F13-A67102555596}" type="presParOf" srcId="{2C5A84FA-C952-4740-A6E1-0BB38006E57C}" destId="{557FBEF9-63F2-4CC4-A850-E3B74C69CAB5}" srcOrd="2"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514B594-D815-4E06-A1E4-94A80D84F2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55D954C3-7190-4860-8347-4E46A36EF6AA}">
      <dgm:prSet custT="1"/>
      <dgm:spPr>
        <a:solidFill>
          <a:schemeClr val="accent6">
            <a:lumMod val="75000"/>
          </a:schemeClr>
        </a:solidFill>
      </dgm:spPr>
      <dgm:t>
        <a:bodyPr/>
        <a:lstStyle/>
        <a:p>
          <a:pPr algn="ctr" rtl="0"/>
          <a:r>
            <a:rPr lang="es-MX" sz="3600" b="1" dirty="0" smtClean="0">
              <a:solidFill>
                <a:schemeClr val="tx1"/>
              </a:solidFill>
            </a:rPr>
            <a:t>Actividad Estructurada vs. Actividad Desestructurada […]</a:t>
          </a:r>
          <a:endParaRPr lang="es-MX" sz="3600" b="1" dirty="0">
            <a:solidFill>
              <a:schemeClr val="tx1"/>
            </a:solidFill>
          </a:endParaRPr>
        </a:p>
      </dgm:t>
    </dgm:pt>
    <dgm:pt modelId="{0E54AB5A-FCE9-4896-A727-B0F9D40C3511}" type="parTrans" cxnId="{F6CE0EA9-BD3C-44E4-B485-DDE5E6F37440}">
      <dgm:prSet/>
      <dgm:spPr/>
      <dgm:t>
        <a:bodyPr/>
        <a:lstStyle/>
        <a:p>
          <a:endParaRPr lang="es-MX"/>
        </a:p>
      </dgm:t>
    </dgm:pt>
    <dgm:pt modelId="{486FE71B-8598-47F8-83E1-2343FA82EC9A}" type="sibTrans" cxnId="{F6CE0EA9-BD3C-44E4-B485-DDE5E6F37440}">
      <dgm:prSet/>
      <dgm:spPr/>
      <dgm:t>
        <a:bodyPr/>
        <a:lstStyle/>
        <a:p>
          <a:endParaRPr lang="es-MX"/>
        </a:p>
      </dgm:t>
    </dgm:pt>
    <dgm:pt modelId="{DEEAD139-6827-4052-9CB3-858BF17413E2}" type="pres">
      <dgm:prSet presAssocID="{B514B594-D815-4E06-A1E4-94A80D84F267}" presName="linear" presStyleCnt="0">
        <dgm:presLayoutVars>
          <dgm:animLvl val="lvl"/>
          <dgm:resizeHandles val="exact"/>
        </dgm:presLayoutVars>
      </dgm:prSet>
      <dgm:spPr/>
      <dgm:t>
        <a:bodyPr/>
        <a:lstStyle/>
        <a:p>
          <a:endParaRPr lang="es-MX"/>
        </a:p>
      </dgm:t>
    </dgm:pt>
    <dgm:pt modelId="{2054138E-C5D3-4341-B2EB-003084973697}" type="pres">
      <dgm:prSet presAssocID="{55D954C3-7190-4860-8347-4E46A36EF6AA}" presName="parentText" presStyleLbl="node1" presStyleIdx="0" presStyleCnt="1">
        <dgm:presLayoutVars>
          <dgm:chMax val="0"/>
          <dgm:bulletEnabled val="1"/>
        </dgm:presLayoutVars>
      </dgm:prSet>
      <dgm:spPr/>
      <dgm:t>
        <a:bodyPr/>
        <a:lstStyle/>
        <a:p>
          <a:endParaRPr lang="es-MX"/>
        </a:p>
      </dgm:t>
    </dgm:pt>
  </dgm:ptLst>
  <dgm:cxnLst>
    <dgm:cxn modelId="{CE355139-72B2-4B0D-AC04-9EA522F422BF}" type="presOf" srcId="{B514B594-D815-4E06-A1E4-94A80D84F267}" destId="{DEEAD139-6827-4052-9CB3-858BF17413E2}" srcOrd="0" destOrd="0" presId="urn:microsoft.com/office/officeart/2005/8/layout/vList2"/>
    <dgm:cxn modelId="{F6CE0EA9-BD3C-44E4-B485-DDE5E6F37440}" srcId="{B514B594-D815-4E06-A1E4-94A80D84F267}" destId="{55D954C3-7190-4860-8347-4E46A36EF6AA}" srcOrd="0" destOrd="0" parTransId="{0E54AB5A-FCE9-4896-A727-B0F9D40C3511}" sibTransId="{486FE71B-8598-47F8-83E1-2343FA82EC9A}"/>
    <dgm:cxn modelId="{7182F08E-17CA-4E21-8FDD-8D3A20F9032D}" type="presOf" srcId="{55D954C3-7190-4860-8347-4E46A36EF6AA}" destId="{2054138E-C5D3-4341-B2EB-003084973697}" srcOrd="0" destOrd="0" presId="urn:microsoft.com/office/officeart/2005/8/layout/vList2"/>
    <dgm:cxn modelId="{4B14B290-6944-4C02-958C-3B878ECBD959}" type="presParOf" srcId="{DEEAD139-6827-4052-9CB3-858BF17413E2}" destId="{2054138E-C5D3-4341-B2EB-00308497369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CAD69FB-B8C3-45B2-A970-67242A6E093C}" type="doc">
      <dgm:prSet loTypeId="urn:microsoft.com/office/officeart/2005/8/layout/vList2" loCatId="list" qsTypeId="urn:microsoft.com/office/officeart/2005/8/quickstyle/simple1" qsCatId="simple" csTypeId="urn:microsoft.com/office/officeart/2005/8/colors/accent2_1" csCatId="accent2" phldr="1"/>
      <dgm:spPr/>
      <dgm:t>
        <a:bodyPr/>
        <a:lstStyle/>
        <a:p>
          <a:endParaRPr lang="es-MX"/>
        </a:p>
      </dgm:t>
    </dgm:pt>
    <dgm:pt modelId="{CD4692F6-A04F-4C8D-83D7-8E0E008F7087}">
      <dgm:prSet/>
      <dgm:spPr/>
      <dgm:t>
        <a:bodyPr/>
        <a:lstStyle/>
        <a:p>
          <a:pPr rtl="0"/>
          <a:r>
            <a:rPr lang="es-MX" b="0" dirty="0" smtClean="0"/>
            <a:t>Se entiende por actividad estructurada aquella tarea “para la cual existen procedimientos o instrucciones que van paso por paso” (Stoner, Freeman y Gilbert, 1996, p. 528). Por tanto los participantes o bien los miembros de un grupo “tienen una idea muy clara de lo que se espera que hagan”.</a:t>
          </a:r>
          <a:endParaRPr lang="es-MX" dirty="0"/>
        </a:p>
      </dgm:t>
    </dgm:pt>
    <dgm:pt modelId="{F7B5846F-C0F1-4F88-B5FD-1608E98A5943}" type="parTrans" cxnId="{DE268848-178D-4F6E-A6D8-A69FC77260B4}">
      <dgm:prSet/>
      <dgm:spPr/>
      <dgm:t>
        <a:bodyPr/>
        <a:lstStyle/>
        <a:p>
          <a:endParaRPr lang="es-MX"/>
        </a:p>
      </dgm:t>
    </dgm:pt>
    <dgm:pt modelId="{1F4A5CEB-1605-4AD2-A2F0-D6642F19BCB6}" type="sibTrans" cxnId="{DE268848-178D-4F6E-A6D8-A69FC77260B4}">
      <dgm:prSet/>
      <dgm:spPr/>
      <dgm:t>
        <a:bodyPr/>
        <a:lstStyle/>
        <a:p>
          <a:endParaRPr lang="es-MX"/>
        </a:p>
      </dgm:t>
    </dgm:pt>
    <dgm:pt modelId="{1ED40019-9030-46CD-B519-D0157EC25D50}">
      <dgm:prSet/>
      <dgm:spPr/>
      <dgm:t>
        <a:bodyPr/>
        <a:lstStyle/>
        <a:p>
          <a:pPr rtl="0"/>
          <a:r>
            <a:rPr lang="es-MX" b="0" dirty="0" smtClean="0"/>
            <a:t>En cambio, cuando las tareas no están estructuradas, (…) los roles de los miembros del grupo son más ambiguos” (Stoner, Freeman y Gilbert, 1996, p. 528). Conviene por tanto hacer notar aquí que no se entiende la tarea estructurada como aquella actividad que presenta una sola solución válida posible, con escasa interacción con el entorno o con otros individuos, sino más bien es la que incluye reglas, permite la aplicación de un procedimiento, establece objetivos claros y posibilita el desarrollo de habilidades o destrezas específicas.</a:t>
          </a:r>
          <a:endParaRPr lang="es-MX" dirty="0"/>
        </a:p>
      </dgm:t>
    </dgm:pt>
    <dgm:pt modelId="{C9594DC6-4950-436C-B4AA-F1A159E0D62E}" type="parTrans" cxnId="{39FBDA33-3C39-46B8-BB55-FCD55EC2C6FC}">
      <dgm:prSet/>
      <dgm:spPr/>
      <dgm:t>
        <a:bodyPr/>
        <a:lstStyle/>
        <a:p>
          <a:endParaRPr lang="es-MX"/>
        </a:p>
      </dgm:t>
    </dgm:pt>
    <dgm:pt modelId="{2A05FDDA-E957-4F1F-9274-8DF655391B91}" type="sibTrans" cxnId="{39FBDA33-3C39-46B8-BB55-FCD55EC2C6FC}">
      <dgm:prSet/>
      <dgm:spPr/>
      <dgm:t>
        <a:bodyPr/>
        <a:lstStyle/>
        <a:p>
          <a:endParaRPr lang="es-MX"/>
        </a:p>
      </dgm:t>
    </dgm:pt>
    <dgm:pt modelId="{A3051F73-E040-4DE0-948B-F93C6CFACDAA}">
      <dgm:prSet/>
      <dgm:spPr/>
      <dgm:t>
        <a:bodyPr/>
        <a:lstStyle/>
        <a:p>
          <a:pPr rtl="0"/>
          <a:r>
            <a:rPr lang="es-MX" b="0" dirty="0" smtClean="0"/>
            <a:t>Por actividad desestructurada se entiende aquella tarea espontánea, que puede o no surgir mediante una planificación previa, pero no es una actividad pautada. La tarea en sí misma no requiere de reglas fijas, ni implica per se el desarrollo de habilidades específicas, como por ejemplo ver televisión, salir con amigos, etc. </a:t>
          </a:r>
          <a:endParaRPr lang="es-MX" dirty="0"/>
        </a:p>
      </dgm:t>
    </dgm:pt>
    <dgm:pt modelId="{EB922DC0-F190-46D0-9943-24081632121B}" type="parTrans" cxnId="{8042A4DF-C7DA-48DF-BCBC-EBC045137A60}">
      <dgm:prSet/>
      <dgm:spPr/>
      <dgm:t>
        <a:bodyPr/>
        <a:lstStyle/>
        <a:p>
          <a:endParaRPr lang="es-MX"/>
        </a:p>
      </dgm:t>
    </dgm:pt>
    <dgm:pt modelId="{64B45757-5957-4F0E-9453-36D018905B4C}" type="sibTrans" cxnId="{8042A4DF-C7DA-48DF-BCBC-EBC045137A60}">
      <dgm:prSet/>
      <dgm:spPr/>
      <dgm:t>
        <a:bodyPr/>
        <a:lstStyle/>
        <a:p>
          <a:endParaRPr lang="es-MX"/>
        </a:p>
      </dgm:t>
    </dgm:pt>
    <dgm:pt modelId="{A2FD357F-AFE8-47CB-B760-F2E66CD3DA13}" type="pres">
      <dgm:prSet presAssocID="{ACAD69FB-B8C3-45B2-A970-67242A6E093C}" presName="linear" presStyleCnt="0">
        <dgm:presLayoutVars>
          <dgm:animLvl val="lvl"/>
          <dgm:resizeHandles val="exact"/>
        </dgm:presLayoutVars>
      </dgm:prSet>
      <dgm:spPr/>
      <dgm:t>
        <a:bodyPr/>
        <a:lstStyle/>
        <a:p>
          <a:endParaRPr lang="es-MX"/>
        </a:p>
      </dgm:t>
    </dgm:pt>
    <dgm:pt modelId="{C57CBD49-BDE5-4B53-AF02-28D19FE0866E}" type="pres">
      <dgm:prSet presAssocID="{CD4692F6-A04F-4C8D-83D7-8E0E008F7087}" presName="parentText" presStyleLbl="node1" presStyleIdx="0" presStyleCnt="3">
        <dgm:presLayoutVars>
          <dgm:chMax val="0"/>
          <dgm:bulletEnabled val="1"/>
        </dgm:presLayoutVars>
      </dgm:prSet>
      <dgm:spPr/>
      <dgm:t>
        <a:bodyPr/>
        <a:lstStyle/>
        <a:p>
          <a:endParaRPr lang="es-MX"/>
        </a:p>
      </dgm:t>
    </dgm:pt>
    <dgm:pt modelId="{558C31EB-E5EC-4338-9775-51F5F85B6064}" type="pres">
      <dgm:prSet presAssocID="{1F4A5CEB-1605-4AD2-A2F0-D6642F19BCB6}" presName="spacer" presStyleCnt="0"/>
      <dgm:spPr/>
    </dgm:pt>
    <dgm:pt modelId="{0BA7809A-679B-4D66-A177-F8D0E0B7DA60}" type="pres">
      <dgm:prSet presAssocID="{1ED40019-9030-46CD-B519-D0157EC25D50}" presName="parentText" presStyleLbl="node1" presStyleIdx="1" presStyleCnt="3">
        <dgm:presLayoutVars>
          <dgm:chMax val="0"/>
          <dgm:bulletEnabled val="1"/>
        </dgm:presLayoutVars>
      </dgm:prSet>
      <dgm:spPr/>
      <dgm:t>
        <a:bodyPr/>
        <a:lstStyle/>
        <a:p>
          <a:endParaRPr lang="es-MX"/>
        </a:p>
      </dgm:t>
    </dgm:pt>
    <dgm:pt modelId="{984BE817-198A-4899-8F4F-ED399EE605DC}" type="pres">
      <dgm:prSet presAssocID="{2A05FDDA-E957-4F1F-9274-8DF655391B91}" presName="spacer" presStyleCnt="0"/>
      <dgm:spPr/>
    </dgm:pt>
    <dgm:pt modelId="{4F48447C-1DA8-429A-B91C-005F350A5267}" type="pres">
      <dgm:prSet presAssocID="{A3051F73-E040-4DE0-948B-F93C6CFACDAA}" presName="parentText" presStyleLbl="node1" presStyleIdx="2" presStyleCnt="3">
        <dgm:presLayoutVars>
          <dgm:chMax val="0"/>
          <dgm:bulletEnabled val="1"/>
        </dgm:presLayoutVars>
      </dgm:prSet>
      <dgm:spPr/>
      <dgm:t>
        <a:bodyPr/>
        <a:lstStyle/>
        <a:p>
          <a:endParaRPr lang="es-MX"/>
        </a:p>
      </dgm:t>
    </dgm:pt>
  </dgm:ptLst>
  <dgm:cxnLst>
    <dgm:cxn modelId="{A12D1AE8-02F9-486F-A0AB-F933C3D522C1}" type="presOf" srcId="{CD4692F6-A04F-4C8D-83D7-8E0E008F7087}" destId="{C57CBD49-BDE5-4B53-AF02-28D19FE0866E}" srcOrd="0" destOrd="0" presId="urn:microsoft.com/office/officeart/2005/8/layout/vList2"/>
    <dgm:cxn modelId="{40EF8991-1C07-4597-BD92-ABAA894D66C7}" type="presOf" srcId="{A3051F73-E040-4DE0-948B-F93C6CFACDAA}" destId="{4F48447C-1DA8-429A-B91C-005F350A5267}" srcOrd="0" destOrd="0" presId="urn:microsoft.com/office/officeart/2005/8/layout/vList2"/>
    <dgm:cxn modelId="{8042A4DF-C7DA-48DF-BCBC-EBC045137A60}" srcId="{ACAD69FB-B8C3-45B2-A970-67242A6E093C}" destId="{A3051F73-E040-4DE0-948B-F93C6CFACDAA}" srcOrd="2" destOrd="0" parTransId="{EB922DC0-F190-46D0-9943-24081632121B}" sibTransId="{64B45757-5957-4F0E-9453-36D018905B4C}"/>
    <dgm:cxn modelId="{66A7BAA0-DA97-4396-A17C-CB287DAA967E}" type="presOf" srcId="{1ED40019-9030-46CD-B519-D0157EC25D50}" destId="{0BA7809A-679B-4D66-A177-F8D0E0B7DA60}" srcOrd="0" destOrd="0" presId="urn:microsoft.com/office/officeart/2005/8/layout/vList2"/>
    <dgm:cxn modelId="{DC32CD61-98E8-4862-9B8C-5AC698686C3B}" type="presOf" srcId="{ACAD69FB-B8C3-45B2-A970-67242A6E093C}" destId="{A2FD357F-AFE8-47CB-B760-F2E66CD3DA13}" srcOrd="0" destOrd="0" presId="urn:microsoft.com/office/officeart/2005/8/layout/vList2"/>
    <dgm:cxn modelId="{39FBDA33-3C39-46B8-BB55-FCD55EC2C6FC}" srcId="{ACAD69FB-B8C3-45B2-A970-67242A6E093C}" destId="{1ED40019-9030-46CD-B519-D0157EC25D50}" srcOrd="1" destOrd="0" parTransId="{C9594DC6-4950-436C-B4AA-F1A159E0D62E}" sibTransId="{2A05FDDA-E957-4F1F-9274-8DF655391B91}"/>
    <dgm:cxn modelId="{DE268848-178D-4F6E-A6D8-A69FC77260B4}" srcId="{ACAD69FB-B8C3-45B2-A970-67242A6E093C}" destId="{CD4692F6-A04F-4C8D-83D7-8E0E008F7087}" srcOrd="0" destOrd="0" parTransId="{F7B5846F-C0F1-4F88-B5FD-1608E98A5943}" sibTransId="{1F4A5CEB-1605-4AD2-A2F0-D6642F19BCB6}"/>
    <dgm:cxn modelId="{6A64F6FF-C6EA-49CB-A311-DD9A69199CFB}" type="presParOf" srcId="{A2FD357F-AFE8-47CB-B760-F2E66CD3DA13}" destId="{C57CBD49-BDE5-4B53-AF02-28D19FE0866E}" srcOrd="0" destOrd="0" presId="urn:microsoft.com/office/officeart/2005/8/layout/vList2"/>
    <dgm:cxn modelId="{1A053F16-9579-49B4-B2B8-02AE83C91E58}" type="presParOf" srcId="{A2FD357F-AFE8-47CB-B760-F2E66CD3DA13}" destId="{558C31EB-E5EC-4338-9775-51F5F85B6064}" srcOrd="1" destOrd="0" presId="urn:microsoft.com/office/officeart/2005/8/layout/vList2"/>
    <dgm:cxn modelId="{F918C290-2E7A-4D97-B61B-AAD8C6AB04E9}" type="presParOf" srcId="{A2FD357F-AFE8-47CB-B760-F2E66CD3DA13}" destId="{0BA7809A-679B-4D66-A177-F8D0E0B7DA60}" srcOrd="2" destOrd="0" presId="urn:microsoft.com/office/officeart/2005/8/layout/vList2"/>
    <dgm:cxn modelId="{69374134-615E-4962-88E7-788F41D0F4D1}" type="presParOf" srcId="{A2FD357F-AFE8-47CB-B760-F2E66CD3DA13}" destId="{984BE817-198A-4899-8F4F-ED399EE605DC}" srcOrd="3" destOrd="0" presId="urn:microsoft.com/office/officeart/2005/8/layout/vList2"/>
    <dgm:cxn modelId="{9B5E97CD-D5E1-4A81-953F-18F126F02AFA}" type="presParOf" srcId="{A2FD357F-AFE8-47CB-B760-F2E66CD3DA13}" destId="{4F48447C-1DA8-429A-B91C-005F350A5267}"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9838E30-2968-48ED-AB82-8E55F88DF325}" type="doc">
      <dgm:prSet loTypeId="urn:microsoft.com/office/officeart/2005/8/layout/venn1" loCatId="relationship" qsTypeId="urn:microsoft.com/office/officeart/2005/8/quickstyle/3d9" qsCatId="3D" csTypeId="urn:microsoft.com/office/officeart/2005/8/colors/accent0_3" csCatId="mainScheme" phldr="1"/>
      <dgm:spPr/>
      <dgm:t>
        <a:bodyPr/>
        <a:lstStyle/>
        <a:p>
          <a:endParaRPr lang="es-MX"/>
        </a:p>
      </dgm:t>
    </dgm:pt>
    <dgm:pt modelId="{02796450-C416-460F-9C4E-8314D6B460FE}">
      <dgm:prSet/>
      <dgm:spPr>
        <a:solidFill>
          <a:srgbClr val="FFFF00">
            <a:alpha val="50000"/>
          </a:srgbClr>
        </a:solidFill>
      </dgm:spPr>
      <dgm:t>
        <a:bodyPr/>
        <a:lstStyle/>
        <a:p>
          <a:pPr rtl="0"/>
          <a:r>
            <a:rPr lang="es-MX" dirty="0" smtClean="0"/>
            <a:t>DISTINTOS  NIVELES DE ESTRUCTURACION EN LAS ACTIVIDADES DE MERCADOTECNIA</a:t>
          </a:r>
          <a:endParaRPr lang="es-MX" dirty="0"/>
        </a:p>
      </dgm:t>
    </dgm:pt>
    <dgm:pt modelId="{44A1FA0A-AB6E-4C73-AB82-C90145DF190F}" type="parTrans" cxnId="{A391AA0D-B78A-4F09-BA56-0E61F1041A8B}">
      <dgm:prSet/>
      <dgm:spPr/>
      <dgm:t>
        <a:bodyPr/>
        <a:lstStyle/>
        <a:p>
          <a:endParaRPr lang="es-MX"/>
        </a:p>
      </dgm:t>
    </dgm:pt>
    <dgm:pt modelId="{D448EE2F-926D-4EC6-A011-1B6EE63C115F}" type="sibTrans" cxnId="{A391AA0D-B78A-4F09-BA56-0E61F1041A8B}">
      <dgm:prSet/>
      <dgm:spPr/>
      <dgm:t>
        <a:bodyPr/>
        <a:lstStyle/>
        <a:p>
          <a:endParaRPr lang="es-MX"/>
        </a:p>
      </dgm:t>
    </dgm:pt>
    <dgm:pt modelId="{2FAA70DE-6073-47E5-A66A-5C733D830405}" type="pres">
      <dgm:prSet presAssocID="{59838E30-2968-48ED-AB82-8E55F88DF325}" presName="compositeShape" presStyleCnt="0">
        <dgm:presLayoutVars>
          <dgm:chMax val="7"/>
          <dgm:dir/>
          <dgm:resizeHandles val="exact"/>
        </dgm:presLayoutVars>
      </dgm:prSet>
      <dgm:spPr/>
      <dgm:t>
        <a:bodyPr/>
        <a:lstStyle/>
        <a:p>
          <a:endParaRPr lang="es-MX"/>
        </a:p>
      </dgm:t>
    </dgm:pt>
    <dgm:pt modelId="{87B84E7D-903E-4F6B-A88F-56AF1149D43A}" type="pres">
      <dgm:prSet presAssocID="{02796450-C416-460F-9C4E-8314D6B460FE}" presName="circ1TxSh" presStyleLbl="vennNode1" presStyleIdx="0" presStyleCnt="1"/>
      <dgm:spPr/>
      <dgm:t>
        <a:bodyPr/>
        <a:lstStyle/>
        <a:p>
          <a:endParaRPr lang="es-MX"/>
        </a:p>
      </dgm:t>
    </dgm:pt>
  </dgm:ptLst>
  <dgm:cxnLst>
    <dgm:cxn modelId="{A391AA0D-B78A-4F09-BA56-0E61F1041A8B}" srcId="{59838E30-2968-48ED-AB82-8E55F88DF325}" destId="{02796450-C416-460F-9C4E-8314D6B460FE}" srcOrd="0" destOrd="0" parTransId="{44A1FA0A-AB6E-4C73-AB82-C90145DF190F}" sibTransId="{D448EE2F-926D-4EC6-A011-1B6EE63C115F}"/>
    <dgm:cxn modelId="{EF4BE388-D057-48D9-A490-AB4C5D0A917C}" type="presOf" srcId="{59838E30-2968-48ED-AB82-8E55F88DF325}" destId="{2FAA70DE-6073-47E5-A66A-5C733D830405}" srcOrd="0" destOrd="0" presId="urn:microsoft.com/office/officeart/2005/8/layout/venn1"/>
    <dgm:cxn modelId="{F6B502E6-D6C3-46A8-BB88-3BC35D10BA95}" type="presOf" srcId="{02796450-C416-460F-9C4E-8314D6B460FE}" destId="{87B84E7D-903E-4F6B-A88F-56AF1149D43A}" srcOrd="0" destOrd="0" presId="urn:microsoft.com/office/officeart/2005/8/layout/venn1"/>
    <dgm:cxn modelId="{11ECD50C-D3F8-47A5-97A7-8A93BD4DDCA6}" type="presParOf" srcId="{2FAA70DE-6073-47E5-A66A-5C733D830405}" destId="{87B84E7D-903E-4F6B-A88F-56AF1149D43A}" srcOrd="0" destOrd="0" presId="urn:microsoft.com/office/officeart/2005/8/layout/venn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8F5D67A-3E13-4E75-9821-E75256EAF4E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727A51EB-8587-4419-850F-731659072118}">
      <dgm:prSet custT="1"/>
      <dgm:spPr>
        <a:solidFill>
          <a:srgbClr val="FFFF00"/>
        </a:solidFill>
      </dgm:spPr>
      <dgm:t>
        <a:bodyPr/>
        <a:lstStyle/>
        <a:p>
          <a:pPr rtl="0"/>
          <a:r>
            <a:rPr lang="es-MX" sz="2000" b="1" dirty="0" smtClean="0">
              <a:solidFill>
                <a:srgbClr val="FF0000"/>
              </a:solidFill>
            </a:rPr>
            <a:t>Es una función del poder que el puesto ocupado otorga al líder: capacidad para brindar refuerzo a la conducta del subordinado, recompensándolo o sancionándolo, entre otras capacidades.</a:t>
          </a:r>
        </a:p>
      </dgm:t>
    </dgm:pt>
    <dgm:pt modelId="{EE2530A2-C69D-4BA2-A7CD-E63CA615977A}" type="parTrans" cxnId="{704079CE-8D2A-4E87-8E00-DB463C45FCB4}">
      <dgm:prSet/>
      <dgm:spPr/>
      <dgm:t>
        <a:bodyPr/>
        <a:lstStyle/>
        <a:p>
          <a:endParaRPr lang="es-MX"/>
        </a:p>
      </dgm:t>
    </dgm:pt>
    <dgm:pt modelId="{53EEFDBE-CE0B-4A75-BF15-0AAA3AFD767C}" type="sibTrans" cxnId="{704079CE-8D2A-4E87-8E00-DB463C45FCB4}">
      <dgm:prSet/>
      <dgm:spPr/>
      <dgm:t>
        <a:bodyPr/>
        <a:lstStyle/>
        <a:p>
          <a:endParaRPr lang="es-MX"/>
        </a:p>
      </dgm:t>
    </dgm:pt>
    <dgm:pt modelId="{5E3B7E5C-654B-42A1-AC4D-BB0868662336}" type="pres">
      <dgm:prSet presAssocID="{88F5D67A-3E13-4E75-9821-E75256EAF4E1}" presName="linear" presStyleCnt="0">
        <dgm:presLayoutVars>
          <dgm:animLvl val="lvl"/>
          <dgm:resizeHandles val="exact"/>
        </dgm:presLayoutVars>
      </dgm:prSet>
      <dgm:spPr/>
      <dgm:t>
        <a:bodyPr/>
        <a:lstStyle/>
        <a:p>
          <a:endParaRPr lang="es-MX"/>
        </a:p>
      </dgm:t>
    </dgm:pt>
    <dgm:pt modelId="{148581B5-5F27-4AE2-BE2C-FA6D3267BB81}" type="pres">
      <dgm:prSet presAssocID="{727A51EB-8587-4419-850F-731659072118}" presName="parentText" presStyleLbl="node1" presStyleIdx="0" presStyleCnt="1" custScaleY="100041" custLinFactNeighborX="1493" custLinFactNeighborY="-6795">
        <dgm:presLayoutVars>
          <dgm:chMax val="0"/>
          <dgm:bulletEnabled val="1"/>
        </dgm:presLayoutVars>
      </dgm:prSet>
      <dgm:spPr/>
      <dgm:t>
        <a:bodyPr/>
        <a:lstStyle/>
        <a:p>
          <a:endParaRPr lang="es-MX"/>
        </a:p>
      </dgm:t>
    </dgm:pt>
  </dgm:ptLst>
  <dgm:cxnLst>
    <dgm:cxn modelId="{3A828CA2-94F7-4569-A8ED-D3267FEC509D}" type="presOf" srcId="{88F5D67A-3E13-4E75-9821-E75256EAF4E1}" destId="{5E3B7E5C-654B-42A1-AC4D-BB0868662336}" srcOrd="0" destOrd="0" presId="urn:microsoft.com/office/officeart/2005/8/layout/vList2"/>
    <dgm:cxn modelId="{704079CE-8D2A-4E87-8E00-DB463C45FCB4}" srcId="{88F5D67A-3E13-4E75-9821-E75256EAF4E1}" destId="{727A51EB-8587-4419-850F-731659072118}" srcOrd="0" destOrd="0" parTransId="{EE2530A2-C69D-4BA2-A7CD-E63CA615977A}" sibTransId="{53EEFDBE-CE0B-4A75-BF15-0AAA3AFD767C}"/>
    <dgm:cxn modelId="{76351F8D-289B-41C9-A746-285153507F02}" type="presOf" srcId="{727A51EB-8587-4419-850F-731659072118}" destId="{148581B5-5F27-4AE2-BE2C-FA6D3267BB81}" srcOrd="0" destOrd="0" presId="urn:microsoft.com/office/officeart/2005/8/layout/vList2"/>
    <dgm:cxn modelId="{36046662-42AD-414A-B278-8964F44ED2FE}" type="presParOf" srcId="{5E3B7E5C-654B-42A1-AC4D-BB0868662336}" destId="{148581B5-5F27-4AE2-BE2C-FA6D3267BB81}"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415B251A-1BFB-4C75-A648-C56C2885C26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MX"/>
        </a:p>
      </dgm:t>
    </dgm:pt>
    <dgm:pt modelId="{FDA08E0B-7E48-4332-B28F-766BE47B74C3}">
      <dgm:prSet custT="1"/>
      <dgm:spPr/>
      <dgm:t>
        <a:bodyPr/>
        <a:lstStyle/>
        <a:p>
          <a:pPr algn="ctr" rtl="0"/>
          <a:r>
            <a:rPr lang="es-MX" sz="4000" b="1" dirty="0" smtClean="0"/>
            <a:t>Modelo de Contingencia de Fiedler </a:t>
          </a:r>
          <a:endParaRPr lang="es-MX" sz="4000" dirty="0"/>
        </a:p>
      </dgm:t>
    </dgm:pt>
    <dgm:pt modelId="{1E33A708-FCE7-42AE-98AE-B19D39CB762D}" type="parTrans" cxnId="{52D3920E-FEFE-4CBC-8C1F-7E3F5AAAD79E}">
      <dgm:prSet/>
      <dgm:spPr/>
      <dgm:t>
        <a:bodyPr/>
        <a:lstStyle/>
        <a:p>
          <a:endParaRPr lang="es-MX"/>
        </a:p>
      </dgm:t>
    </dgm:pt>
    <dgm:pt modelId="{FF60077A-21CA-4333-BD74-68BFE3680599}" type="sibTrans" cxnId="{52D3920E-FEFE-4CBC-8C1F-7E3F5AAAD79E}">
      <dgm:prSet/>
      <dgm:spPr/>
      <dgm:t>
        <a:bodyPr/>
        <a:lstStyle/>
        <a:p>
          <a:endParaRPr lang="es-MX"/>
        </a:p>
      </dgm:t>
    </dgm:pt>
    <dgm:pt modelId="{3C1F4D65-66C4-4C9F-A6CC-423F05AAAB6A}" type="pres">
      <dgm:prSet presAssocID="{415B251A-1BFB-4C75-A648-C56C2885C260}" presName="linear" presStyleCnt="0">
        <dgm:presLayoutVars>
          <dgm:animLvl val="lvl"/>
          <dgm:resizeHandles val="exact"/>
        </dgm:presLayoutVars>
      </dgm:prSet>
      <dgm:spPr/>
      <dgm:t>
        <a:bodyPr/>
        <a:lstStyle/>
        <a:p>
          <a:endParaRPr lang="es-MX"/>
        </a:p>
      </dgm:t>
    </dgm:pt>
    <dgm:pt modelId="{7E963F07-56E0-455A-A001-6665FDCF821F}" type="pres">
      <dgm:prSet presAssocID="{FDA08E0B-7E48-4332-B28F-766BE47B74C3}" presName="parentText" presStyleLbl="node1" presStyleIdx="0" presStyleCnt="1" custLinFactY="-100000" custLinFactNeighborX="3721" custLinFactNeighborY="-103012">
        <dgm:presLayoutVars>
          <dgm:chMax val="0"/>
          <dgm:bulletEnabled val="1"/>
        </dgm:presLayoutVars>
      </dgm:prSet>
      <dgm:spPr/>
      <dgm:t>
        <a:bodyPr/>
        <a:lstStyle/>
        <a:p>
          <a:endParaRPr lang="es-MX"/>
        </a:p>
      </dgm:t>
    </dgm:pt>
  </dgm:ptLst>
  <dgm:cxnLst>
    <dgm:cxn modelId="{2CF2D531-767F-4CAC-9C93-C415BED613EA}" type="presOf" srcId="{415B251A-1BFB-4C75-A648-C56C2885C260}" destId="{3C1F4D65-66C4-4C9F-A6CC-423F05AAAB6A}" srcOrd="0" destOrd="0" presId="urn:microsoft.com/office/officeart/2005/8/layout/vList2"/>
    <dgm:cxn modelId="{52D3920E-FEFE-4CBC-8C1F-7E3F5AAAD79E}" srcId="{415B251A-1BFB-4C75-A648-C56C2885C260}" destId="{FDA08E0B-7E48-4332-B28F-766BE47B74C3}" srcOrd="0" destOrd="0" parTransId="{1E33A708-FCE7-42AE-98AE-B19D39CB762D}" sibTransId="{FF60077A-21CA-4333-BD74-68BFE3680599}"/>
    <dgm:cxn modelId="{3FDD629F-BAA6-4F82-87C7-486010847863}" type="presOf" srcId="{FDA08E0B-7E48-4332-B28F-766BE47B74C3}" destId="{7E963F07-56E0-455A-A001-6665FDCF821F}" srcOrd="0" destOrd="0" presId="urn:microsoft.com/office/officeart/2005/8/layout/vList2"/>
    <dgm:cxn modelId="{296C2A2E-6E92-4E92-89C7-988C358D1337}" type="presParOf" srcId="{3C1F4D65-66C4-4C9F-A6CC-423F05AAAB6A}" destId="{7E963F07-56E0-455A-A001-6665FDCF821F}"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4CA87C24-5722-4451-A151-E475B6D3AD7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083227E0-60C8-4734-9D9D-D934EB67E1C6}">
      <dgm:prSet custT="1"/>
      <dgm:spPr>
        <a:solidFill>
          <a:srgbClr val="FF0000"/>
        </a:solidFill>
      </dgm:spPr>
      <dgm:t>
        <a:bodyPr/>
        <a:lstStyle/>
        <a:p>
          <a:pPr algn="ctr" rtl="0"/>
          <a:r>
            <a:rPr lang="es-MX" sz="4400" b="1" dirty="0" smtClean="0">
              <a:solidFill>
                <a:srgbClr val="FFFF00"/>
              </a:solidFill>
            </a:rPr>
            <a:t> 3. Posición de Poder del Líder</a:t>
          </a:r>
          <a:r>
            <a:rPr lang="es-MX" sz="1500" dirty="0" smtClean="0">
              <a:solidFill>
                <a:srgbClr val="FFFF00"/>
              </a:solidFill>
            </a:rPr>
            <a:t>. </a:t>
          </a:r>
          <a:endParaRPr lang="es-MX" sz="1500" dirty="0">
            <a:solidFill>
              <a:srgbClr val="FFFF00"/>
            </a:solidFill>
          </a:endParaRPr>
        </a:p>
      </dgm:t>
    </dgm:pt>
    <dgm:pt modelId="{C5AEE76D-C5AF-4379-BB0A-FEB7D8D5F4F3}" type="parTrans" cxnId="{2CED764F-BE21-4E3E-A3A4-1102468D8D79}">
      <dgm:prSet/>
      <dgm:spPr/>
      <dgm:t>
        <a:bodyPr/>
        <a:lstStyle/>
        <a:p>
          <a:endParaRPr lang="es-MX"/>
        </a:p>
      </dgm:t>
    </dgm:pt>
    <dgm:pt modelId="{45B33241-971E-4174-A688-6D2E2215C362}" type="sibTrans" cxnId="{2CED764F-BE21-4E3E-A3A4-1102468D8D79}">
      <dgm:prSet/>
      <dgm:spPr/>
      <dgm:t>
        <a:bodyPr/>
        <a:lstStyle/>
        <a:p>
          <a:endParaRPr lang="es-MX"/>
        </a:p>
      </dgm:t>
    </dgm:pt>
    <dgm:pt modelId="{4AF84D88-C647-4391-A008-10631FF02E51}" type="pres">
      <dgm:prSet presAssocID="{4CA87C24-5722-4451-A151-E475B6D3AD7F}" presName="linear" presStyleCnt="0">
        <dgm:presLayoutVars>
          <dgm:animLvl val="lvl"/>
          <dgm:resizeHandles val="exact"/>
        </dgm:presLayoutVars>
      </dgm:prSet>
      <dgm:spPr/>
      <dgm:t>
        <a:bodyPr/>
        <a:lstStyle/>
        <a:p>
          <a:endParaRPr lang="es-MX"/>
        </a:p>
      </dgm:t>
    </dgm:pt>
    <dgm:pt modelId="{AFEB5272-1E30-44C5-B307-0E1A56E6656A}" type="pres">
      <dgm:prSet presAssocID="{083227E0-60C8-4734-9D9D-D934EB67E1C6}" presName="parentText" presStyleLbl="node1" presStyleIdx="0" presStyleCnt="1" custScaleY="537074" custLinFactNeighborX="12865" custLinFactNeighborY="-14403">
        <dgm:presLayoutVars>
          <dgm:chMax val="0"/>
          <dgm:bulletEnabled val="1"/>
        </dgm:presLayoutVars>
      </dgm:prSet>
      <dgm:spPr/>
      <dgm:t>
        <a:bodyPr/>
        <a:lstStyle/>
        <a:p>
          <a:endParaRPr lang="es-MX"/>
        </a:p>
      </dgm:t>
    </dgm:pt>
  </dgm:ptLst>
  <dgm:cxnLst>
    <dgm:cxn modelId="{2AC403AD-4B12-4FB3-97C9-61A2C6BA8816}" type="presOf" srcId="{083227E0-60C8-4734-9D9D-D934EB67E1C6}" destId="{AFEB5272-1E30-44C5-B307-0E1A56E6656A}" srcOrd="0" destOrd="0" presId="urn:microsoft.com/office/officeart/2005/8/layout/vList2"/>
    <dgm:cxn modelId="{78762C9D-8318-4736-B314-A2F7DF15D048}" type="presOf" srcId="{4CA87C24-5722-4451-A151-E475B6D3AD7F}" destId="{4AF84D88-C647-4391-A008-10631FF02E51}" srcOrd="0" destOrd="0" presId="urn:microsoft.com/office/officeart/2005/8/layout/vList2"/>
    <dgm:cxn modelId="{2CED764F-BE21-4E3E-A3A4-1102468D8D79}" srcId="{4CA87C24-5722-4451-A151-E475B6D3AD7F}" destId="{083227E0-60C8-4734-9D9D-D934EB67E1C6}" srcOrd="0" destOrd="0" parTransId="{C5AEE76D-C5AF-4379-BB0A-FEB7D8D5F4F3}" sibTransId="{45B33241-971E-4174-A688-6D2E2215C362}"/>
    <dgm:cxn modelId="{380B767A-F0F6-4A9A-8B44-AE37AF47FFF8}" type="presParOf" srcId="{4AF84D88-C647-4391-A008-10631FF02E51}" destId="{AFEB5272-1E30-44C5-B307-0E1A56E6656A}" srcOrd="0" destOrd="0" presId="urn:microsoft.com/office/officeart/2005/8/layout/vList2"/>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15B251A-1BFB-4C75-A648-C56C2885C260}"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MX"/>
        </a:p>
      </dgm:t>
    </dgm:pt>
    <dgm:pt modelId="{FDA08E0B-7E48-4332-B28F-766BE47B74C3}">
      <dgm:prSet custT="1"/>
      <dgm:spPr/>
      <dgm:t>
        <a:bodyPr/>
        <a:lstStyle/>
        <a:p>
          <a:pPr algn="ctr" rtl="0"/>
          <a:r>
            <a:rPr lang="es-MX" sz="4000" b="1" dirty="0" smtClean="0"/>
            <a:t>Modelo de Contingencia de Fiedler </a:t>
          </a:r>
          <a:endParaRPr lang="es-MX" sz="4000" dirty="0"/>
        </a:p>
      </dgm:t>
    </dgm:pt>
    <dgm:pt modelId="{1E33A708-FCE7-42AE-98AE-B19D39CB762D}" type="parTrans" cxnId="{52D3920E-FEFE-4CBC-8C1F-7E3F5AAAD79E}">
      <dgm:prSet/>
      <dgm:spPr/>
      <dgm:t>
        <a:bodyPr/>
        <a:lstStyle/>
        <a:p>
          <a:endParaRPr lang="es-MX"/>
        </a:p>
      </dgm:t>
    </dgm:pt>
    <dgm:pt modelId="{FF60077A-21CA-4333-BD74-68BFE3680599}" type="sibTrans" cxnId="{52D3920E-FEFE-4CBC-8C1F-7E3F5AAAD79E}">
      <dgm:prSet/>
      <dgm:spPr/>
      <dgm:t>
        <a:bodyPr/>
        <a:lstStyle/>
        <a:p>
          <a:endParaRPr lang="es-MX"/>
        </a:p>
      </dgm:t>
    </dgm:pt>
    <dgm:pt modelId="{3C1F4D65-66C4-4C9F-A6CC-423F05AAAB6A}" type="pres">
      <dgm:prSet presAssocID="{415B251A-1BFB-4C75-A648-C56C2885C260}" presName="linear" presStyleCnt="0">
        <dgm:presLayoutVars>
          <dgm:animLvl val="lvl"/>
          <dgm:resizeHandles val="exact"/>
        </dgm:presLayoutVars>
      </dgm:prSet>
      <dgm:spPr/>
      <dgm:t>
        <a:bodyPr/>
        <a:lstStyle/>
        <a:p>
          <a:endParaRPr lang="es-MX"/>
        </a:p>
      </dgm:t>
    </dgm:pt>
    <dgm:pt modelId="{7E963F07-56E0-455A-A001-6665FDCF821F}" type="pres">
      <dgm:prSet presAssocID="{FDA08E0B-7E48-4332-B28F-766BE47B74C3}" presName="parentText" presStyleLbl="node1" presStyleIdx="0" presStyleCnt="1" custLinFactNeighborX="980" custLinFactNeighborY="15944">
        <dgm:presLayoutVars>
          <dgm:chMax val="0"/>
          <dgm:bulletEnabled val="1"/>
        </dgm:presLayoutVars>
      </dgm:prSet>
      <dgm:spPr/>
      <dgm:t>
        <a:bodyPr/>
        <a:lstStyle/>
        <a:p>
          <a:endParaRPr lang="es-MX"/>
        </a:p>
      </dgm:t>
    </dgm:pt>
  </dgm:ptLst>
  <dgm:cxnLst>
    <dgm:cxn modelId="{A6043266-E59C-4FA5-8301-DE4FCE4FEED9}" type="presOf" srcId="{415B251A-1BFB-4C75-A648-C56C2885C260}" destId="{3C1F4D65-66C4-4C9F-A6CC-423F05AAAB6A}" srcOrd="0" destOrd="0" presId="urn:microsoft.com/office/officeart/2005/8/layout/vList2"/>
    <dgm:cxn modelId="{5CD7D58B-D704-46AA-8430-9AC132CACFE9}" type="presOf" srcId="{FDA08E0B-7E48-4332-B28F-766BE47B74C3}" destId="{7E963F07-56E0-455A-A001-6665FDCF821F}" srcOrd="0" destOrd="0" presId="urn:microsoft.com/office/officeart/2005/8/layout/vList2"/>
    <dgm:cxn modelId="{52D3920E-FEFE-4CBC-8C1F-7E3F5AAAD79E}" srcId="{415B251A-1BFB-4C75-A648-C56C2885C260}" destId="{FDA08E0B-7E48-4332-B28F-766BE47B74C3}" srcOrd="0" destOrd="0" parTransId="{1E33A708-FCE7-42AE-98AE-B19D39CB762D}" sibTransId="{FF60077A-21CA-4333-BD74-68BFE3680599}"/>
    <dgm:cxn modelId="{31CAD7F3-51E6-4D1F-915E-6A12B198675C}" type="presParOf" srcId="{3C1F4D65-66C4-4C9F-A6CC-423F05AAAB6A}" destId="{7E963F07-56E0-455A-A001-6665FDCF821F}"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40F5EF8-D56A-494E-8C8E-12F0922C32A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12E00FE5-E2F5-494A-8024-F7B8B6DBA8B3}">
      <dgm:prSet custT="1"/>
      <dgm:spPr>
        <a:solidFill>
          <a:srgbClr val="00B050"/>
        </a:solidFill>
      </dgm:spPr>
      <dgm:t>
        <a:bodyPr/>
        <a:lstStyle/>
        <a:p>
          <a:pPr algn="ctr" rtl="0"/>
          <a:r>
            <a:rPr lang="es-MX" sz="4000" b="1" dirty="0" smtClean="0"/>
            <a:t>Restricciones de Tiempo:</a:t>
          </a:r>
          <a:endParaRPr lang="es-MX" sz="4000" b="1" dirty="0"/>
        </a:p>
      </dgm:t>
    </dgm:pt>
    <dgm:pt modelId="{7222EEF1-902D-4881-9C21-F028228B34D2}" type="parTrans" cxnId="{13F24915-B9C9-4E91-9714-F3CDA8D0A8A5}">
      <dgm:prSet/>
      <dgm:spPr/>
      <dgm:t>
        <a:bodyPr/>
        <a:lstStyle/>
        <a:p>
          <a:endParaRPr lang="es-MX"/>
        </a:p>
      </dgm:t>
    </dgm:pt>
    <dgm:pt modelId="{B4A334ED-B33C-4D0C-8F57-1DA88941EF4A}" type="sibTrans" cxnId="{13F24915-B9C9-4E91-9714-F3CDA8D0A8A5}">
      <dgm:prSet/>
      <dgm:spPr/>
      <dgm:t>
        <a:bodyPr/>
        <a:lstStyle/>
        <a:p>
          <a:endParaRPr lang="es-MX"/>
        </a:p>
      </dgm:t>
    </dgm:pt>
    <dgm:pt modelId="{46B91EC7-CB65-4BFB-8332-32C6EC639851}" type="pres">
      <dgm:prSet presAssocID="{440F5EF8-D56A-494E-8C8E-12F0922C32A7}" presName="linear" presStyleCnt="0">
        <dgm:presLayoutVars>
          <dgm:animLvl val="lvl"/>
          <dgm:resizeHandles val="exact"/>
        </dgm:presLayoutVars>
      </dgm:prSet>
      <dgm:spPr/>
      <dgm:t>
        <a:bodyPr/>
        <a:lstStyle/>
        <a:p>
          <a:endParaRPr lang="es-MX"/>
        </a:p>
      </dgm:t>
    </dgm:pt>
    <dgm:pt modelId="{A61D845F-AA29-4825-B713-98EAA14BFC47}" type="pres">
      <dgm:prSet presAssocID="{12E00FE5-E2F5-494A-8024-F7B8B6DBA8B3}" presName="parentText" presStyleLbl="node1" presStyleIdx="0" presStyleCnt="1" custScaleY="282841">
        <dgm:presLayoutVars>
          <dgm:chMax val="0"/>
          <dgm:bulletEnabled val="1"/>
        </dgm:presLayoutVars>
      </dgm:prSet>
      <dgm:spPr/>
      <dgm:t>
        <a:bodyPr/>
        <a:lstStyle/>
        <a:p>
          <a:endParaRPr lang="es-MX"/>
        </a:p>
      </dgm:t>
    </dgm:pt>
  </dgm:ptLst>
  <dgm:cxnLst>
    <dgm:cxn modelId="{E0CA6CD6-A5F7-471F-ACCB-671F3A2A14F5}" type="presOf" srcId="{12E00FE5-E2F5-494A-8024-F7B8B6DBA8B3}" destId="{A61D845F-AA29-4825-B713-98EAA14BFC47}" srcOrd="0" destOrd="0" presId="urn:microsoft.com/office/officeart/2005/8/layout/vList2"/>
    <dgm:cxn modelId="{13F24915-B9C9-4E91-9714-F3CDA8D0A8A5}" srcId="{440F5EF8-D56A-494E-8C8E-12F0922C32A7}" destId="{12E00FE5-E2F5-494A-8024-F7B8B6DBA8B3}" srcOrd="0" destOrd="0" parTransId="{7222EEF1-902D-4881-9C21-F028228B34D2}" sibTransId="{B4A334ED-B33C-4D0C-8F57-1DA88941EF4A}"/>
    <dgm:cxn modelId="{420D7B26-4D40-42A2-8B57-8BA74CF37C1E}" type="presOf" srcId="{440F5EF8-D56A-494E-8C8E-12F0922C32A7}" destId="{46B91EC7-CB65-4BFB-8332-32C6EC639851}" srcOrd="0" destOrd="0" presId="urn:microsoft.com/office/officeart/2005/8/layout/vList2"/>
    <dgm:cxn modelId="{B76C0805-0416-4A79-9018-FD3C69E1D6EE}" type="presParOf" srcId="{46B91EC7-CB65-4BFB-8332-32C6EC639851}" destId="{A61D845F-AA29-4825-B713-98EAA14BFC47}"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10503AAE-FB85-4145-84B5-6E1224EE8648}"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s-MX"/>
        </a:p>
      </dgm:t>
    </dgm:pt>
    <dgm:pt modelId="{A0DEF4F6-624B-42EB-8082-E096A21D51CE}">
      <dgm:prSet/>
      <dgm:spPr>
        <a:solidFill>
          <a:schemeClr val="bg1">
            <a:lumMod val="50000"/>
          </a:schemeClr>
        </a:solidFill>
      </dgm:spPr>
      <dgm:t>
        <a:bodyPr/>
        <a:lstStyle/>
        <a:p>
          <a:pPr rtl="0"/>
          <a:r>
            <a:rPr lang="es-MX" dirty="0" smtClean="0"/>
            <a:t>ASI QUE…¿EN DONDE ESTAMOS?</a:t>
          </a:r>
          <a:endParaRPr lang="es-MX" dirty="0"/>
        </a:p>
      </dgm:t>
    </dgm:pt>
    <dgm:pt modelId="{6348DB46-3B33-430B-BDB1-A2B5D7F2EA3D}" type="parTrans" cxnId="{2E741351-1911-413F-AE30-EBF2D581CC01}">
      <dgm:prSet/>
      <dgm:spPr/>
      <dgm:t>
        <a:bodyPr/>
        <a:lstStyle/>
        <a:p>
          <a:endParaRPr lang="es-MX"/>
        </a:p>
      </dgm:t>
    </dgm:pt>
    <dgm:pt modelId="{9BFCF84F-9F94-46F3-9D8B-6A3D8F57EDC3}" type="sibTrans" cxnId="{2E741351-1911-413F-AE30-EBF2D581CC01}">
      <dgm:prSet/>
      <dgm:spPr/>
      <dgm:t>
        <a:bodyPr/>
        <a:lstStyle/>
        <a:p>
          <a:endParaRPr lang="es-MX"/>
        </a:p>
      </dgm:t>
    </dgm:pt>
    <dgm:pt modelId="{0CDE5B3F-99EA-43D4-965D-A3B065C7897D}" type="pres">
      <dgm:prSet presAssocID="{10503AAE-FB85-4145-84B5-6E1224EE8648}" presName="CompostProcess" presStyleCnt="0">
        <dgm:presLayoutVars>
          <dgm:dir/>
          <dgm:resizeHandles val="exact"/>
        </dgm:presLayoutVars>
      </dgm:prSet>
      <dgm:spPr/>
      <dgm:t>
        <a:bodyPr/>
        <a:lstStyle/>
        <a:p>
          <a:endParaRPr lang="es-MX"/>
        </a:p>
      </dgm:t>
    </dgm:pt>
    <dgm:pt modelId="{0924A4E1-6EEF-469D-AF90-16157D3F2F9E}" type="pres">
      <dgm:prSet presAssocID="{10503AAE-FB85-4145-84B5-6E1224EE8648}" presName="arrow" presStyleLbl="bgShp" presStyleIdx="0" presStyleCnt="1"/>
      <dgm:spPr/>
    </dgm:pt>
    <dgm:pt modelId="{38020994-DDFB-4A5F-A5EF-D2F2BE2449BC}" type="pres">
      <dgm:prSet presAssocID="{10503AAE-FB85-4145-84B5-6E1224EE8648}" presName="linearProcess" presStyleCnt="0"/>
      <dgm:spPr/>
    </dgm:pt>
    <dgm:pt modelId="{6A88B3A9-CD90-4408-8A0F-A24FD9F9A9A7}" type="pres">
      <dgm:prSet presAssocID="{A0DEF4F6-624B-42EB-8082-E096A21D51CE}" presName="textNode" presStyleLbl="node1" presStyleIdx="0" presStyleCnt="1" custScaleX="114892" custLinFactNeighborX="-3917">
        <dgm:presLayoutVars>
          <dgm:bulletEnabled val="1"/>
        </dgm:presLayoutVars>
      </dgm:prSet>
      <dgm:spPr/>
      <dgm:t>
        <a:bodyPr/>
        <a:lstStyle/>
        <a:p>
          <a:endParaRPr lang="es-MX"/>
        </a:p>
      </dgm:t>
    </dgm:pt>
  </dgm:ptLst>
  <dgm:cxnLst>
    <dgm:cxn modelId="{2E741351-1911-413F-AE30-EBF2D581CC01}" srcId="{10503AAE-FB85-4145-84B5-6E1224EE8648}" destId="{A0DEF4F6-624B-42EB-8082-E096A21D51CE}" srcOrd="0" destOrd="0" parTransId="{6348DB46-3B33-430B-BDB1-A2B5D7F2EA3D}" sibTransId="{9BFCF84F-9F94-46F3-9D8B-6A3D8F57EDC3}"/>
    <dgm:cxn modelId="{0B95EDD7-F86C-44C8-AB98-CE9CB5A6F6AB}" type="presOf" srcId="{10503AAE-FB85-4145-84B5-6E1224EE8648}" destId="{0CDE5B3F-99EA-43D4-965D-A3B065C7897D}" srcOrd="0" destOrd="0" presId="urn:microsoft.com/office/officeart/2005/8/layout/hProcess9"/>
    <dgm:cxn modelId="{509BD5B9-6516-45B6-A1EC-946B83A53C70}" type="presOf" srcId="{A0DEF4F6-624B-42EB-8082-E096A21D51CE}" destId="{6A88B3A9-CD90-4408-8A0F-A24FD9F9A9A7}" srcOrd="0" destOrd="0" presId="urn:microsoft.com/office/officeart/2005/8/layout/hProcess9"/>
    <dgm:cxn modelId="{B9F33E6D-848A-4787-A60D-C8216DB70BB6}" type="presParOf" srcId="{0CDE5B3F-99EA-43D4-965D-A3B065C7897D}" destId="{0924A4E1-6EEF-469D-AF90-16157D3F2F9E}" srcOrd="0" destOrd="0" presId="urn:microsoft.com/office/officeart/2005/8/layout/hProcess9"/>
    <dgm:cxn modelId="{42BE3F54-D34A-46F4-BA9D-A2110BD576BE}" type="presParOf" srcId="{0CDE5B3F-99EA-43D4-965D-A3B065C7897D}" destId="{38020994-DDFB-4A5F-A5EF-D2F2BE2449BC}" srcOrd="1" destOrd="0" presId="urn:microsoft.com/office/officeart/2005/8/layout/hProcess9"/>
    <dgm:cxn modelId="{1CE86C01-247F-408B-8363-61ADA0FB091A}" type="presParOf" srcId="{38020994-DDFB-4A5F-A5EF-D2F2BE2449BC}" destId="{6A88B3A9-CD90-4408-8A0F-A24FD9F9A9A7}"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1239365-64D4-4D6E-B6BC-A88CECA498C4}" type="doc">
      <dgm:prSet loTypeId="urn:microsoft.com/office/officeart/2005/8/layout/venn1" loCatId="relationship" qsTypeId="urn:microsoft.com/office/officeart/2005/8/quickstyle/3d5" qsCatId="3D" csTypeId="urn:microsoft.com/office/officeart/2005/8/colors/colorful5" csCatId="colorful" phldr="1"/>
      <dgm:spPr/>
      <dgm:t>
        <a:bodyPr/>
        <a:lstStyle/>
        <a:p>
          <a:endParaRPr lang="es-MX"/>
        </a:p>
      </dgm:t>
    </dgm:pt>
    <dgm:pt modelId="{AE262474-8C87-46E4-84FD-A5F87BB26FD3}">
      <dgm:prSet/>
      <dgm:spPr/>
      <dgm:t>
        <a:bodyPr/>
        <a:lstStyle/>
        <a:p>
          <a:pPr rtl="0"/>
          <a:r>
            <a:rPr lang="es-MX" b="1" dirty="0" smtClean="0"/>
            <a:t>VIDEO</a:t>
          </a:r>
          <a:endParaRPr lang="es-MX" b="1" dirty="0"/>
        </a:p>
      </dgm:t>
    </dgm:pt>
    <dgm:pt modelId="{3606140D-7BA5-4CBE-B55C-BAB0D680AE9E}" type="parTrans" cxnId="{21B3C4DA-7F3E-4A33-B9A6-58422042D3AD}">
      <dgm:prSet/>
      <dgm:spPr/>
      <dgm:t>
        <a:bodyPr/>
        <a:lstStyle/>
        <a:p>
          <a:endParaRPr lang="es-MX" b="1"/>
        </a:p>
      </dgm:t>
    </dgm:pt>
    <dgm:pt modelId="{73A32167-2B24-4ADC-A144-D20622979F37}" type="sibTrans" cxnId="{21B3C4DA-7F3E-4A33-B9A6-58422042D3AD}">
      <dgm:prSet/>
      <dgm:spPr/>
      <dgm:t>
        <a:bodyPr/>
        <a:lstStyle/>
        <a:p>
          <a:endParaRPr lang="es-MX" b="1"/>
        </a:p>
      </dgm:t>
    </dgm:pt>
    <dgm:pt modelId="{DB840F00-6AC5-4A58-9606-D3A8F8BD0D33}">
      <dgm:prSet/>
      <dgm:spPr/>
      <dgm:t>
        <a:bodyPr/>
        <a:lstStyle/>
        <a:p>
          <a:pPr rtl="0"/>
          <a:r>
            <a:rPr lang="es-MX" b="1" dirty="0" smtClean="0"/>
            <a:t>KURT LEWIN: ESTILOS DE LIDERAZGO</a:t>
          </a:r>
          <a:endParaRPr lang="es-MX" b="1" dirty="0"/>
        </a:p>
      </dgm:t>
    </dgm:pt>
    <dgm:pt modelId="{8F448F9D-C38B-4943-91F0-AEECD0E12B6B}" type="parTrans" cxnId="{042CDF65-CE3A-421D-8A33-64093FCFBF3A}">
      <dgm:prSet/>
      <dgm:spPr/>
      <dgm:t>
        <a:bodyPr/>
        <a:lstStyle/>
        <a:p>
          <a:endParaRPr lang="es-MX" b="1"/>
        </a:p>
      </dgm:t>
    </dgm:pt>
    <dgm:pt modelId="{89D51F0A-CB6D-4FB7-8424-30E5965EDF24}" type="sibTrans" cxnId="{042CDF65-CE3A-421D-8A33-64093FCFBF3A}">
      <dgm:prSet/>
      <dgm:spPr/>
      <dgm:t>
        <a:bodyPr/>
        <a:lstStyle/>
        <a:p>
          <a:endParaRPr lang="es-MX" b="1"/>
        </a:p>
      </dgm:t>
    </dgm:pt>
    <dgm:pt modelId="{7B716D39-CAF3-4E36-9657-323D9854E4FC}" type="pres">
      <dgm:prSet presAssocID="{E1239365-64D4-4D6E-B6BC-A88CECA498C4}" presName="compositeShape" presStyleCnt="0">
        <dgm:presLayoutVars>
          <dgm:chMax val="7"/>
          <dgm:dir/>
          <dgm:resizeHandles val="exact"/>
        </dgm:presLayoutVars>
      </dgm:prSet>
      <dgm:spPr/>
      <dgm:t>
        <a:bodyPr/>
        <a:lstStyle/>
        <a:p>
          <a:endParaRPr lang="es-MX"/>
        </a:p>
      </dgm:t>
    </dgm:pt>
    <dgm:pt modelId="{B07A432D-F38C-481C-B93B-400F3935C625}" type="pres">
      <dgm:prSet presAssocID="{AE262474-8C87-46E4-84FD-A5F87BB26FD3}" presName="circ1" presStyleLbl="vennNode1" presStyleIdx="0" presStyleCnt="2"/>
      <dgm:spPr/>
      <dgm:t>
        <a:bodyPr/>
        <a:lstStyle/>
        <a:p>
          <a:endParaRPr lang="es-MX"/>
        </a:p>
      </dgm:t>
    </dgm:pt>
    <dgm:pt modelId="{0FCA3EF1-9B27-4ABE-854E-FE42EDB01BE7}" type="pres">
      <dgm:prSet presAssocID="{AE262474-8C87-46E4-84FD-A5F87BB26FD3}" presName="circ1Tx" presStyleLbl="revTx" presStyleIdx="0" presStyleCnt="0">
        <dgm:presLayoutVars>
          <dgm:chMax val="0"/>
          <dgm:chPref val="0"/>
          <dgm:bulletEnabled val="1"/>
        </dgm:presLayoutVars>
      </dgm:prSet>
      <dgm:spPr/>
      <dgm:t>
        <a:bodyPr/>
        <a:lstStyle/>
        <a:p>
          <a:endParaRPr lang="es-MX"/>
        </a:p>
      </dgm:t>
    </dgm:pt>
    <dgm:pt modelId="{24B588F0-1406-4253-B525-A844A0563A80}" type="pres">
      <dgm:prSet presAssocID="{DB840F00-6AC5-4A58-9606-D3A8F8BD0D33}" presName="circ2" presStyleLbl="vennNode1" presStyleIdx="1" presStyleCnt="2"/>
      <dgm:spPr/>
      <dgm:t>
        <a:bodyPr/>
        <a:lstStyle/>
        <a:p>
          <a:endParaRPr lang="es-MX"/>
        </a:p>
      </dgm:t>
    </dgm:pt>
    <dgm:pt modelId="{0CB78360-8B78-4316-9BD9-1CDA4AE14E7E}" type="pres">
      <dgm:prSet presAssocID="{DB840F00-6AC5-4A58-9606-D3A8F8BD0D33}" presName="circ2Tx" presStyleLbl="revTx" presStyleIdx="0" presStyleCnt="0">
        <dgm:presLayoutVars>
          <dgm:chMax val="0"/>
          <dgm:chPref val="0"/>
          <dgm:bulletEnabled val="1"/>
        </dgm:presLayoutVars>
      </dgm:prSet>
      <dgm:spPr/>
      <dgm:t>
        <a:bodyPr/>
        <a:lstStyle/>
        <a:p>
          <a:endParaRPr lang="es-MX"/>
        </a:p>
      </dgm:t>
    </dgm:pt>
  </dgm:ptLst>
  <dgm:cxnLst>
    <dgm:cxn modelId="{8B3EB2D7-3FEE-4B2F-9A79-7E39E1E85FB3}" type="presOf" srcId="{AE262474-8C87-46E4-84FD-A5F87BB26FD3}" destId="{B07A432D-F38C-481C-B93B-400F3935C625}" srcOrd="0" destOrd="0" presId="urn:microsoft.com/office/officeart/2005/8/layout/venn1"/>
    <dgm:cxn modelId="{042CDF65-CE3A-421D-8A33-64093FCFBF3A}" srcId="{E1239365-64D4-4D6E-B6BC-A88CECA498C4}" destId="{DB840F00-6AC5-4A58-9606-D3A8F8BD0D33}" srcOrd="1" destOrd="0" parTransId="{8F448F9D-C38B-4943-91F0-AEECD0E12B6B}" sibTransId="{89D51F0A-CB6D-4FB7-8424-30E5965EDF24}"/>
    <dgm:cxn modelId="{21B3C4DA-7F3E-4A33-B9A6-58422042D3AD}" srcId="{E1239365-64D4-4D6E-B6BC-A88CECA498C4}" destId="{AE262474-8C87-46E4-84FD-A5F87BB26FD3}" srcOrd="0" destOrd="0" parTransId="{3606140D-7BA5-4CBE-B55C-BAB0D680AE9E}" sibTransId="{73A32167-2B24-4ADC-A144-D20622979F37}"/>
    <dgm:cxn modelId="{7668080F-CA50-41FF-B2B1-E83620A766A3}" type="presOf" srcId="{E1239365-64D4-4D6E-B6BC-A88CECA498C4}" destId="{7B716D39-CAF3-4E36-9657-323D9854E4FC}" srcOrd="0" destOrd="0" presId="urn:microsoft.com/office/officeart/2005/8/layout/venn1"/>
    <dgm:cxn modelId="{CD7BBFC4-D1CF-4477-843F-71142293486A}" type="presOf" srcId="{AE262474-8C87-46E4-84FD-A5F87BB26FD3}" destId="{0FCA3EF1-9B27-4ABE-854E-FE42EDB01BE7}" srcOrd="1" destOrd="0" presId="urn:microsoft.com/office/officeart/2005/8/layout/venn1"/>
    <dgm:cxn modelId="{7245970A-BA48-41FA-B01D-AB67D6C4DD41}" type="presOf" srcId="{DB840F00-6AC5-4A58-9606-D3A8F8BD0D33}" destId="{0CB78360-8B78-4316-9BD9-1CDA4AE14E7E}" srcOrd="1" destOrd="0" presId="urn:microsoft.com/office/officeart/2005/8/layout/venn1"/>
    <dgm:cxn modelId="{EA08C980-C149-4511-B25B-9CC2FAD343F6}" type="presOf" srcId="{DB840F00-6AC5-4A58-9606-D3A8F8BD0D33}" destId="{24B588F0-1406-4253-B525-A844A0563A80}" srcOrd="0" destOrd="0" presId="urn:microsoft.com/office/officeart/2005/8/layout/venn1"/>
    <dgm:cxn modelId="{613B9F9F-00BF-4F03-BBCA-140E61EEA605}" type="presParOf" srcId="{7B716D39-CAF3-4E36-9657-323D9854E4FC}" destId="{B07A432D-F38C-481C-B93B-400F3935C625}" srcOrd="0" destOrd="0" presId="urn:microsoft.com/office/officeart/2005/8/layout/venn1"/>
    <dgm:cxn modelId="{633A4EBC-0075-4AED-BBA9-FFDBA4687128}" type="presParOf" srcId="{7B716D39-CAF3-4E36-9657-323D9854E4FC}" destId="{0FCA3EF1-9B27-4ABE-854E-FE42EDB01BE7}" srcOrd="1" destOrd="0" presId="urn:microsoft.com/office/officeart/2005/8/layout/venn1"/>
    <dgm:cxn modelId="{88670209-92F6-4342-BFE9-AFB1232AA622}" type="presParOf" srcId="{7B716D39-CAF3-4E36-9657-323D9854E4FC}" destId="{24B588F0-1406-4253-B525-A844A0563A80}" srcOrd="2" destOrd="0" presId="urn:microsoft.com/office/officeart/2005/8/layout/venn1"/>
    <dgm:cxn modelId="{DD201810-EB46-4B0F-908C-88F9404649A2}" type="presParOf" srcId="{7B716D39-CAF3-4E36-9657-323D9854E4FC}" destId="{0CB78360-8B78-4316-9BD9-1CDA4AE14E7E}" srcOrd="3" destOrd="0" presId="urn:microsoft.com/office/officeart/2005/8/layout/venn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19F1B27-5593-429D-BC3D-C12590E04F09}"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MX"/>
        </a:p>
      </dgm:t>
    </dgm:pt>
    <dgm:pt modelId="{993A394D-EFD9-4683-9A37-C1ACAE8E1FDC}">
      <dgm:prSet/>
      <dgm:spPr/>
      <dgm:t>
        <a:bodyPr/>
        <a:lstStyle/>
        <a:p>
          <a:pPr algn="ctr" rtl="0"/>
          <a:r>
            <a:rPr lang="es-MX" b="1" dirty="0" smtClean="0"/>
            <a:t>VIDEO: 10 ESTILOS DE LIDERAZG0</a:t>
          </a:r>
          <a:endParaRPr lang="es-MX" dirty="0"/>
        </a:p>
      </dgm:t>
    </dgm:pt>
    <dgm:pt modelId="{A8C95F26-0822-4602-9315-B4A5660B8F80}" type="parTrans" cxnId="{CA82B19C-0C5D-4A72-8D01-EE38941C225D}">
      <dgm:prSet/>
      <dgm:spPr/>
      <dgm:t>
        <a:bodyPr/>
        <a:lstStyle/>
        <a:p>
          <a:endParaRPr lang="es-MX"/>
        </a:p>
      </dgm:t>
    </dgm:pt>
    <dgm:pt modelId="{90C6D9A8-4AAF-4556-9BD9-7E180CA9137D}" type="sibTrans" cxnId="{CA82B19C-0C5D-4A72-8D01-EE38941C225D}">
      <dgm:prSet/>
      <dgm:spPr/>
      <dgm:t>
        <a:bodyPr/>
        <a:lstStyle/>
        <a:p>
          <a:endParaRPr lang="es-MX"/>
        </a:p>
      </dgm:t>
    </dgm:pt>
    <dgm:pt modelId="{C7B522FC-B30D-4108-91EB-89B6EDBBAECC}" type="pres">
      <dgm:prSet presAssocID="{319F1B27-5593-429D-BC3D-C12590E04F09}" presName="linear" presStyleCnt="0">
        <dgm:presLayoutVars>
          <dgm:animLvl val="lvl"/>
          <dgm:resizeHandles val="exact"/>
        </dgm:presLayoutVars>
      </dgm:prSet>
      <dgm:spPr/>
      <dgm:t>
        <a:bodyPr/>
        <a:lstStyle/>
        <a:p>
          <a:endParaRPr lang="es-MX"/>
        </a:p>
      </dgm:t>
    </dgm:pt>
    <dgm:pt modelId="{B32AFB40-35FB-4088-ACDB-9B2E527EED38}" type="pres">
      <dgm:prSet presAssocID="{993A394D-EFD9-4683-9A37-C1ACAE8E1FDC}" presName="parentText" presStyleLbl="node1" presStyleIdx="0" presStyleCnt="1">
        <dgm:presLayoutVars>
          <dgm:chMax val="0"/>
          <dgm:bulletEnabled val="1"/>
        </dgm:presLayoutVars>
      </dgm:prSet>
      <dgm:spPr/>
      <dgm:t>
        <a:bodyPr/>
        <a:lstStyle/>
        <a:p>
          <a:endParaRPr lang="es-MX"/>
        </a:p>
      </dgm:t>
    </dgm:pt>
  </dgm:ptLst>
  <dgm:cxnLst>
    <dgm:cxn modelId="{E5AD6882-5F71-4451-8DBD-09C7BA616172}" type="presOf" srcId="{993A394D-EFD9-4683-9A37-C1ACAE8E1FDC}" destId="{B32AFB40-35FB-4088-ACDB-9B2E527EED38}" srcOrd="0" destOrd="0" presId="urn:microsoft.com/office/officeart/2005/8/layout/vList2"/>
    <dgm:cxn modelId="{CA82B19C-0C5D-4A72-8D01-EE38941C225D}" srcId="{319F1B27-5593-429D-BC3D-C12590E04F09}" destId="{993A394D-EFD9-4683-9A37-C1ACAE8E1FDC}" srcOrd="0" destOrd="0" parTransId="{A8C95F26-0822-4602-9315-B4A5660B8F80}" sibTransId="{90C6D9A8-4AAF-4556-9BD9-7E180CA9137D}"/>
    <dgm:cxn modelId="{22CA7B58-368F-49D3-964A-EEA99EE86468}" type="presOf" srcId="{319F1B27-5593-429D-BC3D-C12590E04F09}" destId="{C7B522FC-B30D-4108-91EB-89B6EDBBAECC}" srcOrd="0" destOrd="0" presId="urn:microsoft.com/office/officeart/2005/8/layout/vList2"/>
    <dgm:cxn modelId="{20EAB555-7D86-4DA9-AE5F-0847BE2058AF}" type="presParOf" srcId="{C7B522FC-B30D-4108-91EB-89B6EDBBAECC}" destId="{B32AFB40-35FB-4088-ACDB-9B2E527EED38}" srcOrd="0" destOrd="0" presId="urn:microsoft.com/office/officeart/2005/8/layout/vList2"/>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C249E722-8FA9-4ACF-84C8-35661C383E5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0B174782-7F6C-4E58-AE4C-BB90EC5511CF}">
      <dgm:prSet/>
      <dgm:spPr>
        <a:solidFill>
          <a:schemeClr val="accent3">
            <a:lumMod val="50000"/>
          </a:schemeClr>
        </a:solidFill>
      </dgm:spPr>
      <dgm:t>
        <a:bodyPr/>
        <a:lstStyle/>
        <a:p>
          <a:pPr algn="ctr" rtl="0"/>
          <a:r>
            <a:rPr lang="es-MX" b="1" dirty="0" smtClean="0"/>
            <a:t>Comportamiento del Líder: </a:t>
          </a:r>
          <a:br>
            <a:rPr lang="es-MX" b="1" dirty="0" smtClean="0"/>
          </a:br>
          <a:r>
            <a:rPr lang="es-MX" b="1" dirty="0" smtClean="0"/>
            <a:t>¿Causa o Efecto?</a:t>
          </a:r>
          <a:endParaRPr lang="es-MX" dirty="0"/>
        </a:p>
      </dgm:t>
    </dgm:pt>
    <dgm:pt modelId="{265622E8-573A-4D96-916C-A0313D48AA3C}" type="parTrans" cxnId="{F513B390-74C7-4356-B8B5-FB96413DB820}">
      <dgm:prSet/>
      <dgm:spPr/>
      <dgm:t>
        <a:bodyPr/>
        <a:lstStyle/>
        <a:p>
          <a:endParaRPr lang="es-MX"/>
        </a:p>
      </dgm:t>
    </dgm:pt>
    <dgm:pt modelId="{B8907DA1-ABD2-4A53-8AA5-D6B7DD9A0465}" type="sibTrans" cxnId="{F513B390-74C7-4356-B8B5-FB96413DB820}">
      <dgm:prSet/>
      <dgm:spPr/>
      <dgm:t>
        <a:bodyPr/>
        <a:lstStyle/>
        <a:p>
          <a:endParaRPr lang="es-MX"/>
        </a:p>
      </dgm:t>
    </dgm:pt>
    <dgm:pt modelId="{C5D7B713-4A48-4A71-A70A-EDD1DAB7EDD3}" type="pres">
      <dgm:prSet presAssocID="{C249E722-8FA9-4ACF-84C8-35661C383E52}" presName="linear" presStyleCnt="0">
        <dgm:presLayoutVars>
          <dgm:animLvl val="lvl"/>
          <dgm:resizeHandles val="exact"/>
        </dgm:presLayoutVars>
      </dgm:prSet>
      <dgm:spPr/>
      <dgm:t>
        <a:bodyPr/>
        <a:lstStyle/>
        <a:p>
          <a:endParaRPr lang="es-MX"/>
        </a:p>
      </dgm:t>
    </dgm:pt>
    <dgm:pt modelId="{480FCE60-A1EB-40F2-A33E-546214EC7381}" type="pres">
      <dgm:prSet presAssocID="{0B174782-7F6C-4E58-AE4C-BB90EC5511CF}" presName="parentText" presStyleLbl="node1" presStyleIdx="0" presStyleCnt="1">
        <dgm:presLayoutVars>
          <dgm:chMax val="0"/>
          <dgm:bulletEnabled val="1"/>
        </dgm:presLayoutVars>
      </dgm:prSet>
      <dgm:spPr/>
      <dgm:t>
        <a:bodyPr/>
        <a:lstStyle/>
        <a:p>
          <a:endParaRPr lang="es-MX"/>
        </a:p>
      </dgm:t>
    </dgm:pt>
  </dgm:ptLst>
  <dgm:cxnLst>
    <dgm:cxn modelId="{F513B390-74C7-4356-B8B5-FB96413DB820}" srcId="{C249E722-8FA9-4ACF-84C8-35661C383E52}" destId="{0B174782-7F6C-4E58-AE4C-BB90EC5511CF}" srcOrd="0" destOrd="0" parTransId="{265622E8-573A-4D96-916C-A0313D48AA3C}" sibTransId="{B8907DA1-ABD2-4A53-8AA5-D6B7DD9A0465}"/>
    <dgm:cxn modelId="{1FD5E6CC-721D-4BEC-8FDC-4659C29E296C}" type="presOf" srcId="{0B174782-7F6C-4E58-AE4C-BB90EC5511CF}" destId="{480FCE60-A1EB-40F2-A33E-546214EC7381}" srcOrd="0" destOrd="0" presId="urn:microsoft.com/office/officeart/2005/8/layout/vList2"/>
    <dgm:cxn modelId="{AAD74A84-840B-46C6-BEFF-DDA05C7C4EDF}" type="presOf" srcId="{C249E722-8FA9-4ACF-84C8-35661C383E52}" destId="{C5D7B713-4A48-4A71-A70A-EDD1DAB7EDD3}" srcOrd="0" destOrd="0" presId="urn:microsoft.com/office/officeart/2005/8/layout/vList2"/>
    <dgm:cxn modelId="{80D33773-31DE-41B1-8547-B3E2BEFAB66C}" type="presParOf" srcId="{C5D7B713-4A48-4A71-A70A-EDD1DAB7EDD3}" destId="{480FCE60-A1EB-40F2-A33E-546214EC7381}"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9EFBF63-6FE0-4DDC-ADBF-F23BF0D8F8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2C4E126A-175A-45C2-899A-910B8C36C21D}">
      <dgm:prSet custT="1"/>
      <dgm:spPr>
        <a:solidFill>
          <a:schemeClr val="tx1"/>
        </a:solidFill>
      </dgm:spPr>
      <dgm:t>
        <a:bodyPr/>
        <a:lstStyle/>
        <a:p>
          <a:pPr algn="ctr" rtl="0"/>
          <a:r>
            <a:rPr lang="es-MX" sz="4000" b="1" dirty="0" smtClean="0"/>
            <a:t>Transaccional</a:t>
          </a:r>
          <a:endParaRPr lang="es-MX" sz="4000" b="1" dirty="0"/>
        </a:p>
      </dgm:t>
    </dgm:pt>
    <dgm:pt modelId="{CC596242-E1A7-4C77-8767-5A1676351EBF}" type="parTrans" cxnId="{06D2F846-88A4-4955-99A7-87C0AA54B013}">
      <dgm:prSet/>
      <dgm:spPr/>
      <dgm:t>
        <a:bodyPr/>
        <a:lstStyle/>
        <a:p>
          <a:endParaRPr lang="es-MX"/>
        </a:p>
      </dgm:t>
    </dgm:pt>
    <dgm:pt modelId="{013CA0F9-5755-4E82-A3EE-BDD0383216F1}" type="sibTrans" cxnId="{06D2F846-88A4-4955-99A7-87C0AA54B013}">
      <dgm:prSet/>
      <dgm:spPr/>
      <dgm:t>
        <a:bodyPr/>
        <a:lstStyle/>
        <a:p>
          <a:endParaRPr lang="es-MX"/>
        </a:p>
      </dgm:t>
    </dgm:pt>
    <dgm:pt modelId="{00130CF9-D0BA-4020-AE6E-4401CD581CC6}" type="pres">
      <dgm:prSet presAssocID="{B9EFBF63-6FE0-4DDC-ADBF-F23BF0D8F804}" presName="linear" presStyleCnt="0">
        <dgm:presLayoutVars>
          <dgm:animLvl val="lvl"/>
          <dgm:resizeHandles val="exact"/>
        </dgm:presLayoutVars>
      </dgm:prSet>
      <dgm:spPr/>
      <dgm:t>
        <a:bodyPr/>
        <a:lstStyle/>
        <a:p>
          <a:endParaRPr lang="es-MX"/>
        </a:p>
      </dgm:t>
    </dgm:pt>
    <dgm:pt modelId="{9982308D-7E6D-4615-A507-997C4085E3AF}" type="pres">
      <dgm:prSet presAssocID="{2C4E126A-175A-45C2-899A-910B8C36C21D}" presName="parentText" presStyleLbl="node1" presStyleIdx="0" presStyleCnt="1">
        <dgm:presLayoutVars>
          <dgm:chMax val="0"/>
          <dgm:bulletEnabled val="1"/>
        </dgm:presLayoutVars>
      </dgm:prSet>
      <dgm:spPr/>
      <dgm:t>
        <a:bodyPr/>
        <a:lstStyle/>
        <a:p>
          <a:endParaRPr lang="es-MX"/>
        </a:p>
      </dgm:t>
    </dgm:pt>
  </dgm:ptLst>
  <dgm:cxnLst>
    <dgm:cxn modelId="{7BF0A0F2-3EF5-443A-A924-E8C3AF422FD4}" type="presOf" srcId="{B9EFBF63-6FE0-4DDC-ADBF-F23BF0D8F804}" destId="{00130CF9-D0BA-4020-AE6E-4401CD581CC6}" srcOrd="0" destOrd="0" presId="urn:microsoft.com/office/officeart/2005/8/layout/vList2"/>
    <dgm:cxn modelId="{1EE32ECB-6211-4ADE-8C6E-086D61C3C211}" type="presOf" srcId="{2C4E126A-175A-45C2-899A-910B8C36C21D}" destId="{9982308D-7E6D-4615-A507-997C4085E3AF}" srcOrd="0" destOrd="0" presId="urn:microsoft.com/office/officeart/2005/8/layout/vList2"/>
    <dgm:cxn modelId="{06D2F846-88A4-4955-99A7-87C0AA54B013}" srcId="{B9EFBF63-6FE0-4DDC-ADBF-F23BF0D8F804}" destId="{2C4E126A-175A-45C2-899A-910B8C36C21D}" srcOrd="0" destOrd="0" parTransId="{CC596242-E1A7-4C77-8767-5A1676351EBF}" sibTransId="{013CA0F9-5755-4E82-A3EE-BDD0383216F1}"/>
    <dgm:cxn modelId="{99C27250-AB3B-48FF-9594-39F9E91C53AB}" type="presParOf" srcId="{00130CF9-D0BA-4020-AE6E-4401CD581CC6}" destId="{9982308D-7E6D-4615-A507-997C4085E3AF}"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29BD8ABE-C59A-4337-9F9D-CFD627A42A9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B258BBE1-BA63-42E7-A6C0-2D63B0387915}">
      <dgm:prSet custT="1"/>
      <dgm:spPr>
        <a:solidFill>
          <a:schemeClr val="bg1"/>
        </a:solidFill>
      </dgm:spPr>
      <dgm:t>
        <a:bodyPr/>
        <a:lstStyle/>
        <a:p>
          <a:pPr algn="ctr" rtl="0"/>
          <a:r>
            <a:rPr lang="es-MX" sz="3600" b="1" dirty="0" smtClean="0">
              <a:solidFill>
                <a:schemeClr val="tx1"/>
              </a:solidFill>
            </a:rPr>
            <a:t>Transformacional</a:t>
          </a:r>
          <a:endParaRPr lang="es-MX" sz="3600" b="1" dirty="0">
            <a:solidFill>
              <a:schemeClr val="tx1"/>
            </a:solidFill>
          </a:endParaRPr>
        </a:p>
      </dgm:t>
    </dgm:pt>
    <dgm:pt modelId="{822F83BE-0944-4ED7-9516-DDC529B8E270}" type="parTrans" cxnId="{51FAC407-DA13-41D0-B366-6FF925D29A3A}">
      <dgm:prSet/>
      <dgm:spPr/>
      <dgm:t>
        <a:bodyPr/>
        <a:lstStyle/>
        <a:p>
          <a:endParaRPr lang="es-MX"/>
        </a:p>
      </dgm:t>
    </dgm:pt>
    <dgm:pt modelId="{543B0337-CD52-4B21-95B2-B65CA0050A58}" type="sibTrans" cxnId="{51FAC407-DA13-41D0-B366-6FF925D29A3A}">
      <dgm:prSet/>
      <dgm:spPr/>
      <dgm:t>
        <a:bodyPr/>
        <a:lstStyle/>
        <a:p>
          <a:endParaRPr lang="es-MX"/>
        </a:p>
      </dgm:t>
    </dgm:pt>
    <dgm:pt modelId="{A6D2FF37-F6DE-44C0-B2C0-D76DC64E5753}" type="pres">
      <dgm:prSet presAssocID="{29BD8ABE-C59A-4337-9F9D-CFD627A42A9E}" presName="linear" presStyleCnt="0">
        <dgm:presLayoutVars>
          <dgm:animLvl val="lvl"/>
          <dgm:resizeHandles val="exact"/>
        </dgm:presLayoutVars>
      </dgm:prSet>
      <dgm:spPr/>
      <dgm:t>
        <a:bodyPr/>
        <a:lstStyle/>
        <a:p>
          <a:endParaRPr lang="es-MX"/>
        </a:p>
      </dgm:t>
    </dgm:pt>
    <dgm:pt modelId="{19E4D3BD-3FA4-45A0-99DC-F21C091A7171}" type="pres">
      <dgm:prSet presAssocID="{B258BBE1-BA63-42E7-A6C0-2D63B0387915}" presName="parentText" presStyleLbl="node1" presStyleIdx="0" presStyleCnt="1">
        <dgm:presLayoutVars>
          <dgm:chMax val="0"/>
          <dgm:bulletEnabled val="1"/>
        </dgm:presLayoutVars>
      </dgm:prSet>
      <dgm:spPr/>
      <dgm:t>
        <a:bodyPr/>
        <a:lstStyle/>
        <a:p>
          <a:endParaRPr lang="es-MX"/>
        </a:p>
      </dgm:t>
    </dgm:pt>
  </dgm:ptLst>
  <dgm:cxnLst>
    <dgm:cxn modelId="{51FAC407-DA13-41D0-B366-6FF925D29A3A}" srcId="{29BD8ABE-C59A-4337-9F9D-CFD627A42A9E}" destId="{B258BBE1-BA63-42E7-A6C0-2D63B0387915}" srcOrd="0" destOrd="0" parTransId="{822F83BE-0944-4ED7-9516-DDC529B8E270}" sibTransId="{543B0337-CD52-4B21-95B2-B65CA0050A58}"/>
    <dgm:cxn modelId="{6248E83A-69B2-49F7-ACC2-D1D3889A997D}" type="presOf" srcId="{B258BBE1-BA63-42E7-A6C0-2D63B0387915}" destId="{19E4D3BD-3FA4-45A0-99DC-F21C091A7171}" srcOrd="0" destOrd="0" presId="urn:microsoft.com/office/officeart/2005/8/layout/vList2"/>
    <dgm:cxn modelId="{4DF32970-446F-421C-A455-A661FD768CEB}" type="presOf" srcId="{29BD8ABE-C59A-4337-9F9D-CFD627A42A9E}" destId="{A6D2FF37-F6DE-44C0-B2C0-D76DC64E5753}" srcOrd="0" destOrd="0" presId="urn:microsoft.com/office/officeart/2005/8/layout/vList2"/>
    <dgm:cxn modelId="{FA6054F8-E95A-4875-A12D-1DB7E0050580}" type="presParOf" srcId="{A6D2FF37-F6DE-44C0-B2C0-D76DC64E5753}" destId="{19E4D3BD-3FA4-45A0-99DC-F21C091A7171}"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A2E7D6D6-05C8-465C-9C7A-1A9C8B7A75C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4D26233D-F924-4DFB-9E0D-2B1BA336C5F6}">
      <dgm:prSet custT="1"/>
      <dgm:spPr>
        <a:solidFill>
          <a:schemeClr val="tx1"/>
        </a:solidFill>
      </dgm:spPr>
      <dgm:t>
        <a:bodyPr/>
        <a:lstStyle/>
        <a:p>
          <a:pPr algn="ctr" rtl="0"/>
          <a:r>
            <a:rPr lang="es-MX" sz="4400" b="1" dirty="0" smtClean="0"/>
            <a:t>Liderazgo Transaccional: </a:t>
          </a:r>
          <a:endParaRPr lang="es-MX" sz="4400" b="1" dirty="0"/>
        </a:p>
      </dgm:t>
    </dgm:pt>
    <dgm:pt modelId="{D0096A91-A58A-41D7-AD1C-6473FC58483D}" type="parTrans" cxnId="{61BFC079-FA49-46D8-9186-55EF2D6B73CF}">
      <dgm:prSet/>
      <dgm:spPr/>
      <dgm:t>
        <a:bodyPr/>
        <a:lstStyle/>
        <a:p>
          <a:endParaRPr lang="es-MX"/>
        </a:p>
      </dgm:t>
    </dgm:pt>
    <dgm:pt modelId="{0977699A-5EC6-4845-ACFA-F8F8DF56BDF6}" type="sibTrans" cxnId="{61BFC079-FA49-46D8-9186-55EF2D6B73CF}">
      <dgm:prSet/>
      <dgm:spPr/>
      <dgm:t>
        <a:bodyPr/>
        <a:lstStyle/>
        <a:p>
          <a:endParaRPr lang="es-MX"/>
        </a:p>
      </dgm:t>
    </dgm:pt>
    <dgm:pt modelId="{A4622265-6226-43FC-9CA7-E90AEDF1C293}" type="pres">
      <dgm:prSet presAssocID="{A2E7D6D6-05C8-465C-9C7A-1A9C8B7A75C3}" presName="linear" presStyleCnt="0">
        <dgm:presLayoutVars>
          <dgm:animLvl val="lvl"/>
          <dgm:resizeHandles val="exact"/>
        </dgm:presLayoutVars>
      </dgm:prSet>
      <dgm:spPr/>
      <dgm:t>
        <a:bodyPr/>
        <a:lstStyle/>
        <a:p>
          <a:endParaRPr lang="es-MX"/>
        </a:p>
      </dgm:t>
    </dgm:pt>
    <dgm:pt modelId="{5E2997C3-F6AD-4E56-9BED-D989D4B4E38F}" type="pres">
      <dgm:prSet presAssocID="{4D26233D-F924-4DFB-9E0D-2B1BA336C5F6}" presName="parentText" presStyleLbl="node1" presStyleIdx="0" presStyleCnt="1" custScaleY="100076">
        <dgm:presLayoutVars>
          <dgm:chMax val="0"/>
          <dgm:bulletEnabled val="1"/>
        </dgm:presLayoutVars>
      </dgm:prSet>
      <dgm:spPr/>
      <dgm:t>
        <a:bodyPr/>
        <a:lstStyle/>
        <a:p>
          <a:endParaRPr lang="es-MX"/>
        </a:p>
      </dgm:t>
    </dgm:pt>
  </dgm:ptLst>
  <dgm:cxnLst>
    <dgm:cxn modelId="{61BFC079-FA49-46D8-9186-55EF2D6B73CF}" srcId="{A2E7D6D6-05C8-465C-9C7A-1A9C8B7A75C3}" destId="{4D26233D-F924-4DFB-9E0D-2B1BA336C5F6}" srcOrd="0" destOrd="0" parTransId="{D0096A91-A58A-41D7-AD1C-6473FC58483D}" sibTransId="{0977699A-5EC6-4845-ACFA-F8F8DF56BDF6}"/>
    <dgm:cxn modelId="{CC9A3D13-A058-405A-8E30-F38170E9C7B1}" type="presOf" srcId="{4D26233D-F924-4DFB-9E0D-2B1BA336C5F6}" destId="{5E2997C3-F6AD-4E56-9BED-D989D4B4E38F}" srcOrd="0" destOrd="0" presId="urn:microsoft.com/office/officeart/2005/8/layout/vList2"/>
    <dgm:cxn modelId="{79DACB80-B4B9-4FC2-8C9C-A1C58E3933C8}" type="presOf" srcId="{A2E7D6D6-05C8-465C-9C7A-1A9C8B7A75C3}" destId="{A4622265-6226-43FC-9CA7-E90AEDF1C293}" srcOrd="0" destOrd="0" presId="urn:microsoft.com/office/officeart/2005/8/layout/vList2"/>
    <dgm:cxn modelId="{9788078A-BD72-4C8A-80F8-5379C8D3A3C8}" type="presParOf" srcId="{A4622265-6226-43FC-9CA7-E90AEDF1C293}" destId="{5E2997C3-F6AD-4E56-9BED-D989D4B4E38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A34B89AC-817E-4244-9C5A-BA22ABC438D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A193DC9F-0A9E-4689-9936-11F025599590}">
      <dgm:prSet/>
      <dgm:spPr>
        <a:solidFill>
          <a:schemeClr val="bg1"/>
        </a:solidFill>
      </dgm:spPr>
      <dgm:t>
        <a:bodyPr/>
        <a:lstStyle/>
        <a:p>
          <a:pPr algn="ctr" rtl="0"/>
          <a:r>
            <a:rPr lang="es-MX" b="1" dirty="0" smtClean="0">
              <a:solidFill>
                <a:schemeClr val="tx1"/>
              </a:solidFill>
            </a:rPr>
            <a:t>Liderazgo Transformacional: </a:t>
          </a:r>
          <a:endParaRPr lang="es-MX" b="1" dirty="0">
            <a:solidFill>
              <a:schemeClr val="tx1"/>
            </a:solidFill>
          </a:endParaRPr>
        </a:p>
      </dgm:t>
    </dgm:pt>
    <dgm:pt modelId="{ABC13D41-DD59-4405-A7C6-4B8F5037A473}" type="parTrans" cxnId="{347D07F1-0187-43B4-AC38-37E763663B00}">
      <dgm:prSet/>
      <dgm:spPr/>
      <dgm:t>
        <a:bodyPr/>
        <a:lstStyle/>
        <a:p>
          <a:endParaRPr lang="es-MX"/>
        </a:p>
      </dgm:t>
    </dgm:pt>
    <dgm:pt modelId="{8CACF12F-AD02-4487-BA09-200BECB4516B}" type="sibTrans" cxnId="{347D07F1-0187-43B4-AC38-37E763663B00}">
      <dgm:prSet/>
      <dgm:spPr/>
      <dgm:t>
        <a:bodyPr/>
        <a:lstStyle/>
        <a:p>
          <a:endParaRPr lang="es-MX"/>
        </a:p>
      </dgm:t>
    </dgm:pt>
    <dgm:pt modelId="{6B4577B4-DA5C-4B0C-97A7-744B79A1836D}" type="pres">
      <dgm:prSet presAssocID="{A34B89AC-817E-4244-9C5A-BA22ABC438D2}" presName="linear" presStyleCnt="0">
        <dgm:presLayoutVars>
          <dgm:animLvl val="lvl"/>
          <dgm:resizeHandles val="exact"/>
        </dgm:presLayoutVars>
      </dgm:prSet>
      <dgm:spPr/>
      <dgm:t>
        <a:bodyPr/>
        <a:lstStyle/>
        <a:p>
          <a:endParaRPr lang="es-MX"/>
        </a:p>
      </dgm:t>
    </dgm:pt>
    <dgm:pt modelId="{0F6B23AD-FC2B-44A6-91F8-018AC9A8FC79}" type="pres">
      <dgm:prSet presAssocID="{A193DC9F-0A9E-4689-9936-11F025599590}" presName="parentText" presStyleLbl="node1" presStyleIdx="0" presStyleCnt="1">
        <dgm:presLayoutVars>
          <dgm:chMax val="0"/>
          <dgm:bulletEnabled val="1"/>
        </dgm:presLayoutVars>
      </dgm:prSet>
      <dgm:spPr/>
      <dgm:t>
        <a:bodyPr/>
        <a:lstStyle/>
        <a:p>
          <a:endParaRPr lang="es-MX"/>
        </a:p>
      </dgm:t>
    </dgm:pt>
  </dgm:ptLst>
  <dgm:cxnLst>
    <dgm:cxn modelId="{1EBCAC06-79CB-4766-B256-C6EF36A20522}" type="presOf" srcId="{A193DC9F-0A9E-4689-9936-11F025599590}" destId="{0F6B23AD-FC2B-44A6-91F8-018AC9A8FC79}" srcOrd="0" destOrd="0" presId="urn:microsoft.com/office/officeart/2005/8/layout/vList2"/>
    <dgm:cxn modelId="{347D07F1-0187-43B4-AC38-37E763663B00}" srcId="{A34B89AC-817E-4244-9C5A-BA22ABC438D2}" destId="{A193DC9F-0A9E-4689-9936-11F025599590}" srcOrd="0" destOrd="0" parTransId="{ABC13D41-DD59-4405-A7C6-4B8F5037A473}" sibTransId="{8CACF12F-AD02-4487-BA09-200BECB4516B}"/>
    <dgm:cxn modelId="{CD0257E8-A101-4FA4-8BC7-2CFA9F712339}" type="presOf" srcId="{A34B89AC-817E-4244-9C5A-BA22ABC438D2}" destId="{6B4577B4-DA5C-4B0C-97A7-744B79A1836D}" srcOrd="0" destOrd="0" presId="urn:microsoft.com/office/officeart/2005/8/layout/vList2"/>
    <dgm:cxn modelId="{9831D797-BF44-4D38-A748-E3D20B3261A6}" type="presParOf" srcId="{6B4577B4-DA5C-4B0C-97A7-744B79A1836D}" destId="{0F6B23AD-FC2B-44A6-91F8-018AC9A8FC79}"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8E2E1AE7-D678-4A5B-9125-BCA1163E31C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B75F8540-A04A-4FE8-958F-5CE2389274B6}">
      <dgm:prSet custT="1"/>
      <dgm:spPr>
        <a:solidFill>
          <a:schemeClr val="bg1"/>
        </a:solidFill>
      </dgm:spPr>
      <dgm:t>
        <a:bodyPr/>
        <a:lstStyle/>
        <a:p>
          <a:pPr rtl="0"/>
          <a:r>
            <a:rPr lang="es-MX" sz="3200" b="1" dirty="0" smtClean="0">
              <a:solidFill>
                <a:schemeClr val="tx1"/>
              </a:solidFill>
            </a:rPr>
            <a:t>Los investigadores han encontrado que los lideres eficaces poseen una mezcla bioquímica única de hormonas y una química cerebral que los ayuda a generar alianzas sociales y a enfrentar la tensión.</a:t>
          </a:r>
          <a:endParaRPr lang="es-MX" sz="3200" b="1" dirty="0">
            <a:solidFill>
              <a:schemeClr val="tx1"/>
            </a:solidFill>
          </a:endParaRPr>
        </a:p>
      </dgm:t>
    </dgm:pt>
    <dgm:pt modelId="{31A931EE-37B1-4CE2-839E-8B3C3CC791E6}" type="parTrans" cxnId="{BA46F2E5-01CB-4669-A34A-C4DDEF56F0A7}">
      <dgm:prSet/>
      <dgm:spPr/>
      <dgm:t>
        <a:bodyPr/>
        <a:lstStyle/>
        <a:p>
          <a:endParaRPr lang="es-MX"/>
        </a:p>
      </dgm:t>
    </dgm:pt>
    <dgm:pt modelId="{2E443715-129A-457A-BA2A-50780058CF74}" type="sibTrans" cxnId="{BA46F2E5-01CB-4669-A34A-C4DDEF56F0A7}">
      <dgm:prSet/>
      <dgm:spPr/>
      <dgm:t>
        <a:bodyPr/>
        <a:lstStyle/>
        <a:p>
          <a:endParaRPr lang="es-MX"/>
        </a:p>
      </dgm:t>
    </dgm:pt>
    <dgm:pt modelId="{CE908A29-94CA-4258-A619-57477C74E66F}" type="pres">
      <dgm:prSet presAssocID="{8E2E1AE7-D678-4A5B-9125-BCA1163E31C6}" presName="linear" presStyleCnt="0">
        <dgm:presLayoutVars>
          <dgm:animLvl val="lvl"/>
          <dgm:resizeHandles val="exact"/>
        </dgm:presLayoutVars>
      </dgm:prSet>
      <dgm:spPr/>
      <dgm:t>
        <a:bodyPr/>
        <a:lstStyle/>
        <a:p>
          <a:endParaRPr lang="es-MX"/>
        </a:p>
      </dgm:t>
    </dgm:pt>
    <dgm:pt modelId="{CB4BD511-081A-4F2D-8E43-71E7D51654DD}" type="pres">
      <dgm:prSet presAssocID="{B75F8540-A04A-4FE8-958F-5CE2389274B6}" presName="parentText" presStyleLbl="node1" presStyleIdx="0" presStyleCnt="1" custScaleY="695944">
        <dgm:presLayoutVars>
          <dgm:chMax val="0"/>
          <dgm:bulletEnabled val="1"/>
        </dgm:presLayoutVars>
      </dgm:prSet>
      <dgm:spPr/>
      <dgm:t>
        <a:bodyPr/>
        <a:lstStyle/>
        <a:p>
          <a:endParaRPr lang="es-MX"/>
        </a:p>
      </dgm:t>
    </dgm:pt>
  </dgm:ptLst>
  <dgm:cxnLst>
    <dgm:cxn modelId="{BA46F2E5-01CB-4669-A34A-C4DDEF56F0A7}" srcId="{8E2E1AE7-D678-4A5B-9125-BCA1163E31C6}" destId="{B75F8540-A04A-4FE8-958F-5CE2389274B6}" srcOrd="0" destOrd="0" parTransId="{31A931EE-37B1-4CE2-839E-8B3C3CC791E6}" sibTransId="{2E443715-129A-457A-BA2A-50780058CF74}"/>
    <dgm:cxn modelId="{715C1BDE-D1BC-47D7-A42D-164AF90349B8}" type="presOf" srcId="{B75F8540-A04A-4FE8-958F-5CE2389274B6}" destId="{CB4BD511-081A-4F2D-8E43-71E7D51654DD}" srcOrd="0" destOrd="0" presId="urn:microsoft.com/office/officeart/2005/8/layout/vList2"/>
    <dgm:cxn modelId="{EF548D5C-6F55-4A8E-9FF1-0E748DF7AB3F}" type="presOf" srcId="{8E2E1AE7-D678-4A5B-9125-BCA1163E31C6}" destId="{CE908A29-94CA-4258-A619-57477C74E66F}" srcOrd="0" destOrd="0" presId="urn:microsoft.com/office/officeart/2005/8/layout/vList2"/>
    <dgm:cxn modelId="{1547F047-51A7-441A-BD05-D78E59F9A6A9}" type="presParOf" srcId="{CE908A29-94CA-4258-A619-57477C74E66F}" destId="{CB4BD511-081A-4F2D-8E43-71E7D51654DD}"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33E3416-38A7-4564-B0B8-ADD90835C8DC}"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64683CDE-C8DC-4108-94E9-39595FF37ADC}">
      <dgm:prSet custT="1"/>
      <dgm:spPr>
        <a:solidFill>
          <a:srgbClr val="92D050"/>
        </a:solidFill>
      </dgm:spPr>
      <dgm:t>
        <a:bodyPr/>
        <a:lstStyle/>
        <a:p>
          <a:pPr rtl="0"/>
          <a:r>
            <a:rPr lang="es-MX" sz="2800" b="1" dirty="0" smtClean="0">
              <a:solidFill>
                <a:srgbClr val="FFFF00"/>
              </a:solidFill>
            </a:rPr>
            <a:t>La ética toca al liderazgo en numerosos puntos. </a:t>
          </a:r>
        </a:p>
        <a:p>
          <a:pPr rtl="0"/>
          <a:r>
            <a:rPr lang="es-MX" sz="2800" b="1" dirty="0" smtClean="0">
              <a:solidFill>
                <a:srgbClr val="FFFF00"/>
              </a:solidFill>
            </a:rPr>
            <a:t>Los líderes éticos consideran que usan su carisma de manera socialmente constructiva para servir a los demás </a:t>
          </a:r>
          <a:endParaRPr lang="es-MX" sz="2800" b="1" dirty="0">
            <a:solidFill>
              <a:srgbClr val="FFFF00"/>
            </a:solidFill>
          </a:endParaRPr>
        </a:p>
      </dgm:t>
    </dgm:pt>
    <dgm:pt modelId="{F9B37E2F-D244-4B40-AF53-F92BA864EE1E}" type="parTrans" cxnId="{621269B5-3B18-49BE-B890-3B99509B901B}">
      <dgm:prSet/>
      <dgm:spPr/>
      <dgm:t>
        <a:bodyPr/>
        <a:lstStyle/>
        <a:p>
          <a:endParaRPr lang="es-MX"/>
        </a:p>
      </dgm:t>
    </dgm:pt>
    <dgm:pt modelId="{08D6CC67-957B-48A9-B850-8F35817FF4AA}" type="sibTrans" cxnId="{621269B5-3B18-49BE-B890-3B99509B901B}">
      <dgm:prSet/>
      <dgm:spPr/>
      <dgm:t>
        <a:bodyPr/>
        <a:lstStyle/>
        <a:p>
          <a:endParaRPr lang="es-MX"/>
        </a:p>
      </dgm:t>
    </dgm:pt>
    <dgm:pt modelId="{15E30DB4-B374-40FF-99F6-E0813C23291A}" type="pres">
      <dgm:prSet presAssocID="{533E3416-38A7-4564-B0B8-ADD90835C8DC}" presName="linear" presStyleCnt="0">
        <dgm:presLayoutVars>
          <dgm:animLvl val="lvl"/>
          <dgm:resizeHandles val="exact"/>
        </dgm:presLayoutVars>
      </dgm:prSet>
      <dgm:spPr/>
      <dgm:t>
        <a:bodyPr/>
        <a:lstStyle/>
        <a:p>
          <a:endParaRPr lang="es-MX"/>
        </a:p>
      </dgm:t>
    </dgm:pt>
    <dgm:pt modelId="{29175065-7470-42C8-B9DF-37CC7F6DB4F3}" type="pres">
      <dgm:prSet presAssocID="{64683CDE-C8DC-4108-94E9-39595FF37ADC}" presName="parentText" presStyleLbl="node1" presStyleIdx="0" presStyleCnt="1" custScaleY="752956">
        <dgm:presLayoutVars>
          <dgm:chMax val="0"/>
          <dgm:bulletEnabled val="1"/>
        </dgm:presLayoutVars>
      </dgm:prSet>
      <dgm:spPr/>
      <dgm:t>
        <a:bodyPr/>
        <a:lstStyle/>
        <a:p>
          <a:endParaRPr lang="es-MX"/>
        </a:p>
      </dgm:t>
    </dgm:pt>
  </dgm:ptLst>
  <dgm:cxnLst>
    <dgm:cxn modelId="{621269B5-3B18-49BE-B890-3B99509B901B}" srcId="{533E3416-38A7-4564-B0B8-ADD90835C8DC}" destId="{64683CDE-C8DC-4108-94E9-39595FF37ADC}" srcOrd="0" destOrd="0" parTransId="{F9B37E2F-D244-4B40-AF53-F92BA864EE1E}" sibTransId="{08D6CC67-957B-48A9-B850-8F35817FF4AA}"/>
    <dgm:cxn modelId="{0AC58445-8399-4E8D-914A-9016D5945773}" type="presOf" srcId="{533E3416-38A7-4564-B0B8-ADD90835C8DC}" destId="{15E30DB4-B374-40FF-99F6-E0813C23291A}" srcOrd="0" destOrd="0" presId="urn:microsoft.com/office/officeart/2005/8/layout/vList2"/>
    <dgm:cxn modelId="{775147BC-1C1B-48E2-9830-7C28ACF1C570}" type="presOf" srcId="{64683CDE-C8DC-4108-94E9-39595FF37ADC}" destId="{29175065-7470-42C8-B9DF-37CC7F6DB4F3}" srcOrd="0" destOrd="0" presId="urn:microsoft.com/office/officeart/2005/8/layout/vList2"/>
    <dgm:cxn modelId="{1F859864-468F-4ECB-AC68-8D5294905A8C}" type="presParOf" srcId="{15E30DB4-B374-40FF-99F6-E0813C23291A}" destId="{29175065-7470-42C8-B9DF-37CC7F6DB4F3}" srcOrd="0"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CE4A122E-71AA-4605-990C-E6B4553D2DC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6E30ABED-9FD5-4876-8793-33E8EFF75CDB}">
      <dgm:prSet custT="1"/>
      <dgm:spPr>
        <a:solidFill>
          <a:schemeClr val="accent2"/>
        </a:solidFill>
      </dgm:spPr>
      <dgm:t>
        <a:bodyPr/>
        <a:lstStyle/>
        <a:p>
          <a:pPr algn="ctr" rtl="0"/>
          <a:r>
            <a:rPr lang="en-US" sz="7200" b="1" noProof="0" dirty="0" smtClean="0"/>
            <a:t>Neuro-leadership</a:t>
          </a:r>
          <a:endParaRPr lang="en-US" sz="7200" noProof="0" dirty="0"/>
        </a:p>
      </dgm:t>
    </dgm:pt>
    <dgm:pt modelId="{27DD11D4-D554-4EDA-A021-31DFE63FC50E}" type="parTrans" cxnId="{EC8FC89D-BDCF-4AE6-B836-BBA5048DD0D0}">
      <dgm:prSet/>
      <dgm:spPr/>
      <dgm:t>
        <a:bodyPr/>
        <a:lstStyle/>
        <a:p>
          <a:endParaRPr lang="es-MX"/>
        </a:p>
      </dgm:t>
    </dgm:pt>
    <dgm:pt modelId="{57C37B10-176F-4226-8B31-6C2D30C95909}" type="sibTrans" cxnId="{EC8FC89D-BDCF-4AE6-B836-BBA5048DD0D0}">
      <dgm:prSet/>
      <dgm:spPr/>
      <dgm:t>
        <a:bodyPr/>
        <a:lstStyle/>
        <a:p>
          <a:endParaRPr lang="es-MX"/>
        </a:p>
      </dgm:t>
    </dgm:pt>
    <dgm:pt modelId="{6D2490D2-F928-4496-AFC0-3F43E74E6632}" type="pres">
      <dgm:prSet presAssocID="{CE4A122E-71AA-4605-990C-E6B4553D2DC0}" presName="linear" presStyleCnt="0">
        <dgm:presLayoutVars>
          <dgm:animLvl val="lvl"/>
          <dgm:resizeHandles val="exact"/>
        </dgm:presLayoutVars>
      </dgm:prSet>
      <dgm:spPr/>
      <dgm:t>
        <a:bodyPr/>
        <a:lstStyle/>
        <a:p>
          <a:endParaRPr lang="es-MX"/>
        </a:p>
      </dgm:t>
    </dgm:pt>
    <dgm:pt modelId="{7B9ED011-8FAF-4464-9009-BD4FBAD08E9C}" type="pres">
      <dgm:prSet presAssocID="{6E30ABED-9FD5-4876-8793-33E8EFF75CDB}" presName="parentText" presStyleLbl="node1" presStyleIdx="0" presStyleCnt="1" custScaleY="183103" custLinFactNeighborY="-11065">
        <dgm:presLayoutVars>
          <dgm:chMax val="0"/>
          <dgm:bulletEnabled val="1"/>
        </dgm:presLayoutVars>
      </dgm:prSet>
      <dgm:spPr/>
      <dgm:t>
        <a:bodyPr/>
        <a:lstStyle/>
        <a:p>
          <a:endParaRPr lang="es-MX"/>
        </a:p>
      </dgm:t>
    </dgm:pt>
  </dgm:ptLst>
  <dgm:cxnLst>
    <dgm:cxn modelId="{EC8FC89D-BDCF-4AE6-B836-BBA5048DD0D0}" srcId="{CE4A122E-71AA-4605-990C-E6B4553D2DC0}" destId="{6E30ABED-9FD5-4876-8793-33E8EFF75CDB}" srcOrd="0" destOrd="0" parTransId="{27DD11D4-D554-4EDA-A021-31DFE63FC50E}" sibTransId="{57C37B10-176F-4226-8B31-6C2D30C95909}"/>
    <dgm:cxn modelId="{F3916B23-B0F5-4DA4-99F1-97B2562080AE}" type="presOf" srcId="{CE4A122E-71AA-4605-990C-E6B4553D2DC0}" destId="{6D2490D2-F928-4496-AFC0-3F43E74E6632}" srcOrd="0" destOrd="0" presId="urn:microsoft.com/office/officeart/2005/8/layout/vList2"/>
    <dgm:cxn modelId="{13A1EC99-D956-4422-85F1-DB0AB775CE34}" type="presOf" srcId="{6E30ABED-9FD5-4876-8793-33E8EFF75CDB}" destId="{7B9ED011-8FAF-4464-9009-BD4FBAD08E9C}" srcOrd="0" destOrd="0" presId="urn:microsoft.com/office/officeart/2005/8/layout/vList2"/>
    <dgm:cxn modelId="{CCD90042-3353-440E-9832-4336A97D87E1}" type="presParOf" srcId="{6D2490D2-F928-4496-AFC0-3F43E74E6632}" destId="{7B9ED011-8FAF-4464-9009-BD4FBAD08E9C}"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68CD5A0C-AA7B-439D-A194-A98820F29F5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92FB23A0-D866-4E6E-A9EA-1D11069538D2}">
      <dgm:prSet custT="1"/>
      <dgm:spPr>
        <a:solidFill>
          <a:schemeClr val="accent6">
            <a:lumMod val="60000"/>
            <a:lumOff val="40000"/>
          </a:schemeClr>
        </a:solidFill>
      </dgm:spPr>
      <dgm:t>
        <a:bodyPr/>
        <a:lstStyle/>
        <a:p>
          <a:pPr rtl="0"/>
          <a:r>
            <a:rPr lang="es-MX" sz="2400" b="1" dirty="0" smtClean="0">
              <a:solidFill>
                <a:sysClr val="windowText" lastClr="000000"/>
              </a:solidFill>
            </a:rPr>
            <a:t>Pretende acercar el conocimiento de las Neurociencias en las áreas de desarrollo de liderazgo , gestión de la formación , la gestión del cambio , la educación , consultoría y coaching. </a:t>
          </a:r>
          <a:endParaRPr lang="es-MX" sz="2400" b="1" dirty="0">
            <a:solidFill>
              <a:sysClr val="windowText" lastClr="000000"/>
            </a:solidFill>
          </a:endParaRPr>
        </a:p>
      </dgm:t>
    </dgm:pt>
    <dgm:pt modelId="{D003FC37-A8A5-454C-9A30-9CFDA1FE4759}" type="parTrans" cxnId="{D2464EDE-D3CC-4751-8D5E-788B400486E2}">
      <dgm:prSet/>
      <dgm:spPr/>
      <dgm:t>
        <a:bodyPr/>
        <a:lstStyle/>
        <a:p>
          <a:endParaRPr lang="es-MX"/>
        </a:p>
      </dgm:t>
    </dgm:pt>
    <dgm:pt modelId="{F406EB31-9A41-4C1B-A813-A49E4C64A504}" type="sibTrans" cxnId="{D2464EDE-D3CC-4751-8D5E-788B400486E2}">
      <dgm:prSet/>
      <dgm:spPr/>
      <dgm:t>
        <a:bodyPr/>
        <a:lstStyle/>
        <a:p>
          <a:endParaRPr lang="es-MX"/>
        </a:p>
      </dgm:t>
    </dgm:pt>
    <dgm:pt modelId="{A857A093-A733-4E5F-9181-6D9188C4B61D}" type="pres">
      <dgm:prSet presAssocID="{68CD5A0C-AA7B-439D-A194-A98820F29F5A}" presName="linear" presStyleCnt="0">
        <dgm:presLayoutVars>
          <dgm:animLvl val="lvl"/>
          <dgm:resizeHandles val="exact"/>
        </dgm:presLayoutVars>
      </dgm:prSet>
      <dgm:spPr/>
      <dgm:t>
        <a:bodyPr/>
        <a:lstStyle/>
        <a:p>
          <a:endParaRPr lang="es-MX"/>
        </a:p>
      </dgm:t>
    </dgm:pt>
    <dgm:pt modelId="{CA40CA4A-C518-47BA-BD78-4CED8EAF4176}" type="pres">
      <dgm:prSet presAssocID="{92FB23A0-D866-4E6E-A9EA-1D11069538D2}" presName="parentText" presStyleLbl="node1" presStyleIdx="0" presStyleCnt="1" custScaleY="630690" custLinFactNeighborX="-223" custLinFactNeighborY="-36295">
        <dgm:presLayoutVars>
          <dgm:chMax val="0"/>
          <dgm:bulletEnabled val="1"/>
        </dgm:presLayoutVars>
      </dgm:prSet>
      <dgm:spPr/>
      <dgm:t>
        <a:bodyPr/>
        <a:lstStyle/>
        <a:p>
          <a:endParaRPr lang="es-MX"/>
        </a:p>
      </dgm:t>
    </dgm:pt>
  </dgm:ptLst>
  <dgm:cxnLst>
    <dgm:cxn modelId="{4FD895EE-AE6B-41F6-8231-4C596C9CB175}" type="presOf" srcId="{68CD5A0C-AA7B-439D-A194-A98820F29F5A}" destId="{A857A093-A733-4E5F-9181-6D9188C4B61D}" srcOrd="0" destOrd="0" presId="urn:microsoft.com/office/officeart/2005/8/layout/vList2"/>
    <dgm:cxn modelId="{D2464EDE-D3CC-4751-8D5E-788B400486E2}" srcId="{68CD5A0C-AA7B-439D-A194-A98820F29F5A}" destId="{92FB23A0-D866-4E6E-A9EA-1D11069538D2}" srcOrd="0" destOrd="0" parTransId="{D003FC37-A8A5-454C-9A30-9CFDA1FE4759}" sibTransId="{F406EB31-9A41-4C1B-A813-A49E4C64A504}"/>
    <dgm:cxn modelId="{48E81F90-2AAF-422F-9F03-9E1C6F0957FE}" type="presOf" srcId="{92FB23A0-D866-4E6E-A9EA-1D11069538D2}" destId="{CA40CA4A-C518-47BA-BD78-4CED8EAF4176}" srcOrd="0" destOrd="0" presId="urn:microsoft.com/office/officeart/2005/8/layout/vList2"/>
    <dgm:cxn modelId="{81A539A2-FFB7-4C6A-8EFF-07BF2D3F5835}" type="presParOf" srcId="{A857A093-A733-4E5F-9181-6D9188C4B61D}" destId="{CA40CA4A-C518-47BA-BD78-4CED8EAF4176}"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3D751B-5473-4834-B16C-5DCA405BE042}"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s-MX"/>
        </a:p>
      </dgm:t>
    </dgm:pt>
    <dgm:pt modelId="{F4483D96-B97C-4D93-ACD9-0B54B74958FE}">
      <dgm:prSet/>
      <dgm:spPr/>
      <dgm:t>
        <a:bodyPr/>
        <a:lstStyle/>
        <a:p>
          <a:pPr algn="ctr" rtl="0"/>
          <a:r>
            <a:rPr lang="es-MX" b="1" dirty="0" smtClean="0"/>
            <a:t>Tabla de Contenidos</a:t>
          </a:r>
          <a:endParaRPr lang="es-MX" b="1" dirty="0"/>
        </a:p>
      </dgm:t>
    </dgm:pt>
    <dgm:pt modelId="{C93EC26F-21FC-493F-8477-6CD473A73257}" type="parTrans" cxnId="{3A573331-EE3B-47C1-88C1-55E65CD155C9}">
      <dgm:prSet/>
      <dgm:spPr/>
      <dgm:t>
        <a:bodyPr/>
        <a:lstStyle/>
        <a:p>
          <a:endParaRPr lang="es-MX"/>
        </a:p>
      </dgm:t>
    </dgm:pt>
    <dgm:pt modelId="{C547F934-EC35-4BFF-981F-EB2D3035D4F6}" type="sibTrans" cxnId="{3A573331-EE3B-47C1-88C1-55E65CD155C9}">
      <dgm:prSet/>
      <dgm:spPr/>
      <dgm:t>
        <a:bodyPr/>
        <a:lstStyle/>
        <a:p>
          <a:endParaRPr lang="es-MX"/>
        </a:p>
      </dgm:t>
    </dgm:pt>
    <dgm:pt modelId="{C8B0F4DB-F7CD-4EA3-8375-C8FD7915F34F}" type="pres">
      <dgm:prSet presAssocID="{A93D751B-5473-4834-B16C-5DCA405BE042}" presName="linear" presStyleCnt="0">
        <dgm:presLayoutVars>
          <dgm:animLvl val="lvl"/>
          <dgm:resizeHandles val="exact"/>
        </dgm:presLayoutVars>
      </dgm:prSet>
      <dgm:spPr/>
      <dgm:t>
        <a:bodyPr/>
        <a:lstStyle/>
        <a:p>
          <a:endParaRPr lang="es-MX"/>
        </a:p>
      </dgm:t>
    </dgm:pt>
    <dgm:pt modelId="{0FEFC1CE-49E4-4292-9C45-97B98F9BBAD0}" type="pres">
      <dgm:prSet presAssocID="{F4483D96-B97C-4D93-ACD9-0B54B74958FE}" presName="parentText" presStyleLbl="node1" presStyleIdx="0" presStyleCnt="1" custLinFactNeighborY="80069">
        <dgm:presLayoutVars>
          <dgm:chMax val="0"/>
          <dgm:bulletEnabled val="1"/>
        </dgm:presLayoutVars>
      </dgm:prSet>
      <dgm:spPr/>
      <dgm:t>
        <a:bodyPr/>
        <a:lstStyle/>
        <a:p>
          <a:endParaRPr lang="es-MX"/>
        </a:p>
      </dgm:t>
    </dgm:pt>
  </dgm:ptLst>
  <dgm:cxnLst>
    <dgm:cxn modelId="{3A573331-EE3B-47C1-88C1-55E65CD155C9}" srcId="{A93D751B-5473-4834-B16C-5DCA405BE042}" destId="{F4483D96-B97C-4D93-ACD9-0B54B74958FE}" srcOrd="0" destOrd="0" parTransId="{C93EC26F-21FC-493F-8477-6CD473A73257}" sibTransId="{C547F934-EC35-4BFF-981F-EB2D3035D4F6}"/>
    <dgm:cxn modelId="{8A9502D8-D370-44A4-8429-F2A6EAA81037}" type="presOf" srcId="{A93D751B-5473-4834-B16C-5DCA405BE042}" destId="{C8B0F4DB-F7CD-4EA3-8375-C8FD7915F34F}" srcOrd="0" destOrd="0" presId="urn:microsoft.com/office/officeart/2005/8/layout/vList2"/>
    <dgm:cxn modelId="{305A3E0C-7179-44DC-A16C-70114958676C}" type="presOf" srcId="{F4483D96-B97C-4D93-ACD9-0B54B74958FE}" destId="{0FEFC1CE-49E4-4292-9C45-97B98F9BBAD0}" srcOrd="0" destOrd="0" presId="urn:microsoft.com/office/officeart/2005/8/layout/vList2"/>
    <dgm:cxn modelId="{0A4FF157-D5CA-45EB-A4CD-7B9046411509}" type="presParOf" srcId="{C8B0F4DB-F7CD-4EA3-8375-C8FD7915F34F}" destId="{0FEFC1CE-49E4-4292-9C45-97B98F9BBAD0}"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40924343-05B5-4D37-89E1-C64760B134F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6D3E9478-4C16-4871-A7B0-66902D5B5E25}">
      <dgm:prSet/>
      <dgm:spPr>
        <a:solidFill>
          <a:schemeClr val="tx1"/>
        </a:solidFill>
      </dgm:spPr>
      <dgm:t>
        <a:bodyPr/>
        <a:lstStyle/>
        <a:p>
          <a:pPr algn="ctr" rtl="0"/>
          <a:r>
            <a:rPr lang="en-US" b="1" noProof="0" dirty="0" smtClean="0"/>
            <a:t>Neuro-leadership</a:t>
          </a:r>
          <a:endParaRPr lang="en-US" b="1" noProof="0" dirty="0"/>
        </a:p>
      </dgm:t>
    </dgm:pt>
    <dgm:pt modelId="{3E1BBCBA-448A-4AB3-9A23-9E7133030E98}" type="parTrans" cxnId="{5BAF9BB9-169B-4CFE-82DE-A9AC4C76B26F}">
      <dgm:prSet/>
      <dgm:spPr/>
      <dgm:t>
        <a:bodyPr/>
        <a:lstStyle/>
        <a:p>
          <a:endParaRPr lang="es-MX"/>
        </a:p>
      </dgm:t>
    </dgm:pt>
    <dgm:pt modelId="{35CA58DA-6775-4DD3-94AA-29106F8D00A1}" type="sibTrans" cxnId="{5BAF9BB9-169B-4CFE-82DE-A9AC4C76B26F}">
      <dgm:prSet/>
      <dgm:spPr/>
      <dgm:t>
        <a:bodyPr/>
        <a:lstStyle/>
        <a:p>
          <a:endParaRPr lang="es-MX"/>
        </a:p>
      </dgm:t>
    </dgm:pt>
    <dgm:pt modelId="{0AD0695D-CDA8-4344-8CCC-044D91A861A8}" type="pres">
      <dgm:prSet presAssocID="{40924343-05B5-4D37-89E1-C64760B134F2}" presName="linear" presStyleCnt="0">
        <dgm:presLayoutVars>
          <dgm:animLvl val="lvl"/>
          <dgm:resizeHandles val="exact"/>
        </dgm:presLayoutVars>
      </dgm:prSet>
      <dgm:spPr/>
      <dgm:t>
        <a:bodyPr/>
        <a:lstStyle/>
        <a:p>
          <a:endParaRPr lang="es-MX"/>
        </a:p>
      </dgm:t>
    </dgm:pt>
    <dgm:pt modelId="{3B60CBC6-4E53-4679-A5FE-598E15E3F225}" type="pres">
      <dgm:prSet presAssocID="{6D3E9478-4C16-4871-A7B0-66902D5B5E25}" presName="parentText" presStyleLbl="node1" presStyleIdx="0" presStyleCnt="1">
        <dgm:presLayoutVars>
          <dgm:chMax val="0"/>
          <dgm:bulletEnabled val="1"/>
        </dgm:presLayoutVars>
      </dgm:prSet>
      <dgm:spPr/>
      <dgm:t>
        <a:bodyPr/>
        <a:lstStyle/>
        <a:p>
          <a:endParaRPr lang="es-MX"/>
        </a:p>
      </dgm:t>
    </dgm:pt>
  </dgm:ptLst>
  <dgm:cxnLst>
    <dgm:cxn modelId="{5BAF9BB9-169B-4CFE-82DE-A9AC4C76B26F}" srcId="{40924343-05B5-4D37-89E1-C64760B134F2}" destId="{6D3E9478-4C16-4871-A7B0-66902D5B5E25}" srcOrd="0" destOrd="0" parTransId="{3E1BBCBA-448A-4AB3-9A23-9E7133030E98}" sibTransId="{35CA58DA-6775-4DD3-94AA-29106F8D00A1}"/>
    <dgm:cxn modelId="{8F0AE4A4-0DF9-411E-BC14-9CF651211512}" type="presOf" srcId="{6D3E9478-4C16-4871-A7B0-66902D5B5E25}" destId="{3B60CBC6-4E53-4679-A5FE-598E15E3F225}" srcOrd="0" destOrd="0" presId="urn:microsoft.com/office/officeart/2005/8/layout/vList2"/>
    <dgm:cxn modelId="{EDA357A7-0B40-430D-9134-EBA69EAC7760}" type="presOf" srcId="{40924343-05B5-4D37-89E1-C64760B134F2}" destId="{0AD0695D-CDA8-4344-8CCC-044D91A861A8}" srcOrd="0" destOrd="0" presId="urn:microsoft.com/office/officeart/2005/8/layout/vList2"/>
    <dgm:cxn modelId="{2F3EF709-360B-4F80-9B5A-F8303C666B44}" type="presParOf" srcId="{0AD0695D-CDA8-4344-8CCC-044D91A861A8}" destId="{3B60CBC6-4E53-4679-A5FE-598E15E3F225}"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D26B0CAF-C542-44CB-961A-11ACB8C874A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MX"/>
        </a:p>
      </dgm:t>
    </dgm:pt>
    <dgm:pt modelId="{99915C45-26D2-48E0-B320-2EB993ADB2AE}">
      <dgm:prSet custT="1"/>
      <dgm:spPr/>
      <dgm:t>
        <a:bodyPr/>
        <a:lstStyle/>
        <a:p>
          <a:pPr algn="ctr" rtl="0"/>
          <a:r>
            <a:rPr lang="es-MX" sz="4000" b="1" dirty="0" smtClean="0"/>
            <a:t>SCARF </a:t>
          </a:r>
          <a:r>
            <a:rPr lang="en-US" sz="4000" b="1" noProof="0" dirty="0" smtClean="0"/>
            <a:t>Model</a:t>
          </a:r>
          <a:endParaRPr lang="en-US" sz="4000" b="1" noProof="0" dirty="0"/>
        </a:p>
      </dgm:t>
    </dgm:pt>
    <dgm:pt modelId="{D7566EB3-2D7A-4521-A0C8-7F29018D7F83}" type="parTrans" cxnId="{15327E4E-3492-4880-A1FB-BA051E50DA0B}">
      <dgm:prSet/>
      <dgm:spPr/>
      <dgm:t>
        <a:bodyPr/>
        <a:lstStyle/>
        <a:p>
          <a:endParaRPr lang="es-MX"/>
        </a:p>
      </dgm:t>
    </dgm:pt>
    <dgm:pt modelId="{02CA94C4-8D88-4BCB-81D0-5E869F9191E5}" type="sibTrans" cxnId="{15327E4E-3492-4880-A1FB-BA051E50DA0B}">
      <dgm:prSet/>
      <dgm:spPr/>
      <dgm:t>
        <a:bodyPr/>
        <a:lstStyle/>
        <a:p>
          <a:endParaRPr lang="es-MX"/>
        </a:p>
      </dgm:t>
    </dgm:pt>
    <dgm:pt modelId="{C647B651-29B1-4620-9379-C68EA29A47A1}" type="pres">
      <dgm:prSet presAssocID="{D26B0CAF-C542-44CB-961A-11ACB8C874A4}" presName="linear" presStyleCnt="0">
        <dgm:presLayoutVars>
          <dgm:animLvl val="lvl"/>
          <dgm:resizeHandles val="exact"/>
        </dgm:presLayoutVars>
      </dgm:prSet>
      <dgm:spPr/>
      <dgm:t>
        <a:bodyPr/>
        <a:lstStyle/>
        <a:p>
          <a:endParaRPr lang="es-MX"/>
        </a:p>
      </dgm:t>
    </dgm:pt>
    <dgm:pt modelId="{63ABCAA2-82A2-422E-9714-37B9EDCDCEA1}" type="pres">
      <dgm:prSet presAssocID="{99915C45-26D2-48E0-B320-2EB993ADB2AE}" presName="parentText" presStyleLbl="node1" presStyleIdx="0" presStyleCnt="1">
        <dgm:presLayoutVars>
          <dgm:chMax val="0"/>
          <dgm:bulletEnabled val="1"/>
        </dgm:presLayoutVars>
      </dgm:prSet>
      <dgm:spPr/>
      <dgm:t>
        <a:bodyPr/>
        <a:lstStyle/>
        <a:p>
          <a:endParaRPr lang="es-MX"/>
        </a:p>
      </dgm:t>
    </dgm:pt>
  </dgm:ptLst>
  <dgm:cxnLst>
    <dgm:cxn modelId="{3B20EF5C-BBC4-4885-B3FF-C61D19858CE4}" type="presOf" srcId="{99915C45-26D2-48E0-B320-2EB993ADB2AE}" destId="{63ABCAA2-82A2-422E-9714-37B9EDCDCEA1}" srcOrd="0" destOrd="0" presId="urn:microsoft.com/office/officeart/2005/8/layout/vList2"/>
    <dgm:cxn modelId="{E6C81533-6287-4084-94CD-8CD00ACEB9CB}" type="presOf" srcId="{D26B0CAF-C542-44CB-961A-11ACB8C874A4}" destId="{C647B651-29B1-4620-9379-C68EA29A47A1}" srcOrd="0" destOrd="0" presId="urn:microsoft.com/office/officeart/2005/8/layout/vList2"/>
    <dgm:cxn modelId="{15327E4E-3492-4880-A1FB-BA051E50DA0B}" srcId="{D26B0CAF-C542-44CB-961A-11ACB8C874A4}" destId="{99915C45-26D2-48E0-B320-2EB993ADB2AE}" srcOrd="0" destOrd="0" parTransId="{D7566EB3-2D7A-4521-A0C8-7F29018D7F83}" sibTransId="{02CA94C4-8D88-4BCB-81D0-5E869F9191E5}"/>
    <dgm:cxn modelId="{14D67BC8-3C97-48AA-9C8B-1052890A9077}" type="presParOf" srcId="{C647B651-29B1-4620-9379-C68EA29A47A1}" destId="{63ABCAA2-82A2-422E-9714-37B9EDCDCEA1}" srcOrd="0"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855FA667-E9EA-4CA1-9404-9D2D5F0B12B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3A295AAB-8C91-4ADD-B233-E3E084D65935}">
      <dgm:prSet custT="1"/>
      <dgm:spPr>
        <a:solidFill>
          <a:schemeClr val="tx2">
            <a:lumMod val="20000"/>
            <a:lumOff val="80000"/>
          </a:schemeClr>
        </a:solidFill>
      </dgm:spPr>
      <dgm:t>
        <a:bodyPr/>
        <a:lstStyle/>
        <a:p>
          <a:pPr algn="ctr" rtl="0"/>
          <a:r>
            <a:rPr lang="es-MX" sz="4000" b="1" dirty="0" smtClean="0">
              <a:solidFill>
                <a:sysClr val="windowText" lastClr="000000"/>
              </a:solidFill>
            </a:rPr>
            <a:t>AGES </a:t>
          </a:r>
          <a:r>
            <a:rPr lang="en-US" sz="4000" b="1" noProof="0" dirty="0" smtClean="0">
              <a:solidFill>
                <a:sysClr val="windowText" lastClr="000000"/>
              </a:solidFill>
            </a:rPr>
            <a:t>Model</a:t>
          </a:r>
          <a:endParaRPr lang="en-US" sz="4000" b="1" noProof="0" dirty="0">
            <a:solidFill>
              <a:sysClr val="windowText" lastClr="000000"/>
            </a:solidFill>
          </a:endParaRPr>
        </a:p>
      </dgm:t>
    </dgm:pt>
    <dgm:pt modelId="{2D9CCE31-DB4A-492C-81AF-2CA3FD50700E}" type="parTrans" cxnId="{A561E6ED-4AD4-49E3-85E8-F12722704A93}">
      <dgm:prSet/>
      <dgm:spPr/>
      <dgm:t>
        <a:bodyPr/>
        <a:lstStyle/>
        <a:p>
          <a:endParaRPr lang="es-MX"/>
        </a:p>
      </dgm:t>
    </dgm:pt>
    <dgm:pt modelId="{F5999D29-DBD7-400C-A23D-D0C1CE7753B2}" type="sibTrans" cxnId="{A561E6ED-4AD4-49E3-85E8-F12722704A93}">
      <dgm:prSet/>
      <dgm:spPr/>
      <dgm:t>
        <a:bodyPr/>
        <a:lstStyle/>
        <a:p>
          <a:endParaRPr lang="es-MX"/>
        </a:p>
      </dgm:t>
    </dgm:pt>
    <dgm:pt modelId="{108625AA-CBF6-4890-9538-AB4431F05F79}" type="pres">
      <dgm:prSet presAssocID="{855FA667-E9EA-4CA1-9404-9D2D5F0B12B7}" presName="linear" presStyleCnt="0">
        <dgm:presLayoutVars>
          <dgm:animLvl val="lvl"/>
          <dgm:resizeHandles val="exact"/>
        </dgm:presLayoutVars>
      </dgm:prSet>
      <dgm:spPr/>
      <dgm:t>
        <a:bodyPr/>
        <a:lstStyle/>
        <a:p>
          <a:endParaRPr lang="es-MX"/>
        </a:p>
      </dgm:t>
    </dgm:pt>
    <dgm:pt modelId="{DBACF7B4-9585-4A91-966D-6FF0CA9EBE12}" type="pres">
      <dgm:prSet presAssocID="{3A295AAB-8C91-4ADD-B233-E3E084D65935}" presName="parentText" presStyleLbl="node1" presStyleIdx="0" presStyleCnt="1">
        <dgm:presLayoutVars>
          <dgm:chMax val="0"/>
          <dgm:bulletEnabled val="1"/>
        </dgm:presLayoutVars>
      </dgm:prSet>
      <dgm:spPr/>
      <dgm:t>
        <a:bodyPr/>
        <a:lstStyle/>
        <a:p>
          <a:endParaRPr lang="es-MX"/>
        </a:p>
      </dgm:t>
    </dgm:pt>
  </dgm:ptLst>
  <dgm:cxnLst>
    <dgm:cxn modelId="{2A6268E4-9615-4702-BD94-C9AC712EA12D}" type="presOf" srcId="{855FA667-E9EA-4CA1-9404-9D2D5F0B12B7}" destId="{108625AA-CBF6-4890-9538-AB4431F05F79}" srcOrd="0" destOrd="0" presId="urn:microsoft.com/office/officeart/2005/8/layout/vList2"/>
    <dgm:cxn modelId="{5E580266-08AF-4D35-961B-03232F04B672}" type="presOf" srcId="{3A295AAB-8C91-4ADD-B233-E3E084D65935}" destId="{DBACF7B4-9585-4A91-966D-6FF0CA9EBE12}" srcOrd="0" destOrd="0" presId="urn:microsoft.com/office/officeart/2005/8/layout/vList2"/>
    <dgm:cxn modelId="{A561E6ED-4AD4-49E3-85E8-F12722704A93}" srcId="{855FA667-E9EA-4CA1-9404-9D2D5F0B12B7}" destId="{3A295AAB-8C91-4ADD-B233-E3E084D65935}" srcOrd="0" destOrd="0" parTransId="{2D9CCE31-DB4A-492C-81AF-2CA3FD50700E}" sibTransId="{F5999D29-DBD7-400C-A23D-D0C1CE7753B2}"/>
    <dgm:cxn modelId="{D8C8B273-844C-413D-9A5A-6CF40BA17B26}" type="presParOf" srcId="{108625AA-CBF6-4890-9538-AB4431F05F79}" destId="{DBACF7B4-9585-4A91-966D-6FF0CA9EBE12}" srcOrd="0" destOrd="0" presId="urn:microsoft.com/office/officeart/2005/8/layout/vList2"/>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4549C2E7-B7CA-4173-A183-DC710AB5DA66}"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s-MX"/>
        </a:p>
      </dgm:t>
    </dgm:pt>
    <dgm:pt modelId="{F4A3D947-0104-4D8F-AD8F-181A9FE56F59}">
      <dgm:prSet custT="1"/>
      <dgm:spPr/>
      <dgm:t>
        <a:bodyPr/>
        <a:lstStyle/>
        <a:p>
          <a:pPr algn="ctr" rtl="0"/>
          <a:r>
            <a:rPr lang="en-US" sz="4000" b="1" noProof="0" dirty="0" smtClean="0"/>
            <a:t>Neuro-leadership</a:t>
          </a:r>
          <a:endParaRPr lang="en-US" sz="4000" b="1" noProof="0" dirty="0"/>
        </a:p>
      </dgm:t>
    </dgm:pt>
    <dgm:pt modelId="{F6D9C25D-02BD-4A62-92B3-A4AC5310F44B}" type="parTrans" cxnId="{F1DA15FA-12C9-4932-9364-6CAABC8A3A3A}">
      <dgm:prSet/>
      <dgm:spPr/>
      <dgm:t>
        <a:bodyPr/>
        <a:lstStyle/>
        <a:p>
          <a:endParaRPr lang="es-MX"/>
        </a:p>
      </dgm:t>
    </dgm:pt>
    <dgm:pt modelId="{0873A09B-E425-42C1-9D38-237ED61BEA10}" type="sibTrans" cxnId="{F1DA15FA-12C9-4932-9364-6CAABC8A3A3A}">
      <dgm:prSet/>
      <dgm:spPr/>
      <dgm:t>
        <a:bodyPr/>
        <a:lstStyle/>
        <a:p>
          <a:endParaRPr lang="es-MX"/>
        </a:p>
      </dgm:t>
    </dgm:pt>
    <dgm:pt modelId="{B56A6320-C5A5-4171-9DA5-9DB27B842DD9}" type="pres">
      <dgm:prSet presAssocID="{4549C2E7-B7CA-4173-A183-DC710AB5DA66}" presName="linear" presStyleCnt="0">
        <dgm:presLayoutVars>
          <dgm:animLvl val="lvl"/>
          <dgm:resizeHandles val="exact"/>
        </dgm:presLayoutVars>
      </dgm:prSet>
      <dgm:spPr/>
      <dgm:t>
        <a:bodyPr/>
        <a:lstStyle/>
        <a:p>
          <a:endParaRPr lang="es-MX"/>
        </a:p>
      </dgm:t>
    </dgm:pt>
    <dgm:pt modelId="{795CC95D-3CBF-4B60-BD3A-18AE70FE9169}" type="pres">
      <dgm:prSet presAssocID="{F4A3D947-0104-4D8F-AD8F-181A9FE56F59}" presName="parentText" presStyleLbl="node1" presStyleIdx="0" presStyleCnt="1">
        <dgm:presLayoutVars>
          <dgm:chMax val="0"/>
          <dgm:bulletEnabled val="1"/>
        </dgm:presLayoutVars>
      </dgm:prSet>
      <dgm:spPr/>
      <dgm:t>
        <a:bodyPr/>
        <a:lstStyle/>
        <a:p>
          <a:endParaRPr lang="es-MX"/>
        </a:p>
      </dgm:t>
    </dgm:pt>
  </dgm:ptLst>
  <dgm:cxnLst>
    <dgm:cxn modelId="{FEF8F5F6-84A1-43E2-AD15-6F9078448952}" type="presOf" srcId="{F4A3D947-0104-4D8F-AD8F-181A9FE56F59}" destId="{795CC95D-3CBF-4B60-BD3A-18AE70FE9169}" srcOrd="0" destOrd="0" presId="urn:microsoft.com/office/officeart/2005/8/layout/vList2"/>
    <dgm:cxn modelId="{F1DA15FA-12C9-4932-9364-6CAABC8A3A3A}" srcId="{4549C2E7-B7CA-4173-A183-DC710AB5DA66}" destId="{F4A3D947-0104-4D8F-AD8F-181A9FE56F59}" srcOrd="0" destOrd="0" parTransId="{F6D9C25D-02BD-4A62-92B3-A4AC5310F44B}" sibTransId="{0873A09B-E425-42C1-9D38-237ED61BEA10}"/>
    <dgm:cxn modelId="{D1FF82D7-331B-4A5B-A5EA-3827A894B8A9}" type="presOf" srcId="{4549C2E7-B7CA-4173-A183-DC710AB5DA66}" destId="{B56A6320-C5A5-4171-9DA5-9DB27B842DD9}" srcOrd="0" destOrd="0" presId="urn:microsoft.com/office/officeart/2005/8/layout/vList2"/>
    <dgm:cxn modelId="{CA39E97A-B9F0-4D6F-A5FD-94C8CA7B04E1}" type="presParOf" srcId="{B56A6320-C5A5-4171-9DA5-9DB27B842DD9}" destId="{795CC95D-3CBF-4B60-BD3A-18AE70FE9169}"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7F5B8999-EB5A-4284-BA23-88748B9989A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0BA4F7B9-0EF3-455E-833D-ED51378069D0}">
      <dgm:prSet custT="1"/>
      <dgm:spPr>
        <a:solidFill>
          <a:schemeClr val="bg1"/>
        </a:solidFill>
      </dgm:spPr>
      <dgm:t>
        <a:bodyPr/>
        <a:lstStyle/>
        <a:p>
          <a:pPr algn="ctr" rtl="0"/>
          <a:r>
            <a:rPr lang="en-US" sz="5400" b="1" noProof="0" dirty="0" smtClean="0">
              <a:solidFill>
                <a:sysClr val="windowText" lastClr="000000"/>
              </a:solidFill>
            </a:rPr>
            <a:t>SCARF Model</a:t>
          </a:r>
          <a:endParaRPr lang="en-US" sz="5400" b="1" noProof="0" dirty="0">
            <a:solidFill>
              <a:sysClr val="windowText" lastClr="000000"/>
            </a:solidFill>
          </a:endParaRPr>
        </a:p>
      </dgm:t>
    </dgm:pt>
    <dgm:pt modelId="{E5F7BBA8-4DA1-4EFC-9DCF-326A3597BE85}" type="parTrans" cxnId="{FA5A207C-AEDC-4291-8EC0-B9C29668F0D4}">
      <dgm:prSet/>
      <dgm:spPr/>
      <dgm:t>
        <a:bodyPr/>
        <a:lstStyle/>
        <a:p>
          <a:endParaRPr lang="es-MX"/>
        </a:p>
      </dgm:t>
    </dgm:pt>
    <dgm:pt modelId="{B84EEBAB-1E20-4018-9E3C-9E810DF3D63A}" type="sibTrans" cxnId="{FA5A207C-AEDC-4291-8EC0-B9C29668F0D4}">
      <dgm:prSet/>
      <dgm:spPr/>
      <dgm:t>
        <a:bodyPr/>
        <a:lstStyle/>
        <a:p>
          <a:endParaRPr lang="es-MX"/>
        </a:p>
      </dgm:t>
    </dgm:pt>
    <dgm:pt modelId="{EFAA3389-6CA0-4D84-AFCC-EA06AD8E4086}" type="pres">
      <dgm:prSet presAssocID="{7F5B8999-EB5A-4284-BA23-88748B9989A8}" presName="linear" presStyleCnt="0">
        <dgm:presLayoutVars>
          <dgm:animLvl val="lvl"/>
          <dgm:resizeHandles val="exact"/>
        </dgm:presLayoutVars>
      </dgm:prSet>
      <dgm:spPr/>
      <dgm:t>
        <a:bodyPr/>
        <a:lstStyle/>
        <a:p>
          <a:endParaRPr lang="es-MX"/>
        </a:p>
      </dgm:t>
    </dgm:pt>
    <dgm:pt modelId="{6834AB67-112C-4247-B115-39806EF7531E}" type="pres">
      <dgm:prSet presAssocID="{0BA4F7B9-0EF3-455E-833D-ED51378069D0}" presName="parentText" presStyleLbl="node1" presStyleIdx="0" presStyleCnt="1">
        <dgm:presLayoutVars>
          <dgm:chMax val="0"/>
          <dgm:bulletEnabled val="1"/>
        </dgm:presLayoutVars>
      </dgm:prSet>
      <dgm:spPr/>
      <dgm:t>
        <a:bodyPr/>
        <a:lstStyle/>
        <a:p>
          <a:endParaRPr lang="es-MX"/>
        </a:p>
      </dgm:t>
    </dgm:pt>
  </dgm:ptLst>
  <dgm:cxnLst>
    <dgm:cxn modelId="{D6A5A8FE-DAC8-4837-97A5-18E09B7ED5E3}" type="presOf" srcId="{0BA4F7B9-0EF3-455E-833D-ED51378069D0}" destId="{6834AB67-112C-4247-B115-39806EF7531E}" srcOrd="0" destOrd="0" presId="urn:microsoft.com/office/officeart/2005/8/layout/vList2"/>
    <dgm:cxn modelId="{6FBD7327-B5AE-4066-BEAE-E92D58813600}" type="presOf" srcId="{7F5B8999-EB5A-4284-BA23-88748B9989A8}" destId="{EFAA3389-6CA0-4D84-AFCC-EA06AD8E4086}" srcOrd="0" destOrd="0" presId="urn:microsoft.com/office/officeart/2005/8/layout/vList2"/>
    <dgm:cxn modelId="{FA5A207C-AEDC-4291-8EC0-B9C29668F0D4}" srcId="{7F5B8999-EB5A-4284-BA23-88748B9989A8}" destId="{0BA4F7B9-0EF3-455E-833D-ED51378069D0}" srcOrd="0" destOrd="0" parTransId="{E5F7BBA8-4DA1-4EFC-9DCF-326A3597BE85}" sibTransId="{B84EEBAB-1E20-4018-9E3C-9E810DF3D63A}"/>
    <dgm:cxn modelId="{F89BAB39-96DF-4344-B12E-D659953D70C6}" type="presParOf" srcId="{EFAA3389-6CA0-4D84-AFCC-EA06AD8E4086}" destId="{6834AB67-112C-4247-B115-39806EF7531E}"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3C729158-945F-479A-9B43-F2989750A399}" type="doc">
      <dgm:prSet loTypeId="urn:microsoft.com/office/officeart/2005/8/layout/venn1" loCatId="relationship" qsTypeId="urn:microsoft.com/office/officeart/2005/8/quickstyle/simple1" qsCatId="simple" csTypeId="urn:microsoft.com/office/officeart/2005/8/colors/colorful5" csCatId="colorful" phldr="1"/>
      <dgm:spPr/>
      <dgm:t>
        <a:bodyPr/>
        <a:lstStyle/>
        <a:p>
          <a:endParaRPr lang="es-MX"/>
        </a:p>
      </dgm:t>
    </dgm:pt>
    <dgm:pt modelId="{888218AC-6B29-43E6-9ACF-3500BED016E9}" type="pres">
      <dgm:prSet presAssocID="{3C729158-945F-479A-9B43-F2989750A399}" presName="compositeShape" presStyleCnt="0">
        <dgm:presLayoutVars>
          <dgm:chMax val="7"/>
          <dgm:dir/>
          <dgm:resizeHandles val="exact"/>
        </dgm:presLayoutVars>
      </dgm:prSet>
      <dgm:spPr/>
      <dgm:t>
        <a:bodyPr/>
        <a:lstStyle/>
        <a:p>
          <a:endParaRPr lang="es-MX"/>
        </a:p>
      </dgm:t>
    </dgm:pt>
  </dgm:ptLst>
  <dgm:cxnLst>
    <dgm:cxn modelId="{44DDE217-59FA-4B2D-A04C-99934B2F71F5}" type="presOf" srcId="{3C729158-945F-479A-9B43-F2989750A399}" destId="{888218AC-6B29-43E6-9ACF-3500BED016E9}"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C8FC6AAB-3106-4440-B6BF-148A3715CF97}" type="doc">
      <dgm:prSet loTypeId="urn:microsoft.com/office/officeart/2005/8/layout/vList2" loCatId="list" qsTypeId="urn:microsoft.com/office/officeart/2005/8/quickstyle/simple3" qsCatId="simple" csTypeId="urn:microsoft.com/office/officeart/2005/8/colors/accent1_4" csCatId="accent1" phldr="1"/>
      <dgm:spPr/>
      <dgm:t>
        <a:bodyPr/>
        <a:lstStyle/>
        <a:p>
          <a:endParaRPr lang="es-MX"/>
        </a:p>
      </dgm:t>
    </dgm:pt>
    <dgm:pt modelId="{41D69CF9-9DAC-43D6-A1A0-356B6C8B2746}">
      <dgm:prSet custT="1"/>
      <dgm:spPr/>
      <dgm:t>
        <a:bodyPr/>
        <a:lstStyle/>
        <a:p>
          <a:pPr algn="ctr" rtl="0"/>
          <a:r>
            <a:rPr lang="es-MX" sz="2400" b="1" i="0" dirty="0" smtClean="0"/>
            <a:t>Mtro. Victor Manuel Jaén Hernández</a:t>
          </a:r>
          <a:endParaRPr lang="es-MX" sz="2400" b="1" i="0" dirty="0"/>
        </a:p>
      </dgm:t>
    </dgm:pt>
    <dgm:pt modelId="{C4FA29E3-8BAB-410E-910C-0B80F0688630}" type="parTrans" cxnId="{BC229C38-2F49-4340-846A-E87904081A93}">
      <dgm:prSet/>
      <dgm:spPr/>
      <dgm:t>
        <a:bodyPr/>
        <a:lstStyle/>
        <a:p>
          <a:endParaRPr lang="es-MX"/>
        </a:p>
      </dgm:t>
    </dgm:pt>
    <dgm:pt modelId="{873AB81A-D7CB-4D41-BED3-AAA23E7C5CC9}" type="sibTrans" cxnId="{BC229C38-2F49-4340-846A-E87904081A93}">
      <dgm:prSet/>
      <dgm:spPr/>
      <dgm:t>
        <a:bodyPr/>
        <a:lstStyle/>
        <a:p>
          <a:endParaRPr lang="es-MX"/>
        </a:p>
      </dgm:t>
    </dgm:pt>
    <dgm:pt modelId="{9D91F902-1C8C-4708-8A1D-FAA5E7B9C168}">
      <dgm:prSet/>
      <dgm:spPr/>
      <dgm:t>
        <a:bodyPr/>
        <a:lstStyle/>
        <a:p>
          <a:pPr rtl="0"/>
          <a:r>
            <a:rPr lang="es-MX" dirty="0" smtClean="0"/>
            <a:t>victor_jaen3139@uaeh.edu.mx</a:t>
          </a:r>
          <a:endParaRPr lang="es-MX" dirty="0"/>
        </a:p>
      </dgm:t>
    </dgm:pt>
    <dgm:pt modelId="{9E9F2F34-7A17-4597-AF61-DC9839E4DC5D}" type="parTrans" cxnId="{453E6242-82E6-4533-A65D-0E547CECA8EA}">
      <dgm:prSet/>
      <dgm:spPr/>
      <dgm:t>
        <a:bodyPr/>
        <a:lstStyle/>
        <a:p>
          <a:endParaRPr lang="es-MX"/>
        </a:p>
      </dgm:t>
    </dgm:pt>
    <dgm:pt modelId="{78653557-F8E8-4E1C-B3B6-57F0D248F2E7}" type="sibTrans" cxnId="{453E6242-82E6-4533-A65D-0E547CECA8EA}">
      <dgm:prSet/>
      <dgm:spPr/>
      <dgm:t>
        <a:bodyPr/>
        <a:lstStyle/>
        <a:p>
          <a:endParaRPr lang="es-MX"/>
        </a:p>
      </dgm:t>
    </dgm:pt>
    <dgm:pt modelId="{84BF2461-8664-40D6-94DE-0A06643AE0BA}" type="pres">
      <dgm:prSet presAssocID="{C8FC6AAB-3106-4440-B6BF-148A3715CF97}" presName="linear" presStyleCnt="0">
        <dgm:presLayoutVars>
          <dgm:animLvl val="lvl"/>
          <dgm:resizeHandles val="exact"/>
        </dgm:presLayoutVars>
      </dgm:prSet>
      <dgm:spPr/>
      <dgm:t>
        <a:bodyPr/>
        <a:lstStyle/>
        <a:p>
          <a:endParaRPr lang="es-MX"/>
        </a:p>
      </dgm:t>
    </dgm:pt>
    <dgm:pt modelId="{3CA76C57-59BE-4D4D-A4E7-0E4EDFA4CA5D}" type="pres">
      <dgm:prSet presAssocID="{41D69CF9-9DAC-43D6-A1A0-356B6C8B2746}" presName="parentText" presStyleLbl="node1" presStyleIdx="0" presStyleCnt="2" custScaleY="254076">
        <dgm:presLayoutVars>
          <dgm:chMax val="0"/>
          <dgm:bulletEnabled val="1"/>
        </dgm:presLayoutVars>
      </dgm:prSet>
      <dgm:spPr/>
      <dgm:t>
        <a:bodyPr/>
        <a:lstStyle/>
        <a:p>
          <a:endParaRPr lang="es-MX"/>
        </a:p>
      </dgm:t>
    </dgm:pt>
    <dgm:pt modelId="{2C0876BB-DD64-4140-8293-43A5A864F73D}" type="pres">
      <dgm:prSet presAssocID="{873AB81A-D7CB-4D41-BED3-AAA23E7C5CC9}" presName="spacer" presStyleCnt="0"/>
      <dgm:spPr/>
    </dgm:pt>
    <dgm:pt modelId="{5643F050-F31C-4685-B02B-4675A462263F}" type="pres">
      <dgm:prSet presAssocID="{9D91F902-1C8C-4708-8A1D-FAA5E7B9C168}" presName="parentText" presStyleLbl="node1" presStyleIdx="1" presStyleCnt="2">
        <dgm:presLayoutVars>
          <dgm:chMax val="0"/>
          <dgm:bulletEnabled val="1"/>
        </dgm:presLayoutVars>
      </dgm:prSet>
      <dgm:spPr/>
      <dgm:t>
        <a:bodyPr/>
        <a:lstStyle/>
        <a:p>
          <a:endParaRPr lang="es-MX"/>
        </a:p>
      </dgm:t>
    </dgm:pt>
  </dgm:ptLst>
  <dgm:cxnLst>
    <dgm:cxn modelId="{453E6242-82E6-4533-A65D-0E547CECA8EA}" srcId="{C8FC6AAB-3106-4440-B6BF-148A3715CF97}" destId="{9D91F902-1C8C-4708-8A1D-FAA5E7B9C168}" srcOrd="1" destOrd="0" parTransId="{9E9F2F34-7A17-4597-AF61-DC9839E4DC5D}" sibTransId="{78653557-F8E8-4E1C-B3B6-57F0D248F2E7}"/>
    <dgm:cxn modelId="{63B19A91-EC4B-433F-AF6A-20243FC1A159}" type="presOf" srcId="{41D69CF9-9DAC-43D6-A1A0-356B6C8B2746}" destId="{3CA76C57-59BE-4D4D-A4E7-0E4EDFA4CA5D}" srcOrd="0" destOrd="0" presId="urn:microsoft.com/office/officeart/2005/8/layout/vList2"/>
    <dgm:cxn modelId="{7EF116A8-88F6-480A-B52E-F590E9E89639}" type="presOf" srcId="{C8FC6AAB-3106-4440-B6BF-148A3715CF97}" destId="{84BF2461-8664-40D6-94DE-0A06643AE0BA}" srcOrd="0" destOrd="0" presId="urn:microsoft.com/office/officeart/2005/8/layout/vList2"/>
    <dgm:cxn modelId="{BC229C38-2F49-4340-846A-E87904081A93}" srcId="{C8FC6AAB-3106-4440-B6BF-148A3715CF97}" destId="{41D69CF9-9DAC-43D6-A1A0-356B6C8B2746}" srcOrd="0" destOrd="0" parTransId="{C4FA29E3-8BAB-410E-910C-0B80F0688630}" sibTransId="{873AB81A-D7CB-4D41-BED3-AAA23E7C5CC9}"/>
    <dgm:cxn modelId="{312131F1-FA0B-4738-B45B-5ABECDF9527A}" type="presOf" srcId="{9D91F902-1C8C-4708-8A1D-FAA5E7B9C168}" destId="{5643F050-F31C-4685-B02B-4675A462263F}" srcOrd="0" destOrd="0" presId="urn:microsoft.com/office/officeart/2005/8/layout/vList2"/>
    <dgm:cxn modelId="{4163C8B5-131B-4421-BAD3-95397A7B675B}" type="presParOf" srcId="{84BF2461-8664-40D6-94DE-0A06643AE0BA}" destId="{3CA76C57-59BE-4D4D-A4E7-0E4EDFA4CA5D}" srcOrd="0" destOrd="0" presId="urn:microsoft.com/office/officeart/2005/8/layout/vList2"/>
    <dgm:cxn modelId="{D74240F2-24CC-44B7-AB65-DA107E7AD891}" type="presParOf" srcId="{84BF2461-8664-40D6-94DE-0A06643AE0BA}" destId="{2C0876BB-DD64-4140-8293-43A5A864F73D}" srcOrd="1" destOrd="0" presId="urn:microsoft.com/office/officeart/2005/8/layout/vList2"/>
    <dgm:cxn modelId="{B50AC7E7-6946-4077-8523-BE905430C00A}" type="presParOf" srcId="{84BF2461-8664-40D6-94DE-0A06643AE0BA}" destId="{5643F050-F31C-4685-B02B-4675A462263F}"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4F221CC-7060-449D-B6A4-56A1137AEFC5}" type="doc">
      <dgm:prSet loTypeId="urn:microsoft.com/office/officeart/2005/8/layout/vList2" loCatId="list" qsTypeId="urn:microsoft.com/office/officeart/2005/8/quickstyle/simple1" qsCatId="simple" csTypeId="urn:microsoft.com/office/officeart/2005/8/colors/accent2_4" csCatId="accent2"/>
      <dgm:spPr/>
      <dgm:t>
        <a:bodyPr/>
        <a:lstStyle/>
        <a:p>
          <a:endParaRPr lang="es-MX"/>
        </a:p>
      </dgm:t>
    </dgm:pt>
    <dgm:pt modelId="{928FA921-79AB-4EF9-A58D-BB3CBEB955AA}">
      <dgm:prSet/>
      <dgm:spPr/>
      <dgm:t>
        <a:bodyPr/>
        <a:lstStyle/>
        <a:p>
          <a:pPr algn="ctr" rtl="0"/>
          <a:r>
            <a:rPr lang="es-MX" b="1" dirty="0" smtClean="0"/>
            <a:t>VIDEO:</a:t>
          </a:r>
          <a:endParaRPr lang="es-MX" b="1" dirty="0"/>
        </a:p>
      </dgm:t>
    </dgm:pt>
    <dgm:pt modelId="{2FB60B9C-B4F6-48D7-A764-94609DAC39D5}" type="parTrans" cxnId="{5D089BD8-3D14-46C8-8894-B9238E708804}">
      <dgm:prSet/>
      <dgm:spPr/>
      <dgm:t>
        <a:bodyPr/>
        <a:lstStyle/>
        <a:p>
          <a:endParaRPr lang="es-MX"/>
        </a:p>
      </dgm:t>
    </dgm:pt>
    <dgm:pt modelId="{A264CA49-4215-455F-936A-31AD0A561AAC}" type="sibTrans" cxnId="{5D089BD8-3D14-46C8-8894-B9238E708804}">
      <dgm:prSet/>
      <dgm:spPr/>
      <dgm:t>
        <a:bodyPr/>
        <a:lstStyle/>
        <a:p>
          <a:endParaRPr lang="es-MX"/>
        </a:p>
      </dgm:t>
    </dgm:pt>
    <dgm:pt modelId="{B49F5923-817C-4146-BA7C-DDDE17D4BBD3}">
      <dgm:prSet/>
      <dgm:spPr/>
      <dgm:t>
        <a:bodyPr/>
        <a:lstStyle/>
        <a:p>
          <a:pPr algn="ctr" rtl="0"/>
          <a:r>
            <a:rPr lang="es-MX" b="1" dirty="0" smtClean="0">
              <a:solidFill>
                <a:sysClr val="windowText" lastClr="000000"/>
              </a:solidFill>
            </a:rPr>
            <a:t>EVOLUCION DE LAS TEORIAS DE LIDERAZGO</a:t>
          </a:r>
          <a:endParaRPr lang="es-MX" b="1" dirty="0">
            <a:solidFill>
              <a:sysClr val="windowText" lastClr="000000"/>
            </a:solidFill>
          </a:endParaRPr>
        </a:p>
      </dgm:t>
    </dgm:pt>
    <dgm:pt modelId="{3025D3AD-3C23-408E-8881-CAD46667B245}" type="parTrans" cxnId="{5852106F-39A5-404D-893D-ADDC98208E72}">
      <dgm:prSet/>
      <dgm:spPr/>
      <dgm:t>
        <a:bodyPr/>
        <a:lstStyle/>
        <a:p>
          <a:endParaRPr lang="es-MX"/>
        </a:p>
      </dgm:t>
    </dgm:pt>
    <dgm:pt modelId="{C6C593EF-28EC-48B0-9F04-62540B5F265D}" type="sibTrans" cxnId="{5852106F-39A5-404D-893D-ADDC98208E72}">
      <dgm:prSet/>
      <dgm:spPr/>
      <dgm:t>
        <a:bodyPr/>
        <a:lstStyle/>
        <a:p>
          <a:endParaRPr lang="es-MX"/>
        </a:p>
      </dgm:t>
    </dgm:pt>
    <dgm:pt modelId="{019B64B7-B6E1-4434-8275-8C9FF15FDAB6}" type="pres">
      <dgm:prSet presAssocID="{54F221CC-7060-449D-B6A4-56A1137AEFC5}" presName="linear" presStyleCnt="0">
        <dgm:presLayoutVars>
          <dgm:animLvl val="lvl"/>
          <dgm:resizeHandles val="exact"/>
        </dgm:presLayoutVars>
      </dgm:prSet>
      <dgm:spPr/>
      <dgm:t>
        <a:bodyPr/>
        <a:lstStyle/>
        <a:p>
          <a:endParaRPr lang="es-MX"/>
        </a:p>
      </dgm:t>
    </dgm:pt>
    <dgm:pt modelId="{3AF1F1BD-A0C3-4B51-A8C6-F273EC783620}" type="pres">
      <dgm:prSet presAssocID="{928FA921-79AB-4EF9-A58D-BB3CBEB955AA}" presName="parentText" presStyleLbl="node1" presStyleIdx="0" presStyleCnt="2" custLinFactY="-124095" custLinFactNeighborY="-200000">
        <dgm:presLayoutVars>
          <dgm:chMax val="0"/>
          <dgm:bulletEnabled val="1"/>
        </dgm:presLayoutVars>
      </dgm:prSet>
      <dgm:spPr/>
      <dgm:t>
        <a:bodyPr/>
        <a:lstStyle/>
        <a:p>
          <a:endParaRPr lang="es-MX"/>
        </a:p>
      </dgm:t>
    </dgm:pt>
    <dgm:pt modelId="{3F5089E1-8674-472F-8AD5-79AA061DEA93}" type="pres">
      <dgm:prSet presAssocID="{A264CA49-4215-455F-936A-31AD0A561AAC}" presName="spacer" presStyleCnt="0"/>
      <dgm:spPr/>
    </dgm:pt>
    <dgm:pt modelId="{D884BEFD-A4AE-4DA4-8C32-9524F2F61494}" type="pres">
      <dgm:prSet presAssocID="{B49F5923-817C-4146-BA7C-DDDE17D4BBD3}" presName="parentText" presStyleLbl="node1" presStyleIdx="1" presStyleCnt="2">
        <dgm:presLayoutVars>
          <dgm:chMax val="0"/>
          <dgm:bulletEnabled val="1"/>
        </dgm:presLayoutVars>
      </dgm:prSet>
      <dgm:spPr/>
      <dgm:t>
        <a:bodyPr/>
        <a:lstStyle/>
        <a:p>
          <a:endParaRPr lang="es-MX"/>
        </a:p>
      </dgm:t>
    </dgm:pt>
  </dgm:ptLst>
  <dgm:cxnLst>
    <dgm:cxn modelId="{5D089BD8-3D14-46C8-8894-B9238E708804}" srcId="{54F221CC-7060-449D-B6A4-56A1137AEFC5}" destId="{928FA921-79AB-4EF9-A58D-BB3CBEB955AA}" srcOrd="0" destOrd="0" parTransId="{2FB60B9C-B4F6-48D7-A764-94609DAC39D5}" sibTransId="{A264CA49-4215-455F-936A-31AD0A561AAC}"/>
    <dgm:cxn modelId="{5852106F-39A5-404D-893D-ADDC98208E72}" srcId="{54F221CC-7060-449D-B6A4-56A1137AEFC5}" destId="{B49F5923-817C-4146-BA7C-DDDE17D4BBD3}" srcOrd="1" destOrd="0" parTransId="{3025D3AD-3C23-408E-8881-CAD46667B245}" sibTransId="{C6C593EF-28EC-48B0-9F04-62540B5F265D}"/>
    <dgm:cxn modelId="{2A71E969-7540-43B7-A736-734629B50BF3}" type="presOf" srcId="{B49F5923-817C-4146-BA7C-DDDE17D4BBD3}" destId="{D884BEFD-A4AE-4DA4-8C32-9524F2F61494}" srcOrd="0" destOrd="0" presId="urn:microsoft.com/office/officeart/2005/8/layout/vList2"/>
    <dgm:cxn modelId="{67F880D0-8CCF-4A3B-AF0A-23B854F96F22}" type="presOf" srcId="{54F221CC-7060-449D-B6A4-56A1137AEFC5}" destId="{019B64B7-B6E1-4434-8275-8C9FF15FDAB6}" srcOrd="0" destOrd="0" presId="urn:microsoft.com/office/officeart/2005/8/layout/vList2"/>
    <dgm:cxn modelId="{9AA08452-4365-482D-83B4-7BF5E0657797}" type="presOf" srcId="{928FA921-79AB-4EF9-A58D-BB3CBEB955AA}" destId="{3AF1F1BD-A0C3-4B51-A8C6-F273EC783620}" srcOrd="0" destOrd="0" presId="urn:microsoft.com/office/officeart/2005/8/layout/vList2"/>
    <dgm:cxn modelId="{CE2A79C1-9D21-4839-9A9E-F377864BB182}" type="presParOf" srcId="{019B64B7-B6E1-4434-8275-8C9FF15FDAB6}" destId="{3AF1F1BD-A0C3-4B51-A8C6-F273EC783620}" srcOrd="0" destOrd="0" presId="urn:microsoft.com/office/officeart/2005/8/layout/vList2"/>
    <dgm:cxn modelId="{1F272E28-58F6-4CEF-B573-C901FDE9EB26}" type="presParOf" srcId="{019B64B7-B6E1-4434-8275-8C9FF15FDAB6}" destId="{3F5089E1-8674-472F-8AD5-79AA061DEA93}" srcOrd="1" destOrd="0" presId="urn:microsoft.com/office/officeart/2005/8/layout/vList2"/>
    <dgm:cxn modelId="{3E3CD8D1-0097-4347-A573-867AFF2F8ED3}" type="presParOf" srcId="{019B64B7-B6E1-4434-8275-8C9FF15FDAB6}" destId="{D884BEFD-A4AE-4DA4-8C32-9524F2F61494}" srcOrd="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BAB1FF9-5705-445B-A3B5-2BF63F045202}"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s-MX"/>
        </a:p>
      </dgm:t>
    </dgm:pt>
    <dgm:pt modelId="{C6557EF3-76FC-4486-AE2C-33450632D82C}">
      <dgm:prSet custT="1"/>
      <dgm:spPr/>
      <dgm:t>
        <a:bodyPr/>
        <a:lstStyle/>
        <a:p>
          <a:pPr algn="ctr" rtl="0"/>
          <a:r>
            <a:rPr lang="es-MX" sz="6000" b="1" dirty="0" smtClean="0"/>
            <a:t>Teoría de Rasgos</a:t>
          </a:r>
          <a:endParaRPr lang="es-MX" sz="6000" b="1" dirty="0"/>
        </a:p>
      </dgm:t>
    </dgm:pt>
    <dgm:pt modelId="{24D093E8-D3F9-4375-AD0E-8FEAA412A870}" type="parTrans" cxnId="{25ED00A9-62B6-4031-9B3B-39EC370D923F}">
      <dgm:prSet/>
      <dgm:spPr/>
      <dgm:t>
        <a:bodyPr/>
        <a:lstStyle/>
        <a:p>
          <a:endParaRPr lang="es-MX"/>
        </a:p>
      </dgm:t>
    </dgm:pt>
    <dgm:pt modelId="{2BCC39F1-1687-4C75-A2A0-3415A9F25B5C}" type="sibTrans" cxnId="{25ED00A9-62B6-4031-9B3B-39EC370D923F}">
      <dgm:prSet/>
      <dgm:spPr/>
      <dgm:t>
        <a:bodyPr/>
        <a:lstStyle/>
        <a:p>
          <a:endParaRPr lang="es-MX"/>
        </a:p>
      </dgm:t>
    </dgm:pt>
    <dgm:pt modelId="{1388737D-5394-4E48-8549-42DFA55C1BC7}" type="pres">
      <dgm:prSet presAssocID="{0BAB1FF9-5705-445B-A3B5-2BF63F045202}" presName="linear" presStyleCnt="0">
        <dgm:presLayoutVars>
          <dgm:animLvl val="lvl"/>
          <dgm:resizeHandles val="exact"/>
        </dgm:presLayoutVars>
      </dgm:prSet>
      <dgm:spPr/>
      <dgm:t>
        <a:bodyPr/>
        <a:lstStyle/>
        <a:p>
          <a:endParaRPr lang="es-MX"/>
        </a:p>
      </dgm:t>
    </dgm:pt>
    <dgm:pt modelId="{1F461398-6370-4010-9B8B-655DBBE5D983}" type="pres">
      <dgm:prSet presAssocID="{C6557EF3-76FC-4486-AE2C-33450632D82C}" presName="parentText" presStyleLbl="node1" presStyleIdx="0" presStyleCnt="1">
        <dgm:presLayoutVars>
          <dgm:chMax val="0"/>
          <dgm:bulletEnabled val="1"/>
        </dgm:presLayoutVars>
      </dgm:prSet>
      <dgm:spPr/>
      <dgm:t>
        <a:bodyPr/>
        <a:lstStyle/>
        <a:p>
          <a:endParaRPr lang="es-MX"/>
        </a:p>
      </dgm:t>
    </dgm:pt>
  </dgm:ptLst>
  <dgm:cxnLst>
    <dgm:cxn modelId="{25ED00A9-62B6-4031-9B3B-39EC370D923F}" srcId="{0BAB1FF9-5705-445B-A3B5-2BF63F045202}" destId="{C6557EF3-76FC-4486-AE2C-33450632D82C}" srcOrd="0" destOrd="0" parTransId="{24D093E8-D3F9-4375-AD0E-8FEAA412A870}" sibTransId="{2BCC39F1-1687-4C75-A2A0-3415A9F25B5C}"/>
    <dgm:cxn modelId="{B59E6313-B257-4CF1-BE68-3778AC2420D2}" type="presOf" srcId="{C6557EF3-76FC-4486-AE2C-33450632D82C}" destId="{1F461398-6370-4010-9B8B-655DBBE5D983}" srcOrd="0" destOrd="0" presId="urn:microsoft.com/office/officeart/2005/8/layout/vList2"/>
    <dgm:cxn modelId="{EA193E1A-9C84-4EDB-BDF9-9C3D08FBD53C}" type="presOf" srcId="{0BAB1FF9-5705-445B-A3B5-2BF63F045202}" destId="{1388737D-5394-4E48-8549-42DFA55C1BC7}" srcOrd="0" destOrd="0" presId="urn:microsoft.com/office/officeart/2005/8/layout/vList2"/>
    <dgm:cxn modelId="{DAF1EE6E-96AA-4B0D-86B1-9037C7B8D7F6}" type="presParOf" srcId="{1388737D-5394-4E48-8549-42DFA55C1BC7}" destId="{1F461398-6370-4010-9B8B-655DBBE5D983}"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6DA31B5-8DA4-44B4-A46D-9032E751805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AA42C513-A150-4E20-841C-C408863B0F0E}">
      <dgm:prSet/>
      <dgm:spPr>
        <a:solidFill>
          <a:schemeClr val="accent6">
            <a:lumMod val="40000"/>
            <a:lumOff val="60000"/>
          </a:schemeClr>
        </a:solidFill>
      </dgm:spPr>
      <dgm:t>
        <a:bodyPr/>
        <a:lstStyle/>
        <a:p>
          <a:pPr algn="ctr" rtl="0"/>
          <a:r>
            <a:rPr lang="es-MX" b="0" dirty="0" smtClean="0">
              <a:solidFill>
                <a:sysClr val="windowText" lastClr="000000"/>
              </a:solidFill>
            </a:rPr>
            <a:t>VIDEO: TEORIA DE RASGOS</a:t>
          </a:r>
          <a:endParaRPr lang="es-MX" b="0" dirty="0">
            <a:solidFill>
              <a:sysClr val="windowText" lastClr="000000"/>
            </a:solidFill>
          </a:endParaRPr>
        </a:p>
      </dgm:t>
    </dgm:pt>
    <dgm:pt modelId="{6787B5C5-4404-4BFD-95CB-1FCCA712383A}" type="parTrans" cxnId="{637C97A5-BB5D-439C-B35E-B75FD856978F}">
      <dgm:prSet/>
      <dgm:spPr/>
      <dgm:t>
        <a:bodyPr/>
        <a:lstStyle/>
        <a:p>
          <a:endParaRPr lang="es-MX"/>
        </a:p>
      </dgm:t>
    </dgm:pt>
    <dgm:pt modelId="{BA6F1F4B-61A0-4DF6-AC74-1DEDE441C728}" type="sibTrans" cxnId="{637C97A5-BB5D-439C-B35E-B75FD856978F}">
      <dgm:prSet/>
      <dgm:spPr/>
      <dgm:t>
        <a:bodyPr/>
        <a:lstStyle/>
        <a:p>
          <a:endParaRPr lang="es-MX"/>
        </a:p>
      </dgm:t>
    </dgm:pt>
    <dgm:pt modelId="{E32A56FE-8D96-4B17-A47A-9F26ED0AF595}" type="pres">
      <dgm:prSet presAssocID="{86DA31B5-8DA4-44B4-A46D-9032E751805B}" presName="linear" presStyleCnt="0">
        <dgm:presLayoutVars>
          <dgm:animLvl val="lvl"/>
          <dgm:resizeHandles val="exact"/>
        </dgm:presLayoutVars>
      </dgm:prSet>
      <dgm:spPr/>
      <dgm:t>
        <a:bodyPr/>
        <a:lstStyle/>
        <a:p>
          <a:endParaRPr lang="es-MX"/>
        </a:p>
      </dgm:t>
    </dgm:pt>
    <dgm:pt modelId="{5C3ABFB7-28C8-436C-9FB6-987D9D8B5016}" type="pres">
      <dgm:prSet presAssocID="{AA42C513-A150-4E20-841C-C408863B0F0E}" presName="parentText" presStyleLbl="node1" presStyleIdx="0" presStyleCnt="1">
        <dgm:presLayoutVars>
          <dgm:chMax val="0"/>
          <dgm:bulletEnabled val="1"/>
        </dgm:presLayoutVars>
      </dgm:prSet>
      <dgm:spPr/>
      <dgm:t>
        <a:bodyPr/>
        <a:lstStyle/>
        <a:p>
          <a:endParaRPr lang="es-MX"/>
        </a:p>
      </dgm:t>
    </dgm:pt>
  </dgm:ptLst>
  <dgm:cxnLst>
    <dgm:cxn modelId="{69E8D4E6-B1A4-4239-9841-8947CB06141E}" type="presOf" srcId="{AA42C513-A150-4E20-841C-C408863B0F0E}" destId="{5C3ABFB7-28C8-436C-9FB6-987D9D8B5016}" srcOrd="0" destOrd="0" presId="urn:microsoft.com/office/officeart/2005/8/layout/vList2"/>
    <dgm:cxn modelId="{637C97A5-BB5D-439C-B35E-B75FD856978F}" srcId="{86DA31B5-8DA4-44B4-A46D-9032E751805B}" destId="{AA42C513-A150-4E20-841C-C408863B0F0E}" srcOrd="0" destOrd="0" parTransId="{6787B5C5-4404-4BFD-95CB-1FCCA712383A}" sibTransId="{BA6F1F4B-61A0-4DF6-AC74-1DEDE441C728}"/>
    <dgm:cxn modelId="{27056AE7-CD49-4DF5-982D-933F25860905}" type="presOf" srcId="{86DA31B5-8DA4-44B4-A46D-9032E751805B}" destId="{E32A56FE-8D96-4B17-A47A-9F26ED0AF595}" srcOrd="0" destOrd="0" presId="urn:microsoft.com/office/officeart/2005/8/layout/vList2"/>
    <dgm:cxn modelId="{097E145C-EF29-42F9-A372-5572AF6E42AB}" type="presParOf" srcId="{E32A56FE-8D96-4B17-A47A-9F26ED0AF595}" destId="{5C3ABFB7-28C8-436C-9FB6-987D9D8B5016}" srcOrd="0"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E875FFD-69E5-47C4-A546-F761BD0C6837}" type="doc">
      <dgm:prSet loTypeId="urn:microsoft.com/office/officeart/2005/8/layout/vList2" loCatId="list" qsTypeId="urn:microsoft.com/office/officeart/2005/8/quickstyle/simple1" qsCatId="simple" csTypeId="urn:microsoft.com/office/officeart/2005/8/colors/accent2_2" csCatId="accent2"/>
      <dgm:spPr/>
      <dgm:t>
        <a:bodyPr/>
        <a:lstStyle/>
        <a:p>
          <a:endParaRPr lang="es-MX"/>
        </a:p>
      </dgm:t>
    </dgm:pt>
    <dgm:pt modelId="{D90F973E-A422-4AC6-8D26-909D03B51E11}">
      <dgm:prSet custT="1"/>
      <dgm:spPr/>
      <dgm:t>
        <a:bodyPr/>
        <a:lstStyle/>
        <a:p>
          <a:pPr algn="ctr" rtl="0"/>
          <a:r>
            <a:rPr lang="es-MX" sz="4000" b="1" dirty="0" smtClean="0"/>
            <a:t>TEORIA DEL COMPORTAMIENTO</a:t>
          </a:r>
          <a:endParaRPr lang="es-MX" sz="4000" dirty="0"/>
        </a:p>
      </dgm:t>
    </dgm:pt>
    <dgm:pt modelId="{25693B25-6706-4C80-87C9-D45FA79C3A80}" type="parTrans" cxnId="{00643059-C743-4A01-8F84-1D4D492E30F7}">
      <dgm:prSet/>
      <dgm:spPr/>
      <dgm:t>
        <a:bodyPr/>
        <a:lstStyle/>
        <a:p>
          <a:endParaRPr lang="es-MX"/>
        </a:p>
      </dgm:t>
    </dgm:pt>
    <dgm:pt modelId="{CB811D01-419F-449D-9034-8C6E9CBA4F93}" type="sibTrans" cxnId="{00643059-C743-4A01-8F84-1D4D492E30F7}">
      <dgm:prSet/>
      <dgm:spPr/>
      <dgm:t>
        <a:bodyPr/>
        <a:lstStyle/>
        <a:p>
          <a:endParaRPr lang="es-MX"/>
        </a:p>
      </dgm:t>
    </dgm:pt>
    <dgm:pt modelId="{31FAFFCE-4BF3-43F0-AA86-094AF6FFBAC7}" type="pres">
      <dgm:prSet presAssocID="{FE875FFD-69E5-47C4-A546-F761BD0C6837}" presName="linear" presStyleCnt="0">
        <dgm:presLayoutVars>
          <dgm:animLvl val="lvl"/>
          <dgm:resizeHandles val="exact"/>
        </dgm:presLayoutVars>
      </dgm:prSet>
      <dgm:spPr/>
      <dgm:t>
        <a:bodyPr/>
        <a:lstStyle/>
        <a:p>
          <a:endParaRPr lang="es-MX"/>
        </a:p>
      </dgm:t>
    </dgm:pt>
    <dgm:pt modelId="{8A332216-5D74-480D-AC9C-1E15383A63AA}" type="pres">
      <dgm:prSet presAssocID="{D90F973E-A422-4AC6-8D26-909D03B51E11}" presName="parentText" presStyleLbl="node1" presStyleIdx="0" presStyleCnt="1" custLinFactNeighborY="-10029">
        <dgm:presLayoutVars>
          <dgm:chMax val="0"/>
          <dgm:bulletEnabled val="1"/>
        </dgm:presLayoutVars>
      </dgm:prSet>
      <dgm:spPr/>
      <dgm:t>
        <a:bodyPr/>
        <a:lstStyle/>
        <a:p>
          <a:endParaRPr lang="es-MX"/>
        </a:p>
      </dgm:t>
    </dgm:pt>
  </dgm:ptLst>
  <dgm:cxnLst>
    <dgm:cxn modelId="{FFF6B00D-BBD5-430B-AED8-C3B87A280C87}" type="presOf" srcId="{D90F973E-A422-4AC6-8D26-909D03B51E11}" destId="{8A332216-5D74-480D-AC9C-1E15383A63AA}" srcOrd="0" destOrd="0" presId="urn:microsoft.com/office/officeart/2005/8/layout/vList2"/>
    <dgm:cxn modelId="{33EB5630-89C6-4E5C-AB05-789D0D0E7A75}" type="presOf" srcId="{FE875FFD-69E5-47C4-A546-F761BD0C6837}" destId="{31FAFFCE-4BF3-43F0-AA86-094AF6FFBAC7}" srcOrd="0" destOrd="0" presId="urn:microsoft.com/office/officeart/2005/8/layout/vList2"/>
    <dgm:cxn modelId="{00643059-C743-4A01-8F84-1D4D492E30F7}" srcId="{FE875FFD-69E5-47C4-A546-F761BD0C6837}" destId="{D90F973E-A422-4AC6-8D26-909D03B51E11}" srcOrd="0" destOrd="0" parTransId="{25693B25-6706-4C80-87C9-D45FA79C3A80}" sibTransId="{CB811D01-419F-449D-9034-8C6E9CBA4F93}"/>
    <dgm:cxn modelId="{39A93A51-7C61-43B3-9D04-982D94361097}" type="presParOf" srcId="{31FAFFCE-4BF3-43F0-AA86-094AF6FFBAC7}" destId="{8A332216-5D74-480D-AC9C-1E15383A63AA}"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2C324613-E07B-4D30-A783-FCF591DA462B}"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s-MX"/>
        </a:p>
      </dgm:t>
    </dgm:pt>
    <dgm:pt modelId="{12093CC4-EF31-4369-AF80-BFB114217AE0}">
      <dgm:prSet custT="1"/>
      <dgm:spPr/>
      <dgm:t>
        <a:bodyPr/>
        <a:lstStyle/>
        <a:p>
          <a:pPr algn="ctr" rtl="0"/>
          <a:r>
            <a:rPr lang="es-MX" sz="4400" b="1" dirty="0" smtClean="0"/>
            <a:t>Teorías de Comportamiento</a:t>
          </a:r>
          <a:endParaRPr lang="es-MX" sz="4400" dirty="0"/>
        </a:p>
      </dgm:t>
    </dgm:pt>
    <dgm:pt modelId="{8DC944D7-F1E9-4D82-BB63-525D236CC30C}" type="parTrans" cxnId="{3E476218-8A2F-473A-BDDE-F39DC3D0B077}">
      <dgm:prSet/>
      <dgm:spPr/>
      <dgm:t>
        <a:bodyPr/>
        <a:lstStyle/>
        <a:p>
          <a:endParaRPr lang="es-MX"/>
        </a:p>
      </dgm:t>
    </dgm:pt>
    <dgm:pt modelId="{191ABB43-B302-452E-A59C-7866EE080308}" type="sibTrans" cxnId="{3E476218-8A2F-473A-BDDE-F39DC3D0B077}">
      <dgm:prSet/>
      <dgm:spPr/>
      <dgm:t>
        <a:bodyPr/>
        <a:lstStyle/>
        <a:p>
          <a:endParaRPr lang="es-MX"/>
        </a:p>
      </dgm:t>
    </dgm:pt>
    <dgm:pt modelId="{395C3D12-9AE6-48F8-9A47-52E70889CD99}" type="pres">
      <dgm:prSet presAssocID="{2C324613-E07B-4D30-A783-FCF591DA462B}" presName="linear" presStyleCnt="0">
        <dgm:presLayoutVars>
          <dgm:animLvl val="lvl"/>
          <dgm:resizeHandles val="exact"/>
        </dgm:presLayoutVars>
      </dgm:prSet>
      <dgm:spPr/>
      <dgm:t>
        <a:bodyPr/>
        <a:lstStyle/>
        <a:p>
          <a:endParaRPr lang="es-MX"/>
        </a:p>
      </dgm:t>
    </dgm:pt>
    <dgm:pt modelId="{78C7B5AD-1767-437C-BA8E-32FFBEBD62F7}" type="pres">
      <dgm:prSet presAssocID="{12093CC4-EF31-4369-AF80-BFB114217AE0}" presName="parentText" presStyleLbl="node1" presStyleIdx="0" presStyleCnt="1">
        <dgm:presLayoutVars>
          <dgm:chMax val="0"/>
          <dgm:bulletEnabled val="1"/>
        </dgm:presLayoutVars>
      </dgm:prSet>
      <dgm:spPr/>
      <dgm:t>
        <a:bodyPr/>
        <a:lstStyle/>
        <a:p>
          <a:endParaRPr lang="es-MX"/>
        </a:p>
      </dgm:t>
    </dgm:pt>
  </dgm:ptLst>
  <dgm:cxnLst>
    <dgm:cxn modelId="{FA2882D7-6291-40E7-A916-D359D36ACDB7}" type="presOf" srcId="{2C324613-E07B-4D30-A783-FCF591DA462B}" destId="{395C3D12-9AE6-48F8-9A47-52E70889CD99}" srcOrd="0" destOrd="0" presId="urn:microsoft.com/office/officeart/2005/8/layout/vList2"/>
    <dgm:cxn modelId="{3E476218-8A2F-473A-BDDE-F39DC3D0B077}" srcId="{2C324613-E07B-4D30-A783-FCF591DA462B}" destId="{12093CC4-EF31-4369-AF80-BFB114217AE0}" srcOrd="0" destOrd="0" parTransId="{8DC944D7-F1E9-4D82-BB63-525D236CC30C}" sibTransId="{191ABB43-B302-452E-A59C-7866EE080308}"/>
    <dgm:cxn modelId="{E82A4F3B-1320-4F20-8E78-7F5F325106BB}" type="presOf" srcId="{12093CC4-EF31-4369-AF80-BFB114217AE0}" destId="{78C7B5AD-1767-437C-BA8E-32FFBEBD62F7}" srcOrd="0" destOrd="0" presId="urn:microsoft.com/office/officeart/2005/8/layout/vList2"/>
    <dgm:cxn modelId="{A736E864-D9D1-4305-96D2-22145BBF28A6}" type="presParOf" srcId="{395C3D12-9AE6-48F8-9A47-52E70889CD99}" destId="{78C7B5AD-1767-437C-BA8E-32FFBEBD62F7}"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0DD7C2D-5DC4-40E0-B513-342D1683AB7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97A23C71-A6BD-4228-A05A-0BD693A839AF}">
      <dgm:prSet/>
      <dgm:spPr>
        <a:solidFill>
          <a:schemeClr val="tx1"/>
        </a:solidFill>
      </dgm:spPr>
      <dgm:t>
        <a:bodyPr/>
        <a:lstStyle/>
        <a:p>
          <a:pPr rtl="0"/>
          <a:r>
            <a:rPr lang="es-MX" dirty="0" smtClean="0"/>
            <a:t>LIDERAZGO SITUACIONAL</a:t>
          </a:r>
          <a:endParaRPr lang="es-MX" dirty="0"/>
        </a:p>
      </dgm:t>
    </dgm:pt>
    <dgm:pt modelId="{6E16AFC2-678D-4AA1-BDDC-B0BCECC2C24C}" type="parTrans" cxnId="{A310B42A-7EDA-49B1-9A4B-1D7ECF7D4F57}">
      <dgm:prSet/>
      <dgm:spPr/>
      <dgm:t>
        <a:bodyPr/>
        <a:lstStyle/>
        <a:p>
          <a:endParaRPr lang="es-MX"/>
        </a:p>
      </dgm:t>
    </dgm:pt>
    <dgm:pt modelId="{098C2C3E-A491-4C25-99E8-25444E641E14}" type="sibTrans" cxnId="{A310B42A-7EDA-49B1-9A4B-1D7ECF7D4F57}">
      <dgm:prSet/>
      <dgm:spPr/>
      <dgm:t>
        <a:bodyPr/>
        <a:lstStyle/>
        <a:p>
          <a:endParaRPr lang="es-MX"/>
        </a:p>
      </dgm:t>
    </dgm:pt>
    <dgm:pt modelId="{DD2A39B5-8075-4F28-9145-AA49AB2145B8}" type="pres">
      <dgm:prSet presAssocID="{C0DD7C2D-5DC4-40E0-B513-342D1683AB78}" presName="linear" presStyleCnt="0">
        <dgm:presLayoutVars>
          <dgm:animLvl val="lvl"/>
          <dgm:resizeHandles val="exact"/>
        </dgm:presLayoutVars>
      </dgm:prSet>
      <dgm:spPr/>
      <dgm:t>
        <a:bodyPr/>
        <a:lstStyle/>
        <a:p>
          <a:endParaRPr lang="es-MX"/>
        </a:p>
      </dgm:t>
    </dgm:pt>
    <dgm:pt modelId="{0C95A996-B718-463A-9F79-5D15074A494C}" type="pres">
      <dgm:prSet presAssocID="{97A23C71-A6BD-4228-A05A-0BD693A839AF}" presName="parentText" presStyleLbl="node1" presStyleIdx="0" presStyleCnt="1" custLinFactNeighborX="0" custLinFactNeighborY="-27057">
        <dgm:presLayoutVars>
          <dgm:chMax val="0"/>
          <dgm:bulletEnabled val="1"/>
        </dgm:presLayoutVars>
      </dgm:prSet>
      <dgm:spPr/>
      <dgm:t>
        <a:bodyPr/>
        <a:lstStyle/>
        <a:p>
          <a:endParaRPr lang="es-MX"/>
        </a:p>
      </dgm:t>
    </dgm:pt>
  </dgm:ptLst>
  <dgm:cxnLst>
    <dgm:cxn modelId="{0E2ECC17-DAD7-4745-BB63-A6E26A3E3432}" type="presOf" srcId="{C0DD7C2D-5DC4-40E0-B513-342D1683AB78}" destId="{DD2A39B5-8075-4F28-9145-AA49AB2145B8}" srcOrd="0" destOrd="0" presId="urn:microsoft.com/office/officeart/2005/8/layout/vList2"/>
    <dgm:cxn modelId="{A310B42A-7EDA-49B1-9A4B-1D7ECF7D4F57}" srcId="{C0DD7C2D-5DC4-40E0-B513-342D1683AB78}" destId="{97A23C71-A6BD-4228-A05A-0BD693A839AF}" srcOrd="0" destOrd="0" parTransId="{6E16AFC2-678D-4AA1-BDDC-B0BCECC2C24C}" sibTransId="{098C2C3E-A491-4C25-99E8-25444E641E14}"/>
    <dgm:cxn modelId="{1546E19C-B98C-4D1F-8198-7BE3EA6AF2AC}" type="presOf" srcId="{97A23C71-A6BD-4228-A05A-0BD693A839AF}" destId="{0C95A996-B718-463A-9F79-5D15074A494C}" srcOrd="0" destOrd="0" presId="urn:microsoft.com/office/officeart/2005/8/layout/vList2"/>
    <dgm:cxn modelId="{3B4CF793-47DC-4F34-8AB1-44E828E12EA1}" type="presParOf" srcId="{DD2A39B5-8075-4F28-9145-AA49AB2145B8}" destId="{0C95A996-B718-463A-9F79-5D15074A494C}"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4138E-C5D3-4341-B2EB-003084973697}">
      <dsp:nvSpPr>
        <dsp:cNvPr id="0" name=""/>
        <dsp:cNvSpPr/>
      </dsp:nvSpPr>
      <dsp:spPr>
        <a:xfrm>
          <a:off x="0" y="679"/>
          <a:ext cx="6995120" cy="1141641"/>
        </a:xfrm>
        <a:prstGeom prst="roundRect">
          <a:avLst/>
        </a:prstGeom>
        <a:solidFill>
          <a:schemeClr val="accent6">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rtl="0">
            <a:lnSpc>
              <a:spcPct val="90000"/>
            </a:lnSpc>
            <a:spcBef>
              <a:spcPct val="0"/>
            </a:spcBef>
            <a:spcAft>
              <a:spcPct val="35000"/>
            </a:spcAft>
          </a:pPr>
          <a:r>
            <a:rPr lang="es-MX" sz="3600" b="1" kern="1200" dirty="0" smtClean="0">
              <a:solidFill>
                <a:schemeClr val="tx1"/>
              </a:solidFill>
            </a:rPr>
            <a:t>Actividad Estructurada vs. Actividad Desestructurada […]</a:t>
          </a:r>
          <a:endParaRPr lang="es-MX" sz="3600" b="1" kern="1200" dirty="0">
            <a:solidFill>
              <a:schemeClr val="tx1"/>
            </a:solidFill>
          </a:endParaRPr>
        </a:p>
      </dsp:txBody>
      <dsp:txXfrm>
        <a:off x="55730" y="56409"/>
        <a:ext cx="6883660" cy="103018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7CBD49-BDE5-4B53-AF02-28D19FE0866E}">
      <dsp:nvSpPr>
        <dsp:cNvPr id="0" name=""/>
        <dsp:cNvSpPr/>
      </dsp:nvSpPr>
      <dsp:spPr>
        <a:xfrm>
          <a:off x="0" y="2986"/>
          <a:ext cx="7812360" cy="1538915"/>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s-MX" sz="1500" b="0" kern="1200" dirty="0" smtClean="0"/>
            <a:t>Se entiende por actividad estructurada aquella tarea “para la cual existen procedimientos o instrucciones que van paso por paso” (Stoner, Freeman y Gilbert, 1996, p. 528). Por tanto los participantes o bien los miembros de un grupo “tienen una idea muy clara de lo que se espera que hagan”.</a:t>
          </a:r>
          <a:endParaRPr lang="es-MX" sz="1500" kern="1200" dirty="0"/>
        </a:p>
      </dsp:txBody>
      <dsp:txXfrm>
        <a:off x="75124" y="78110"/>
        <a:ext cx="7662112" cy="1388667"/>
      </dsp:txXfrm>
    </dsp:sp>
    <dsp:sp modelId="{0BA7809A-679B-4D66-A177-F8D0E0B7DA60}">
      <dsp:nvSpPr>
        <dsp:cNvPr id="0" name=""/>
        <dsp:cNvSpPr/>
      </dsp:nvSpPr>
      <dsp:spPr>
        <a:xfrm>
          <a:off x="0" y="1585102"/>
          <a:ext cx="7812360" cy="1538915"/>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s-MX" sz="1500" b="0" kern="1200" dirty="0" smtClean="0"/>
            <a:t>En cambio, cuando las tareas no están estructuradas, (…) los roles de los miembros del grupo son más ambiguos” (Stoner, Freeman y Gilbert, 1996, p. 528). Conviene por tanto hacer notar aquí que no se entiende la tarea estructurada como aquella actividad que presenta una sola solución válida posible, con escasa interacción con el entorno o con otros individuos, sino más bien es la que incluye reglas, permite la aplicación de un procedimiento, establece objetivos claros y posibilita el desarrollo de habilidades o destrezas específicas.</a:t>
          </a:r>
          <a:endParaRPr lang="es-MX" sz="1500" kern="1200" dirty="0"/>
        </a:p>
      </dsp:txBody>
      <dsp:txXfrm>
        <a:off x="75124" y="1660226"/>
        <a:ext cx="7662112" cy="1388667"/>
      </dsp:txXfrm>
    </dsp:sp>
    <dsp:sp modelId="{4F48447C-1DA8-429A-B91C-005F350A5267}">
      <dsp:nvSpPr>
        <dsp:cNvPr id="0" name=""/>
        <dsp:cNvSpPr/>
      </dsp:nvSpPr>
      <dsp:spPr>
        <a:xfrm>
          <a:off x="0" y="3167217"/>
          <a:ext cx="7812360" cy="1538915"/>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s-MX" sz="1500" b="0" kern="1200" dirty="0" smtClean="0"/>
            <a:t>Por actividad desestructurada se entiende aquella tarea espontánea, que puede o no surgir mediante una planificación previa, pero no es una actividad pautada. La tarea en sí misma no requiere de reglas fijas, ni implica per se el desarrollo de habilidades específicas, como por ejemplo ver televisión, salir con amigos, etc. </a:t>
          </a:r>
          <a:endParaRPr lang="es-MX" sz="1500" kern="1200" dirty="0"/>
        </a:p>
      </dsp:txBody>
      <dsp:txXfrm>
        <a:off x="75124" y="3242341"/>
        <a:ext cx="7662112" cy="138866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C7B5AD-1767-437C-BA8E-32FFBEBD62F7}">
      <dsp:nvSpPr>
        <dsp:cNvPr id="0" name=""/>
        <dsp:cNvSpPr/>
      </dsp:nvSpPr>
      <dsp:spPr>
        <a:xfrm>
          <a:off x="0" y="115"/>
          <a:ext cx="7416824" cy="647841"/>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lvl="0" algn="ctr" defTabSz="1955800" rtl="0">
            <a:lnSpc>
              <a:spcPct val="90000"/>
            </a:lnSpc>
            <a:spcBef>
              <a:spcPct val="0"/>
            </a:spcBef>
            <a:spcAft>
              <a:spcPct val="35000"/>
            </a:spcAft>
          </a:pPr>
          <a:r>
            <a:rPr lang="es-MX" sz="4400" b="1" kern="1200" dirty="0" smtClean="0"/>
            <a:t>Teorías de Comportamiento</a:t>
          </a:r>
          <a:endParaRPr lang="es-MX" sz="4400" kern="1200" dirty="0"/>
        </a:p>
      </dsp:txBody>
      <dsp:txXfrm>
        <a:off x="31625" y="31740"/>
        <a:ext cx="7353574" cy="584591"/>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D6CD9B-B2C9-4F05-8A89-D41C491297FD}" type="datetimeFigureOut">
              <a:rPr lang="es-MX" smtClean="0"/>
              <a:t>28/09/2016</a:t>
            </a:fld>
            <a:endParaRPr lang="es-MX" dirty="0"/>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2775D2-86D0-4EC9-8C22-83EA4691FB13}" type="slidenum">
              <a:rPr lang="es-MX" smtClean="0"/>
              <a:t>‹Nº›</a:t>
            </a:fld>
            <a:endParaRPr lang="es-MX" dirty="0"/>
          </a:p>
        </p:txBody>
      </p:sp>
    </p:spTree>
    <p:extLst>
      <p:ext uri="{BB962C8B-B14F-4D97-AF65-F5344CB8AC3E}">
        <p14:creationId xmlns:p14="http://schemas.microsoft.com/office/powerpoint/2010/main" val="1556711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81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E512B9D-E1F4-4FDB-9771-7EBF7116B79B}" type="slidenum">
              <a:rPr lang="es-ES" altLang="es-MX" smtClean="0"/>
              <a:pPr/>
              <a:t>8</a:t>
            </a:fld>
            <a:endParaRPr lang="es-ES" altLang="es-MX" dirty="0" smtClean="0"/>
          </a:p>
        </p:txBody>
      </p:sp>
    </p:spTree>
    <p:extLst>
      <p:ext uri="{BB962C8B-B14F-4D97-AF65-F5344CB8AC3E}">
        <p14:creationId xmlns:p14="http://schemas.microsoft.com/office/powerpoint/2010/main" val="2601728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286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01315B-24BE-4530-AC03-8B5A8F251F7B}" type="slidenum">
              <a:rPr lang="es-ES" altLang="es-MX" smtClean="0"/>
              <a:pPr/>
              <a:t>25</a:t>
            </a:fld>
            <a:endParaRPr lang="es-ES" altLang="es-MX" dirty="0" smtClean="0"/>
          </a:p>
        </p:txBody>
      </p:sp>
    </p:spTree>
    <p:extLst>
      <p:ext uri="{BB962C8B-B14F-4D97-AF65-F5344CB8AC3E}">
        <p14:creationId xmlns:p14="http://schemas.microsoft.com/office/powerpoint/2010/main" val="39776155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20480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95D1EA-E9A8-462E-9B99-03544D29777A}" type="slidenum">
              <a:rPr lang="es-ES" altLang="es-MX" smtClean="0"/>
              <a:pPr/>
              <a:t>122</a:t>
            </a:fld>
            <a:endParaRPr lang="es-ES" altLang="es-MX" dirty="0" smtClean="0"/>
          </a:p>
        </p:txBody>
      </p:sp>
    </p:spTree>
    <p:extLst>
      <p:ext uri="{BB962C8B-B14F-4D97-AF65-F5344CB8AC3E}">
        <p14:creationId xmlns:p14="http://schemas.microsoft.com/office/powerpoint/2010/main" val="292860626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685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20685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22C8650-03B1-4714-99A1-BB597DBE30BB}" type="slidenum">
              <a:rPr lang="es-ES" altLang="es-MX" smtClean="0"/>
              <a:pPr/>
              <a:t>123</a:t>
            </a:fld>
            <a:endParaRPr lang="es-ES" altLang="es-MX" dirty="0" smtClean="0"/>
          </a:p>
        </p:txBody>
      </p:sp>
    </p:spTree>
    <p:extLst>
      <p:ext uri="{BB962C8B-B14F-4D97-AF65-F5344CB8AC3E}">
        <p14:creationId xmlns:p14="http://schemas.microsoft.com/office/powerpoint/2010/main" val="394017541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88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2089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DB369B7-836C-4F32-AF24-350B8A834B6E}" type="slidenum">
              <a:rPr lang="es-ES" altLang="es-MX" smtClean="0"/>
              <a:pPr/>
              <a:t>124</a:t>
            </a:fld>
            <a:endParaRPr lang="es-ES" altLang="es-MX" dirty="0" smtClean="0"/>
          </a:p>
        </p:txBody>
      </p:sp>
    </p:spTree>
    <p:extLst>
      <p:ext uri="{BB962C8B-B14F-4D97-AF65-F5344CB8AC3E}">
        <p14:creationId xmlns:p14="http://schemas.microsoft.com/office/powerpoint/2010/main" val="21211256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2109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15F24D-9778-484A-BDA8-E1AD56F0A9F5}" type="slidenum">
              <a:rPr lang="es-ES" altLang="es-MX" smtClean="0"/>
              <a:pPr/>
              <a:t>125</a:t>
            </a:fld>
            <a:endParaRPr lang="es-ES" altLang="es-MX" dirty="0" smtClean="0"/>
          </a:p>
        </p:txBody>
      </p:sp>
    </p:spTree>
    <p:extLst>
      <p:ext uri="{BB962C8B-B14F-4D97-AF65-F5344CB8AC3E}">
        <p14:creationId xmlns:p14="http://schemas.microsoft.com/office/powerpoint/2010/main" val="106879014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09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2109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15F24D-9778-484A-BDA8-E1AD56F0A9F5}" type="slidenum">
              <a:rPr lang="es-ES" altLang="es-MX" smtClean="0"/>
              <a:pPr/>
              <a:t>126</a:t>
            </a:fld>
            <a:endParaRPr lang="es-ES" altLang="es-MX" dirty="0" smtClean="0"/>
          </a:p>
        </p:txBody>
      </p:sp>
    </p:spTree>
    <p:extLst>
      <p:ext uri="{BB962C8B-B14F-4D97-AF65-F5344CB8AC3E}">
        <p14:creationId xmlns:p14="http://schemas.microsoft.com/office/powerpoint/2010/main" val="40049013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2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212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E4E924-AD08-428C-B8D6-6C7A042DFD6F}" type="slidenum">
              <a:rPr lang="es-ES" altLang="es-MX" smtClean="0"/>
              <a:pPr/>
              <a:t>127</a:t>
            </a:fld>
            <a:endParaRPr lang="es-ES" altLang="es-MX" dirty="0" smtClean="0"/>
          </a:p>
        </p:txBody>
      </p:sp>
    </p:spTree>
    <p:extLst>
      <p:ext uri="{BB962C8B-B14F-4D97-AF65-F5344CB8AC3E}">
        <p14:creationId xmlns:p14="http://schemas.microsoft.com/office/powerpoint/2010/main" val="1855117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307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72A0A0A-584E-40EA-9490-62E4907C3449}" type="slidenum">
              <a:rPr lang="es-ES" altLang="es-MX" smtClean="0"/>
              <a:pPr/>
              <a:t>26</a:t>
            </a:fld>
            <a:endParaRPr lang="es-ES" altLang="es-MX" dirty="0" smtClean="0"/>
          </a:p>
        </p:txBody>
      </p:sp>
    </p:spTree>
    <p:extLst>
      <p:ext uri="{BB962C8B-B14F-4D97-AF65-F5344CB8AC3E}">
        <p14:creationId xmlns:p14="http://schemas.microsoft.com/office/powerpoint/2010/main" val="2375411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327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4400229-62A0-437C-AE5B-778CBCA8F19D}" type="slidenum">
              <a:rPr lang="es-ES" altLang="es-MX" smtClean="0"/>
              <a:pPr/>
              <a:t>27</a:t>
            </a:fld>
            <a:endParaRPr lang="es-ES" altLang="es-MX" dirty="0" smtClean="0"/>
          </a:p>
        </p:txBody>
      </p:sp>
    </p:spTree>
    <p:extLst>
      <p:ext uri="{BB962C8B-B14F-4D97-AF65-F5344CB8AC3E}">
        <p14:creationId xmlns:p14="http://schemas.microsoft.com/office/powerpoint/2010/main" val="20394328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348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A8F85A2-3E87-4496-B09F-803929D1C671}" type="slidenum">
              <a:rPr lang="es-ES" altLang="es-MX" smtClean="0"/>
              <a:pPr/>
              <a:t>28</a:t>
            </a:fld>
            <a:endParaRPr lang="es-ES" altLang="es-MX" dirty="0" smtClean="0"/>
          </a:p>
        </p:txBody>
      </p:sp>
    </p:spTree>
    <p:extLst>
      <p:ext uri="{BB962C8B-B14F-4D97-AF65-F5344CB8AC3E}">
        <p14:creationId xmlns:p14="http://schemas.microsoft.com/office/powerpoint/2010/main" val="3785077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368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C5A60E7-DEFE-46FC-8C2F-E16C64A6CE79}" type="slidenum">
              <a:rPr lang="es-ES" altLang="es-MX" smtClean="0"/>
              <a:pPr/>
              <a:t>29</a:t>
            </a:fld>
            <a:endParaRPr lang="es-ES" altLang="es-MX" dirty="0" smtClean="0"/>
          </a:p>
        </p:txBody>
      </p:sp>
    </p:spTree>
    <p:extLst>
      <p:ext uri="{BB962C8B-B14F-4D97-AF65-F5344CB8AC3E}">
        <p14:creationId xmlns:p14="http://schemas.microsoft.com/office/powerpoint/2010/main" val="22010420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389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ED588B-28CE-4CD7-90E3-20CBECD6D048}" type="slidenum">
              <a:rPr lang="es-ES" altLang="es-MX" smtClean="0"/>
              <a:pPr/>
              <a:t>30</a:t>
            </a:fld>
            <a:endParaRPr lang="es-ES" altLang="es-MX" dirty="0" smtClean="0"/>
          </a:p>
        </p:txBody>
      </p:sp>
    </p:spTree>
    <p:extLst>
      <p:ext uri="{BB962C8B-B14F-4D97-AF65-F5344CB8AC3E}">
        <p14:creationId xmlns:p14="http://schemas.microsoft.com/office/powerpoint/2010/main" val="2490609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4198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4B0037-74BB-4ED1-A0A6-C247BB05BAEE}" type="slidenum">
              <a:rPr lang="es-ES" altLang="es-MX" smtClean="0"/>
              <a:pPr/>
              <a:t>32</a:t>
            </a:fld>
            <a:endParaRPr lang="es-ES" altLang="es-MX" dirty="0" smtClean="0"/>
          </a:p>
        </p:txBody>
      </p:sp>
    </p:spTree>
    <p:extLst>
      <p:ext uri="{BB962C8B-B14F-4D97-AF65-F5344CB8AC3E}">
        <p14:creationId xmlns:p14="http://schemas.microsoft.com/office/powerpoint/2010/main" val="4256754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440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3870278-F0E8-4649-9CCD-E4021DA502E1}" type="slidenum">
              <a:rPr lang="es-ES" altLang="es-MX" smtClean="0"/>
              <a:pPr/>
              <a:t>33</a:t>
            </a:fld>
            <a:endParaRPr lang="es-ES" altLang="es-MX" dirty="0" smtClean="0"/>
          </a:p>
        </p:txBody>
      </p:sp>
    </p:spTree>
    <p:extLst>
      <p:ext uri="{BB962C8B-B14F-4D97-AF65-F5344CB8AC3E}">
        <p14:creationId xmlns:p14="http://schemas.microsoft.com/office/powerpoint/2010/main" val="11169360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460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A936E5A-2902-4F60-AE68-EDC704C9AEAB}" type="slidenum">
              <a:rPr lang="es-ES" altLang="es-MX" smtClean="0"/>
              <a:pPr/>
              <a:t>34</a:t>
            </a:fld>
            <a:endParaRPr lang="es-ES" altLang="es-MX" dirty="0" smtClean="0"/>
          </a:p>
        </p:txBody>
      </p:sp>
    </p:spTree>
    <p:extLst>
      <p:ext uri="{BB962C8B-B14F-4D97-AF65-F5344CB8AC3E}">
        <p14:creationId xmlns:p14="http://schemas.microsoft.com/office/powerpoint/2010/main" val="4283891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481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D6786FB-477E-46A6-A04C-3A5CB8D84DBC}" type="slidenum">
              <a:rPr lang="es-ES" altLang="es-MX" smtClean="0"/>
              <a:pPr/>
              <a:t>35</a:t>
            </a:fld>
            <a:endParaRPr lang="es-ES" altLang="es-MX" dirty="0" smtClean="0"/>
          </a:p>
        </p:txBody>
      </p:sp>
    </p:spTree>
    <p:extLst>
      <p:ext uri="{BB962C8B-B14F-4D97-AF65-F5344CB8AC3E}">
        <p14:creationId xmlns:p14="http://schemas.microsoft.com/office/powerpoint/2010/main" val="4206978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8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4C97565-B3AA-41E1-A2EC-E9D4A17FFB9D}" type="slidenum">
              <a:rPr lang="es-ES" altLang="es-MX" smtClean="0"/>
              <a:pPr/>
              <a:t>13</a:t>
            </a:fld>
            <a:endParaRPr lang="es-ES" altLang="es-MX" dirty="0" smtClean="0"/>
          </a:p>
        </p:txBody>
      </p:sp>
    </p:spTree>
    <p:extLst>
      <p:ext uri="{BB962C8B-B14F-4D97-AF65-F5344CB8AC3E}">
        <p14:creationId xmlns:p14="http://schemas.microsoft.com/office/powerpoint/2010/main" val="17965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501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AFE6A5A-562D-4368-B919-3F41CAC2DC8D}" type="slidenum">
              <a:rPr lang="es-ES" altLang="es-MX" smtClean="0"/>
              <a:pPr/>
              <a:t>36</a:t>
            </a:fld>
            <a:endParaRPr lang="es-ES" altLang="es-MX" dirty="0" smtClean="0"/>
          </a:p>
        </p:txBody>
      </p:sp>
    </p:spTree>
    <p:extLst>
      <p:ext uri="{BB962C8B-B14F-4D97-AF65-F5344CB8AC3E}">
        <p14:creationId xmlns:p14="http://schemas.microsoft.com/office/powerpoint/2010/main" val="2417508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522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990EB4A-6030-4329-B133-312D0A8DEC90}" type="slidenum">
              <a:rPr lang="es-ES" altLang="es-MX" smtClean="0"/>
              <a:pPr/>
              <a:t>37</a:t>
            </a:fld>
            <a:endParaRPr lang="es-ES" altLang="es-MX" dirty="0" smtClean="0"/>
          </a:p>
        </p:txBody>
      </p:sp>
    </p:spTree>
    <p:extLst>
      <p:ext uri="{BB962C8B-B14F-4D97-AF65-F5344CB8AC3E}">
        <p14:creationId xmlns:p14="http://schemas.microsoft.com/office/powerpoint/2010/main" val="3290255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542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736F46-00B5-4BDC-98EE-2F83EFED5CBB}" type="slidenum">
              <a:rPr lang="es-ES" altLang="es-MX" smtClean="0"/>
              <a:pPr/>
              <a:t>38</a:t>
            </a:fld>
            <a:endParaRPr lang="es-ES" altLang="es-MX" dirty="0" smtClean="0"/>
          </a:p>
        </p:txBody>
      </p:sp>
    </p:spTree>
    <p:extLst>
      <p:ext uri="{BB962C8B-B14F-4D97-AF65-F5344CB8AC3E}">
        <p14:creationId xmlns:p14="http://schemas.microsoft.com/office/powerpoint/2010/main" val="1323595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563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86184A3-9289-4266-9093-4D1E109BFA9C}" type="slidenum">
              <a:rPr lang="es-ES" altLang="es-MX" smtClean="0"/>
              <a:pPr/>
              <a:t>39</a:t>
            </a:fld>
            <a:endParaRPr lang="es-ES" altLang="es-MX" dirty="0" smtClean="0"/>
          </a:p>
        </p:txBody>
      </p:sp>
    </p:spTree>
    <p:extLst>
      <p:ext uri="{BB962C8B-B14F-4D97-AF65-F5344CB8AC3E}">
        <p14:creationId xmlns:p14="http://schemas.microsoft.com/office/powerpoint/2010/main" val="995194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583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39948E-E767-4320-A8BC-522F0A10DB5A}" type="slidenum">
              <a:rPr lang="es-ES" altLang="es-MX" smtClean="0"/>
              <a:pPr/>
              <a:t>40</a:t>
            </a:fld>
            <a:endParaRPr lang="es-ES" altLang="es-MX" dirty="0" smtClean="0"/>
          </a:p>
        </p:txBody>
      </p:sp>
    </p:spTree>
    <p:extLst>
      <p:ext uri="{BB962C8B-B14F-4D97-AF65-F5344CB8AC3E}">
        <p14:creationId xmlns:p14="http://schemas.microsoft.com/office/powerpoint/2010/main" val="42873763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583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F39948E-E767-4320-A8BC-522F0A10DB5A}" type="slidenum">
              <a:rPr lang="es-ES" altLang="es-MX" smtClean="0"/>
              <a:pPr/>
              <a:t>41</a:t>
            </a:fld>
            <a:endParaRPr lang="es-ES" altLang="es-MX" dirty="0" smtClean="0"/>
          </a:p>
        </p:txBody>
      </p:sp>
    </p:spTree>
    <p:extLst>
      <p:ext uri="{BB962C8B-B14F-4D97-AF65-F5344CB8AC3E}">
        <p14:creationId xmlns:p14="http://schemas.microsoft.com/office/powerpoint/2010/main" val="2978092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604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9875A81-4768-4B34-B552-B22A94AB3A81}" type="slidenum">
              <a:rPr lang="es-ES" altLang="es-MX" smtClean="0"/>
              <a:pPr/>
              <a:t>42</a:t>
            </a:fld>
            <a:endParaRPr lang="es-ES" altLang="es-MX" dirty="0" smtClean="0"/>
          </a:p>
        </p:txBody>
      </p:sp>
    </p:spTree>
    <p:extLst>
      <p:ext uri="{BB962C8B-B14F-4D97-AF65-F5344CB8AC3E}">
        <p14:creationId xmlns:p14="http://schemas.microsoft.com/office/powerpoint/2010/main" val="5896412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624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3EC23DE-291C-4709-90CC-255731D70C14}" type="slidenum">
              <a:rPr lang="es-ES" altLang="es-MX" smtClean="0"/>
              <a:pPr/>
              <a:t>43</a:t>
            </a:fld>
            <a:endParaRPr lang="es-ES" altLang="es-MX" dirty="0" smtClean="0"/>
          </a:p>
        </p:txBody>
      </p:sp>
    </p:spTree>
    <p:extLst>
      <p:ext uri="{BB962C8B-B14F-4D97-AF65-F5344CB8AC3E}">
        <p14:creationId xmlns:p14="http://schemas.microsoft.com/office/powerpoint/2010/main" val="15711417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645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1E960D-687D-46E7-AD89-DE6E6575ADC8}" type="slidenum">
              <a:rPr lang="es-ES" altLang="es-MX" smtClean="0"/>
              <a:pPr/>
              <a:t>44</a:t>
            </a:fld>
            <a:endParaRPr lang="es-ES" altLang="es-MX" dirty="0" smtClean="0"/>
          </a:p>
        </p:txBody>
      </p:sp>
    </p:spTree>
    <p:extLst>
      <p:ext uri="{BB962C8B-B14F-4D97-AF65-F5344CB8AC3E}">
        <p14:creationId xmlns:p14="http://schemas.microsoft.com/office/powerpoint/2010/main" val="14174119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6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6656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62BC757-3601-4905-943E-3E3D3ADA99F4}" type="slidenum">
              <a:rPr lang="es-ES" altLang="es-MX" smtClean="0"/>
              <a:pPr/>
              <a:t>45</a:t>
            </a:fld>
            <a:endParaRPr lang="es-ES" altLang="es-MX" dirty="0" smtClean="0"/>
          </a:p>
        </p:txBody>
      </p:sp>
    </p:spTree>
    <p:extLst>
      <p:ext uri="{BB962C8B-B14F-4D97-AF65-F5344CB8AC3E}">
        <p14:creationId xmlns:p14="http://schemas.microsoft.com/office/powerpoint/2010/main" val="28571657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638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A8BD00C-EF62-4C76-93FB-025BC67D0619}" type="slidenum">
              <a:rPr lang="es-ES" altLang="es-MX" smtClean="0"/>
              <a:pPr/>
              <a:t>17</a:t>
            </a:fld>
            <a:endParaRPr lang="es-ES" altLang="es-MX" dirty="0" smtClean="0"/>
          </a:p>
        </p:txBody>
      </p:sp>
    </p:spTree>
    <p:extLst>
      <p:ext uri="{BB962C8B-B14F-4D97-AF65-F5344CB8AC3E}">
        <p14:creationId xmlns:p14="http://schemas.microsoft.com/office/powerpoint/2010/main" val="17837847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6861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2BF6038-1837-4C20-915B-0B6AAE38DA1B}" type="slidenum">
              <a:rPr lang="es-ES" altLang="es-MX" smtClean="0"/>
              <a:pPr/>
              <a:t>46</a:t>
            </a:fld>
            <a:endParaRPr lang="es-ES" altLang="es-MX" dirty="0" smtClean="0"/>
          </a:p>
        </p:txBody>
      </p:sp>
    </p:spTree>
    <p:extLst>
      <p:ext uri="{BB962C8B-B14F-4D97-AF65-F5344CB8AC3E}">
        <p14:creationId xmlns:p14="http://schemas.microsoft.com/office/powerpoint/2010/main" val="1089481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706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6B4451-F93C-48E9-A0F4-2679A65B2027}" type="slidenum">
              <a:rPr lang="es-ES" altLang="es-MX" smtClean="0"/>
              <a:pPr/>
              <a:t>47</a:t>
            </a:fld>
            <a:endParaRPr lang="es-ES" altLang="es-MX" dirty="0" smtClean="0"/>
          </a:p>
        </p:txBody>
      </p:sp>
    </p:spTree>
    <p:extLst>
      <p:ext uri="{BB962C8B-B14F-4D97-AF65-F5344CB8AC3E}">
        <p14:creationId xmlns:p14="http://schemas.microsoft.com/office/powerpoint/2010/main" val="42315709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706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6B4451-F93C-48E9-A0F4-2679A65B2027}" type="slidenum">
              <a:rPr lang="es-ES" altLang="es-MX" smtClean="0"/>
              <a:pPr/>
              <a:t>48</a:t>
            </a:fld>
            <a:endParaRPr lang="es-ES" altLang="es-MX" dirty="0" smtClean="0"/>
          </a:p>
        </p:txBody>
      </p:sp>
    </p:spTree>
    <p:extLst>
      <p:ext uri="{BB962C8B-B14F-4D97-AF65-F5344CB8AC3E}">
        <p14:creationId xmlns:p14="http://schemas.microsoft.com/office/powerpoint/2010/main" val="31403628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7270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2A7ADEF-E1A4-489A-A981-35B747C4CB23}" type="slidenum">
              <a:rPr lang="es-ES" altLang="es-MX" smtClean="0"/>
              <a:pPr/>
              <a:t>49</a:t>
            </a:fld>
            <a:endParaRPr lang="es-ES" altLang="es-MX" dirty="0" smtClean="0"/>
          </a:p>
        </p:txBody>
      </p:sp>
    </p:spTree>
    <p:extLst>
      <p:ext uri="{BB962C8B-B14F-4D97-AF65-F5344CB8AC3E}">
        <p14:creationId xmlns:p14="http://schemas.microsoft.com/office/powerpoint/2010/main" val="36345935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747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BCF11B-F28B-4AA5-8A36-152E0687D938}" type="slidenum">
              <a:rPr lang="es-ES" altLang="es-MX" smtClean="0"/>
              <a:pPr/>
              <a:t>50</a:t>
            </a:fld>
            <a:endParaRPr lang="es-ES" altLang="es-MX" dirty="0" smtClean="0"/>
          </a:p>
        </p:txBody>
      </p:sp>
    </p:spTree>
    <p:extLst>
      <p:ext uri="{BB962C8B-B14F-4D97-AF65-F5344CB8AC3E}">
        <p14:creationId xmlns:p14="http://schemas.microsoft.com/office/powerpoint/2010/main" val="8614659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7680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0887053-7ACE-4CCC-BACF-61D783EF8E39}" type="slidenum">
              <a:rPr lang="es-ES" altLang="es-MX" smtClean="0"/>
              <a:pPr/>
              <a:t>51</a:t>
            </a:fld>
            <a:endParaRPr lang="es-ES" altLang="es-MX" dirty="0" smtClean="0"/>
          </a:p>
        </p:txBody>
      </p:sp>
    </p:spTree>
    <p:extLst>
      <p:ext uri="{BB962C8B-B14F-4D97-AF65-F5344CB8AC3E}">
        <p14:creationId xmlns:p14="http://schemas.microsoft.com/office/powerpoint/2010/main" val="2752962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7885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332E90-42C5-4578-84F7-9A468D59F1C6}" type="slidenum">
              <a:rPr lang="es-ES" altLang="es-MX" smtClean="0"/>
              <a:pPr/>
              <a:t>52</a:t>
            </a:fld>
            <a:endParaRPr lang="es-ES" altLang="es-MX" dirty="0" smtClean="0"/>
          </a:p>
        </p:txBody>
      </p:sp>
    </p:spTree>
    <p:extLst>
      <p:ext uri="{BB962C8B-B14F-4D97-AF65-F5344CB8AC3E}">
        <p14:creationId xmlns:p14="http://schemas.microsoft.com/office/powerpoint/2010/main" val="1037196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7885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332E90-42C5-4578-84F7-9A468D59F1C6}" type="slidenum">
              <a:rPr lang="es-ES" altLang="es-MX" smtClean="0"/>
              <a:pPr/>
              <a:t>53</a:t>
            </a:fld>
            <a:endParaRPr lang="es-ES" altLang="es-MX" dirty="0" smtClean="0"/>
          </a:p>
        </p:txBody>
      </p:sp>
    </p:spTree>
    <p:extLst>
      <p:ext uri="{BB962C8B-B14F-4D97-AF65-F5344CB8AC3E}">
        <p14:creationId xmlns:p14="http://schemas.microsoft.com/office/powerpoint/2010/main" val="23354381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809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CEAD68-008E-4499-88CC-FCF2A6994E6E}" type="slidenum">
              <a:rPr lang="es-ES" altLang="es-MX" smtClean="0"/>
              <a:pPr/>
              <a:t>54</a:t>
            </a:fld>
            <a:endParaRPr lang="es-ES" altLang="es-MX" dirty="0" smtClean="0"/>
          </a:p>
        </p:txBody>
      </p:sp>
    </p:spTree>
    <p:extLst>
      <p:ext uri="{BB962C8B-B14F-4D97-AF65-F5344CB8AC3E}">
        <p14:creationId xmlns:p14="http://schemas.microsoft.com/office/powerpoint/2010/main" val="25644189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829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753257-4ACB-4B30-8D73-9AA080CB4E18}" type="slidenum">
              <a:rPr lang="es-ES" altLang="es-MX" smtClean="0"/>
              <a:pPr/>
              <a:t>55</a:t>
            </a:fld>
            <a:endParaRPr lang="es-ES" altLang="es-MX" dirty="0" smtClean="0"/>
          </a:p>
        </p:txBody>
      </p:sp>
    </p:spTree>
    <p:extLst>
      <p:ext uri="{BB962C8B-B14F-4D97-AF65-F5344CB8AC3E}">
        <p14:creationId xmlns:p14="http://schemas.microsoft.com/office/powerpoint/2010/main" val="31282081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204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CB8E6A-90EE-4D48-83B9-E89E34445FAC}" type="slidenum">
              <a:rPr lang="es-ES" altLang="es-MX" smtClean="0"/>
              <a:pPr/>
              <a:t>18</a:t>
            </a:fld>
            <a:endParaRPr lang="es-ES" altLang="es-MX" dirty="0" smtClean="0"/>
          </a:p>
        </p:txBody>
      </p:sp>
    </p:spTree>
    <p:extLst>
      <p:ext uri="{BB962C8B-B14F-4D97-AF65-F5344CB8AC3E}">
        <p14:creationId xmlns:p14="http://schemas.microsoft.com/office/powerpoint/2010/main" val="40231325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849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F62084-CBB2-4681-AACB-E24A0381CD10}" type="slidenum">
              <a:rPr lang="es-ES" altLang="es-MX" smtClean="0"/>
              <a:pPr/>
              <a:t>56</a:t>
            </a:fld>
            <a:endParaRPr lang="es-ES" altLang="es-MX" dirty="0" smtClean="0"/>
          </a:p>
        </p:txBody>
      </p:sp>
    </p:spTree>
    <p:extLst>
      <p:ext uri="{BB962C8B-B14F-4D97-AF65-F5344CB8AC3E}">
        <p14:creationId xmlns:p14="http://schemas.microsoft.com/office/powerpoint/2010/main" val="409498318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870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52A2DA6-AA1C-412B-B03C-B41863701988}" type="slidenum">
              <a:rPr lang="es-ES" altLang="es-MX" smtClean="0"/>
              <a:pPr/>
              <a:t>59</a:t>
            </a:fld>
            <a:endParaRPr lang="es-ES" altLang="es-MX" dirty="0" smtClean="0"/>
          </a:p>
        </p:txBody>
      </p:sp>
    </p:spTree>
    <p:extLst>
      <p:ext uri="{BB962C8B-B14F-4D97-AF65-F5344CB8AC3E}">
        <p14:creationId xmlns:p14="http://schemas.microsoft.com/office/powerpoint/2010/main" val="166690110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8909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1686AD5-B40E-43E2-A675-264C961B37B8}" type="slidenum">
              <a:rPr lang="es-ES" altLang="es-MX" smtClean="0"/>
              <a:pPr/>
              <a:t>60</a:t>
            </a:fld>
            <a:endParaRPr lang="es-ES" altLang="es-MX" dirty="0" smtClean="0"/>
          </a:p>
        </p:txBody>
      </p:sp>
    </p:spTree>
    <p:extLst>
      <p:ext uri="{BB962C8B-B14F-4D97-AF65-F5344CB8AC3E}">
        <p14:creationId xmlns:p14="http://schemas.microsoft.com/office/powerpoint/2010/main" val="81833948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9114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3A85290-BB88-4769-BE5A-6391AD3F93D1}" type="slidenum">
              <a:rPr lang="es-ES" altLang="es-MX" smtClean="0"/>
              <a:pPr/>
              <a:t>61</a:t>
            </a:fld>
            <a:endParaRPr lang="es-ES" altLang="es-MX" dirty="0" smtClean="0"/>
          </a:p>
        </p:txBody>
      </p:sp>
    </p:spTree>
    <p:extLst>
      <p:ext uri="{BB962C8B-B14F-4D97-AF65-F5344CB8AC3E}">
        <p14:creationId xmlns:p14="http://schemas.microsoft.com/office/powerpoint/2010/main" val="30767058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9318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7D202D4-0107-4A7E-9A69-B7E7A1874AB8}" type="slidenum">
              <a:rPr lang="es-ES" altLang="es-MX" smtClean="0"/>
              <a:pPr/>
              <a:t>62</a:t>
            </a:fld>
            <a:endParaRPr lang="es-ES" altLang="es-MX" dirty="0" smtClean="0"/>
          </a:p>
        </p:txBody>
      </p:sp>
    </p:spTree>
    <p:extLst>
      <p:ext uri="{BB962C8B-B14F-4D97-AF65-F5344CB8AC3E}">
        <p14:creationId xmlns:p14="http://schemas.microsoft.com/office/powerpoint/2010/main" val="22752648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993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3A39F1-0755-4299-BE4C-3FBB8EDC9259}" type="slidenum">
              <a:rPr lang="es-ES" altLang="es-MX" smtClean="0"/>
              <a:pPr/>
              <a:t>63</a:t>
            </a:fld>
            <a:endParaRPr lang="es-ES" altLang="es-MX" dirty="0" smtClean="0"/>
          </a:p>
        </p:txBody>
      </p:sp>
    </p:spTree>
    <p:extLst>
      <p:ext uri="{BB962C8B-B14F-4D97-AF65-F5344CB8AC3E}">
        <p14:creationId xmlns:p14="http://schemas.microsoft.com/office/powerpoint/2010/main" val="43654923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952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56A987-B233-402A-A025-899C5CFBE679}" type="slidenum">
              <a:rPr lang="es-ES" altLang="es-MX" smtClean="0"/>
              <a:pPr/>
              <a:t>64</a:t>
            </a:fld>
            <a:endParaRPr lang="es-ES" altLang="es-MX" dirty="0" smtClean="0"/>
          </a:p>
        </p:txBody>
      </p:sp>
    </p:spTree>
    <p:extLst>
      <p:ext uri="{BB962C8B-B14F-4D97-AF65-F5344CB8AC3E}">
        <p14:creationId xmlns:p14="http://schemas.microsoft.com/office/powerpoint/2010/main" val="42518522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952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156A987-B233-402A-A025-899C5CFBE679}" type="slidenum">
              <a:rPr lang="es-ES" altLang="es-MX" smtClean="0"/>
              <a:pPr/>
              <a:t>65</a:t>
            </a:fld>
            <a:endParaRPr lang="es-ES" altLang="es-MX" dirty="0" smtClean="0"/>
          </a:p>
        </p:txBody>
      </p:sp>
    </p:spTree>
    <p:extLst>
      <p:ext uri="{BB962C8B-B14F-4D97-AF65-F5344CB8AC3E}">
        <p14:creationId xmlns:p14="http://schemas.microsoft.com/office/powerpoint/2010/main" val="377680112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972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BFBDB39-48F4-4202-A047-2EA687F1AF17}" type="slidenum">
              <a:rPr lang="es-ES" altLang="es-MX" smtClean="0"/>
              <a:pPr/>
              <a:t>66</a:t>
            </a:fld>
            <a:endParaRPr lang="es-ES" altLang="es-MX" dirty="0" smtClean="0"/>
          </a:p>
        </p:txBody>
      </p:sp>
    </p:spTree>
    <p:extLst>
      <p:ext uri="{BB962C8B-B14F-4D97-AF65-F5344CB8AC3E}">
        <p14:creationId xmlns:p14="http://schemas.microsoft.com/office/powerpoint/2010/main" val="1092212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013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D1F1B3B-7B8E-44D2-8E37-B33CB7A6C605}" type="slidenum">
              <a:rPr lang="es-ES" altLang="es-MX" smtClean="0"/>
              <a:pPr/>
              <a:t>68</a:t>
            </a:fld>
            <a:endParaRPr lang="es-ES" altLang="es-MX" dirty="0" smtClean="0"/>
          </a:p>
        </p:txBody>
      </p:sp>
    </p:spTree>
    <p:extLst>
      <p:ext uri="{BB962C8B-B14F-4D97-AF65-F5344CB8AC3E}">
        <p14:creationId xmlns:p14="http://schemas.microsoft.com/office/powerpoint/2010/main" val="2379719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204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CB8E6A-90EE-4D48-83B9-E89E34445FAC}" type="slidenum">
              <a:rPr lang="es-ES" altLang="es-MX" smtClean="0"/>
              <a:pPr/>
              <a:t>19</a:t>
            </a:fld>
            <a:endParaRPr lang="es-ES" altLang="es-MX" dirty="0" smtClean="0"/>
          </a:p>
        </p:txBody>
      </p:sp>
    </p:spTree>
    <p:extLst>
      <p:ext uri="{BB962C8B-B14F-4D97-AF65-F5344CB8AC3E}">
        <p14:creationId xmlns:p14="http://schemas.microsoft.com/office/powerpoint/2010/main" val="340600444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034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28984AD-B780-4E68-ACA2-708A80F1D9E2}" type="slidenum">
              <a:rPr lang="es-ES" altLang="es-MX" smtClean="0"/>
              <a:pPr/>
              <a:t>69</a:t>
            </a:fld>
            <a:endParaRPr lang="es-ES" altLang="es-MX" dirty="0" smtClean="0"/>
          </a:p>
        </p:txBody>
      </p:sp>
    </p:spTree>
    <p:extLst>
      <p:ext uri="{BB962C8B-B14F-4D97-AF65-F5344CB8AC3E}">
        <p14:creationId xmlns:p14="http://schemas.microsoft.com/office/powerpoint/2010/main" val="40805929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054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78A14B2-ED27-4418-9429-8132C63F702E}" type="slidenum">
              <a:rPr lang="es-ES" altLang="es-MX" smtClean="0"/>
              <a:pPr/>
              <a:t>70</a:t>
            </a:fld>
            <a:endParaRPr lang="es-ES" altLang="es-MX" dirty="0" smtClean="0"/>
          </a:p>
        </p:txBody>
      </p:sp>
    </p:spTree>
    <p:extLst>
      <p:ext uri="{BB962C8B-B14F-4D97-AF65-F5344CB8AC3E}">
        <p14:creationId xmlns:p14="http://schemas.microsoft.com/office/powerpoint/2010/main" val="231625107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075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4FB00F-BA0F-4029-96EE-8B1AD309C947}" type="slidenum">
              <a:rPr lang="es-ES" altLang="es-MX" smtClean="0"/>
              <a:pPr/>
              <a:t>71</a:t>
            </a:fld>
            <a:endParaRPr lang="es-ES" altLang="es-MX" dirty="0" smtClean="0"/>
          </a:p>
        </p:txBody>
      </p:sp>
    </p:spTree>
    <p:extLst>
      <p:ext uri="{BB962C8B-B14F-4D97-AF65-F5344CB8AC3E}">
        <p14:creationId xmlns:p14="http://schemas.microsoft.com/office/powerpoint/2010/main" val="175833321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095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895B3BF-4FF5-48EB-B430-10AE0D94CC28}" type="slidenum">
              <a:rPr lang="es-ES" altLang="es-MX" smtClean="0"/>
              <a:pPr/>
              <a:t>72</a:t>
            </a:fld>
            <a:endParaRPr lang="es-ES" altLang="es-MX" dirty="0" smtClean="0"/>
          </a:p>
        </p:txBody>
      </p:sp>
    </p:spTree>
    <p:extLst>
      <p:ext uri="{BB962C8B-B14F-4D97-AF65-F5344CB8AC3E}">
        <p14:creationId xmlns:p14="http://schemas.microsoft.com/office/powerpoint/2010/main" val="27507744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116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29DDCD-F8D1-4F07-B50C-49CECF88C8CE}" type="slidenum">
              <a:rPr lang="es-ES" altLang="es-MX" smtClean="0"/>
              <a:pPr/>
              <a:t>74</a:t>
            </a:fld>
            <a:endParaRPr lang="es-ES" altLang="es-MX" dirty="0" smtClean="0"/>
          </a:p>
        </p:txBody>
      </p:sp>
    </p:spTree>
    <p:extLst>
      <p:ext uri="{BB962C8B-B14F-4D97-AF65-F5344CB8AC3E}">
        <p14:creationId xmlns:p14="http://schemas.microsoft.com/office/powerpoint/2010/main" val="27986746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136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5069C2-5784-4EDD-9C8E-9F8E95875729}" type="slidenum">
              <a:rPr lang="es-ES" altLang="es-MX" smtClean="0"/>
              <a:pPr/>
              <a:t>75</a:t>
            </a:fld>
            <a:endParaRPr lang="es-ES" altLang="es-MX" dirty="0" smtClean="0"/>
          </a:p>
        </p:txBody>
      </p:sp>
    </p:spTree>
    <p:extLst>
      <p:ext uri="{BB962C8B-B14F-4D97-AF65-F5344CB8AC3E}">
        <p14:creationId xmlns:p14="http://schemas.microsoft.com/office/powerpoint/2010/main" val="3867783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157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D7434D1-8486-475A-9D6F-846DBB37187F}" type="slidenum">
              <a:rPr lang="es-ES" altLang="es-MX" smtClean="0"/>
              <a:pPr/>
              <a:t>76</a:t>
            </a:fld>
            <a:endParaRPr lang="es-ES" altLang="es-MX" dirty="0" smtClean="0"/>
          </a:p>
        </p:txBody>
      </p:sp>
    </p:spTree>
    <p:extLst>
      <p:ext uri="{BB962C8B-B14F-4D97-AF65-F5344CB8AC3E}">
        <p14:creationId xmlns:p14="http://schemas.microsoft.com/office/powerpoint/2010/main" val="72671496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1776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6FFA27E-1502-4B5F-96DB-4C42E844235E}" type="slidenum">
              <a:rPr lang="es-ES" altLang="es-MX" smtClean="0"/>
              <a:pPr/>
              <a:t>77</a:t>
            </a:fld>
            <a:endParaRPr lang="es-ES" altLang="es-MX" dirty="0" smtClean="0"/>
          </a:p>
        </p:txBody>
      </p:sp>
    </p:spTree>
    <p:extLst>
      <p:ext uri="{BB962C8B-B14F-4D97-AF65-F5344CB8AC3E}">
        <p14:creationId xmlns:p14="http://schemas.microsoft.com/office/powerpoint/2010/main" val="261415986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1981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74DA5FF-6024-42AC-B841-6FC498DCE42E}" type="slidenum">
              <a:rPr lang="es-ES" altLang="es-MX" smtClean="0"/>
              <a:pPr/>
              <a:t>78</a:t>
            </a:fld>
            <a:endParaRPr lang="es-ES" altLang="es-MX" dirty="0" smtClean="0"/>
          </a:p>
        </p:txBody>
      </p:sp>
    </p:spTree>
    <p:extLst>
      <p:ext uri="{BB962C8B-B14F-4D97-AF65-F5344CB8AC3E}">
        <p14:creationId xmlns:p14="http://schemas.microsoft.com/office/powerpoint/2010/main" val="2244183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218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6164807-4AB9-4B76-99C4-8972B1B7C1F4}" type="slidenum">
              <a:rPr lang="es-ES" altLang="es-MX" smtClean="0"/>
              <a:pPr/>
              <a:t>79</a:t>
            </a:fld>
            <a:endParaRPr lang="es-ES" altLang="es-MX" dirty="0" smtClean="0"/>
          </a:p>
        </p:txBody>
      </p:sp>
    </p:spTree>
    <p:extLst>
      <p:ext uri="{BB962C8B-B14F-4D97-AF65-F5344CB8AC3E}">
        <p14:creationId xmlns:p14="http://schemas.microsoft.com/office/powerpoint/2010/main" val="1504286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225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392464-E7A9-4735-A4D2-0C59FF2532C4}" type="slidenum">
              <a:rPr lang="es-ES" altLang="es-MX" smtClean="0"/>
              <a:pPr/>
              <a:t>20</a:t>
            </a:fld>
            <a:endParaRPr lang="es-ES" altLang="es-MX" dirty="0" smtClean="0"/>
          </a:p>
        </p:txBody>
      </p:sp>
    </p:spTree>
    <p:extLst>
      <p:ext uri="{BB962C8B-B14F-4D97-AF65-F5344CB8AC3E}">
        <p14:creationId xmlns:p14="http://schemas.microsoft.com/office/powerpoint/2010/main" val="7212546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2390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C61E00F5-D6F3-409B-91AC-A97AA337CCDF}" type="slidenum">
              <a:rPr lang="es-ES" altLang="es-MX" smtClean="0"/>
              <a:pPr/>
              <a:t>80</a:t>
            </a:fld>
            <a:endParaRPr lang="es-ES" altLang="es-MX" dirty="0" smtClean="0"/>
          </a:p>
        </p:txBody>
      </p:sp>
    </p:spTree>
    <p:extLst>
      <p:ext uri="{BB962C8B-B14F-4D97-AF65-F5344CB8AC3E}">
        <p14:creationId xmlns:p14="http://schemas.microsoft.com/office/powerpoint/2010/main" val="42726993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259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53BD754-C767-42A5-862C-9344AA1BE2BA}" type="slidenum">
              <a:rPr lang="es-ES" altLang="es-MX" smtClean="0"/>
              <a:pPr/>
              <a:t>81</a:t>
            </a:fld>
            <a:endParaRPr lang="es-ES" altLang="es-MX" dirty="0" smtClean="0"/>
          </a:p>
        </p:txBody>
      </p:sp>
    </p:spTree>
    <p:extLst>
      <p:ext uri="{BB962C8B-B14F-4D97-AF65-F5344CB8AC3E}">
        <p14:creationId xmlns:p14="http://schemas.microsoft.com/office/powerpoint/2010/main" val="21879932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2800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1DEBC1F-4CF2-4D61-ADA7-22D5234D23C3}" type="slidenum">
              <a:rPr lang="es-ES" altLang="es-MX" smtClean="0"/>
              <a:pPr/>
              <a:t>82</a:t>
            </a:fld>
            <a:endParaRPr lang="es-ES" altLang="es-MX" dirty="0" smtClean="0"/>
          </a:p>
        </p:txBody>
      </p:sp>
    </p:spTree>
    <p:extLst>
      <p:ext uri="{BB962C8B-B14F-4D97-AF65-F5344CB8AC3E}">
        <p14:creationId xmlns:p14="http://schemas.microsoft.com/office/powerpoint/2010/main" val="23583740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3005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011C96-E254-45F7-B2C2-A9D11DC91601}" type="slidenum">
              <a:rPr lang="es-ES" altLang="es-MX" smtClean="0"/>
              <a:pPr/>
              <a:t>83</a:t>
            </a:fld>
            <a:endParaRPr lang="es-ES" altLang="es-MX" dirty="0" smtClean="0"/>
          </a:p>
        </p:txBody>
      </p:sp>
    </p:spTree>
    <p:extLst>
      <p:ext uri="{BB962C8B-B14F-4D97-AF65-F5344CB8AC3E}">
        <p14:creationId xmlns:p14="http://schemas.microsoft.com/office/powerpoint/2010/main" val="341418591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209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3210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F60AD8-A4B3-4C5C-9C77-B056EA27C43B}" type="slidenum">
              <a:rPr lang="es-ES" altLang="es-MX" smtClean="0"/>
              <a:pPr/>
              <a:t>84</a:t>
            </a:fld>
            <a:endParaRPr lang="es-ES" altLang="es-MX" dirty="0" smtClean="0"/>
          </a:p>
        </p:txBody>
      </p:sp>
    </p:spTree>
    <p:extLst>
      <p:ext uri="{BB962C8B-B14F-4D97-AF65-F5344CB8AC3E}">
        <p14:creationId xmlns:p14="http://schemas.microsoft.com/office/powerpoint/2010/main" val="42364558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341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430193-38E2-429C-8516-8D9165CA8939}" type="slidenum">
              <a:rPr lang="es-ES" altLang="es-MX" smtClean="0"/>
              <a:pPr/>
              <a:t>85</a:t>
            </a:fld>
            <a:endParaRPr lang="es-ES" altLang="es-MX" dirty="0" smtClean="0"/>
          </a:p>
        </p:txBody>
      </p:sp>
    </p:spTree>
    <p:extLst>
      <p:ext uri="{BB962C8B-B14F-4D97-AF65-F5344CB8AC3E}">
        <p14:creationId xmlns:p14="http://schemas.microsoft.com/office/powerpoint/2010/main" val="13071885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41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341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430193-38E2-429C-8516-8D9165CA8939}" type="slidenum">
              <a:rPr lang="es-ES" altLang="es-MX" smtClean="0"/>
              <a:pPr/>
              <a:t>86</a:t>
            </a:fld>
            <a:endParaRPr lang="es-ES" altLang="es-MX" dirty="0" smtClean="0"/>
          </a:p>
        </p:txBody>
      </p:sp>
    </p:spTree>
    <p:extLst>
      <p:ext uri="{BB962C8B-B14F-4D97-AF65-F5344CB8AC3E}">
        <p14:creationId xmlns:p14="http://schemas.microsoft.com/office/powerpoint/2010/main" val="149901480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61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361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4EDB79D-EE02-4A84-A506-9684FCB2E408}" type="slidenum">
              <a:rPr lang="es-ES" altLang="es-MX" smtClean="0"/>
              <a:pPr/>
              <a:t>87</a:t>
            </a:fld>
            <a:endParaRPr lang="es-ES" altLang="es-MX" dirty="0" smtClean="0"/>
          </a:p>
        </p:txBody>
      </p:sp>
    </p:spTree>
    <p:extLst>
      <p:ext uri="{BB962C8B-B14F-4D97-AF65-F5344CB8AC3E}">
        <p14:creationId xmlns:p14="http://schemas.microsoft.com/office/powerpoint/2010/main" val="399553128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824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3824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FBBFC41-D013-4D3F-89DF-AC5C1281C3EC}" type="slidenum">
              <a:rPr lang="es-ES" altLang="es-MX" smtClean="0"/>
              <a:pPr/>
              <a:t>88</a:t>
            </a:fld>
            <a:endParaRPr lang="es-ES" altLang="es-MX" dirty="0" smtClean="0"/>
          </a:p>
        </p:txBody>
      </p:sp>
    </p:spTree>
    <p:extLst>
      <p:ext uri="{BB962C8B-B14F-4D97-AF65-F5344CB8AC3E}">
        <p14:creationId xmlns:p14="http://schemas.microsoft.com/office/powerpoint/2010/main" val="147454595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029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4029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B79E2DF-0531-411D-ABAA-45C630B542CD}" type="slidenum">
              <a:rPr lang="es-ES" altLang="es-MX" smtClean="0"/>
              <a:pPr/>
              <a:t>89</a:t>
            </a:fld>
            <a:endParaRPr lang="es-ES" altLang="es-MX" dirty="0" smtClean="0"/>
          </a:p>
        </p:txBody>
      </p:sp>
    </p:spTree>
    <p:extLst>
      <p:ext uri="{BB962C8B-B14F-4D97-AF65-F5344CB8AC3E}">
        <p14:creationId xmlns:p14="http://schemas.microsoft.com/office/powerpoint/2010/main" val="1313616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225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F392464-E7A9-4735-A4D2-0C59FF2532C4}" type="slidenum">
              <a:rPr lang="es-ES" altLang="es-MX" smtClean="0"/>
              <a:pPr/>
              <a:t>22</a:t>
            </a:fld>
            <a:endParaRPr lang="es-ES" altLang="es-MX" dirty="0" smtClean="0"/>
          </a:p>
        </p:txBody>
      </p:sp>
    </p:spTree>
    <p:extLst>
      <p:ext uri="{BB962C8B-B14F-4D97-AF65-F5344CB8AC3E}">
        <p14:creationId xmlns:p14="http://schemas.microsoft.com/office/powerpoint/2010/main" val="105127687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4234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38365B-9E5C-44B4-B9EC-BC2F2433BD6A}" type="slidenum">
              <a:rPr lang="es-ES" altLang="es-MX" smtClean="0"/>
              <a:pPr/>
              <a:t>90</a:t>
            </a:fld>
            <a:endParaRPr lang="es-ES" altLang="es-MX" dirty="0" smtClean="0"/>
          </a:p>
        </p:txBody>
      </p:sp>
    </p:spTree>
    <p:extLst>
      <p:ext uri="{BB962C8B-B14F-4D97-AF65-F5344CB8AC3E}">
        <p14:creationId xmlns:p14="http://schemas.microsoft.com/office/powerpoint/2010/main" val="178584389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233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4234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038365B-9E5C-44B4-B9EC-BC2F2433BD6A}" type="slidenum">
              <a:rPr lang="es-ES" altLang="es-MX" smtClean="0"/>
              <a:pPr/>
              <a:t>91</a:t>
            </a:fld>
            <a:endParaRPr lang="es-ES" altLang="es-MX" dirty="0" smtClean="0"/>
          </a:p>
        </p:txBody>
      </p:sp>
    </p:spTree>
    <p:extLst>
      <p:ext uri="{BB962C8B-B14F-4D97-AF65-F5344CB8AC3E}">
        <p14:creationId xmlns:p14="http://schemas.microsoft.com/office/powerpoint/2010/main" val="18750164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438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4438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31016E6-D0C1-42BD-864A-ABB1640CF74F}" type="slidenum">
              <a:rPr lang="es-ES" altLang="es-MX" smtClean="0"/>
              <a:pPr/>
              <a:t>92</a:t>
            </a:fld>
            <a:endParaRPr lang="es-ES" altLang="es-MX" dirty="0" smtClean="0"/>
          </a:p>
        </p:txBody>
      </p:sp>
    </p:spTree>
    <p:extLst>
      <p:ext uri="{BB962C8B-B14F-4D97-AF65-F5344CB8AC3E}">
        <p14:creationId xmlns:p14="http://schemas.microsoft.com/office/powerpoint/2010/main" val="40500777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4643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466286C-50AE-41C6-A682-8C2048159330}" type="slidenum">
              <a:rPr lang="es-ES" altLang="es-MX" smtClean="0"/>
              <a:pPr/>
              <a:t>93</a:t>
            </a:fld>
            <a:endParaRPr lang="es-ES" altLang="es-MX" dirty="0" smtClean="0"/>
          </a:p>
        </p:txBody>
      </p:sp>
    </p:spTree>
    <p:extLst>
      <p:ext uri="{BB962C8B-B14F-4D97-AF65-F5344CB8AC3E}">
        <p14:creationId xmlns:p14="http://schemas.microsoft.com/office/powerpoint/2010/main" val="29181052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848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4848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C60346C-F937-4748-96E8-BFF2BB0F818C}" type="slidenum">
              <a:rPr lang="es-ES" altLang="es-MX" smtClean="0"/>
              <a:pPr/>
              <a:t>94</a:t>
            </a:fld>
            <a:endParaRPr lang="es-ES" altLang="es-MX" dirty="0" smtClean="0"/>
          </a:p>
        </p:txBody>
      </p:sp>
    </p:spTree>
    <p:extLst>
      <p:ext uri="{BB962C8B-B14F-4D97-AF65-F5344CB8AC3E}">
        <p14:creationId xmlns:p14="http://schemas.microsoft.com/office/powerpoint/2010/main" val="53668779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5053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AFDAF72-A766-4C97-8D04-8702AFAACD14}" type="slidenum">
              <a:rPr lang="es-ES" altLang="es-MX" smtClean="0"/>
              <a:pPr/>
              <a:t>95</a:t>
            </a:fld>
            <a:endParaRPr lang="es-ES" altLang="es-MX" dirty="0" smtClean="0"/>
          </a:p>
        </p:txBody>
      </p:sp>
    </p:spTree>
    <p:extLst>
      <p:ext uri="{BB962C8B-B14F-4D97-AF65-F5344CB8AC3E}">
        <p14:creationId xmlns:p14="http://schemas.microsoft.com/office/powerpoint/2010/main" val="13847296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525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F62592B-61B8-465D-BCD7-F4133D74A039}" type="slidenum">
              <a:rPr lang="es-ES" altLang="es-MX" smtClean="0"/>
              <a:pPr/>
              <a:t>96</a:t>
            </a:fld>
            <a:endParaRPr lang="es-ES" altLang="es-MX" dirty="0" smtClean="0"/>
          </a:p>
        </p:txBody>
      </p:sp>
    </p:spTree>
    <p:extLst>
      <p:ext uri="{BB962C8B-B14F-4D97-AF65-F5344CB8AC3E}">
        <p14:creationId xmlns:p14="http://schemas.microsoft.com/office/powerpoint/2010/main" val="36927181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46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546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FF52219-8A25-49B6-A63D-226BB9196EF7}" type="slidenum">
              <a:rPr lang="es-ES" altLang="es-MX" smtClean="0"/>
              <a:pPr/>
              <a:t>97</a:t>
            </a:fld>
            <a:endParaRPr lang="es-ES" altLang="es-MX" dirty="0" smtClean="0"/>
          </a:p>
        </p:txBody>
      </p:sp>
    </p:spTree>
    <p:extLst>
      <p:ext uri="{BB962C8B-B14F-4D97-AF65-F5344CB8AC3E}">
        <p14:creationId xmlns:p14="http://schemas.microsoft.com/office/powerpoint/2010/main" val="159222786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566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59E6069-BC5B-4F45-97E4-CE661B9FA71B}" type="slidenum">
              <a:rPr lang="es-ES" altLang="es-MX" smtClean="0"/>
              <a:pPr/>
              <a:t>99</a:t>
            </a:fld>
            <a:endParaRPr lang="es-ES" altLang="es-MX" dirty="0" smtClean="0"/>
          </a:p>
        </p:txBody>
      </p:sp>
    </p:spTree>
    <p:extLst>
      <p:ext uri="{BB962C8B-B14F-4D97-AF65-F5344CB8AC3E}">
        <p14:creationId xmlns:p14="http://schemas.microsoft.com/office/powerpoint/2010/main" val="181183865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587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40D0D77-D928-4D85-A838-518740E10F3A}" type="slidenum">
              <a:rPr lang="es-ES" altLang="es-MX" smtClean="0"/>
              <a:pPr/>
              <a:t>100</a:t>
            </a:fld>
            <a:endParaRPr lang="es-ES" altLang="es-MX" dirty="0" smtClean="0"/>
          </a:p>
        </p:txBody>
      </p:sp>
    </p:spTree>
    <p:extLst>
      <p:ext uri="{BB962C8B-B14F-4D97-AF65-F5344CB8AC3E}">
        <p14:creationId xmlns:p14="http://schemas.microsoft.com/office/powerpoint/2010/main" val="3675000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245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666A205-FD54-4F61-BB3F-BF66407886F6}" type="slidenum">
              <a:rPr lang="es-ES" altLang="es-MX" smtClean="0"/>
              <a:pPr/>
              <a:t>23</a:t>
            </a:fld>
            <a:endParaRPr lang="es-ES" altLang="es-MX" dirty="0" smtClean="0"/>
          </a:p>
        </p:txBody>
      </p:sp>
    </p:spTree>
    <p:extLst>
      <p:ext uri="{BB962C8B-B14F-4D97-AF65-F5344CB8AC3E}">
        <p14:creationId xmlns:p14="http://schemas.microsoft.com/office/powerpoint/2010/main" val="175089404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077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6077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CCD4981-38DB-4A14-BDA0-7E2BABF8300A}" type="slidenum">
              <a:rPr lang="es-ES" altLang="es-MX" smtClean="0"/>
              <a:pPr/>
              <a:t>101</a:t>
            </a:fld>
            <a:endParaRPr lang="es-ES" altLang="es-MX" dirty="0" smtClean="0"/>
          </a:p>
        </p:txBody>
      </p:sp>
    </p:spTree>
    <p:extLst>
      <p:ext uri="{BB962C8B-B14F-4D97-AF65-F5344CB8AC3E}">
        <p14:creationId xmlns:p14="http://schemas.microsoft.com/office/powerpoint/2010/main" val="292532471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628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8F346FE-7B27-4E3F-BF82-C9961BA98272}" type="slidenum">
              <a:rPr lang="es-ES" altLang="es-MX" smtClean="0"/>
              <a:pPr/>
              <a:t>102</a:t>
            </a:fld>
            <a:endParaRPr lang="es-ES" altLang="es-MX" dirty="0" smtClean="0"/>
          </a:p>
        </p:txBody>
      </p:sp>
    </p:spTree>
    <p:extLst>
      <p:ext uri="{BB962C8B-B14F-4D97-AF65-F5344CB8AC3E}">
        <p14:creationId xmlns:p14="http://schemas.microsoft.com/office/powerpoint/2010/main" val="18625877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48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648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CECE8C-0101-4936-A8A6-61FE993663B0}" type="slidenum">
              <a:rPr lang="es-ES" altLang="es-MX" smtClean="0"/>
              <a:pPr/>
              <a:t>103</a:t>
            </a:fld>
            <a:endParaRPr lang="es-ES" altLang="es-MX" dirty="0" smtClean="0"/>
          </a:p>
        </p:txBody>
      </p:sp>
    </p:spTree>
    <p:extLst>
      <p:ext uri="{BB962C8B-B14F-4D97-AF65-F5344CB8AC3E}">
        <p14:creationId xmlns:p14="http://schemas.microsoft.com/office/powerpoint/2010/main" val="11271493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669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44D3E8E-0A8A-4C99-857B-1B534AB04DD7}" type="slidenum">
              <a:rPr lang="es-ES" altLang="es-MX" smtClean="0"/>
              <a:pPr/>
              <a:t>104</a:t>
            </a:fld>
            <a:endParaRPr lang="es-ES" altLang="es-MX" dirty="0" smtClean="0"/>
          </a:p>
        </p:txBody>
      </p:sp>
    </p:spTree>
    <p:extLst>
      <p:ext uri="{BB962C8B-B14F-4D97-AF65-F5344CB8AC3E}">
        <p14:creationId xmlns:p14="http://schemas.microsoft.com/office/powerpoint/2010/main" val="27786727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6896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FB600B7-6B36-4160-80FF-EFB3CDCAD64C}" type="slidenum">
              <a:rPr lang="es-ES" altLang="es-MX" smtClean="0"/>
              <a:pPr/>
              <a:t>105</a:t>
            </a:fld>
            <a:endParaRPr lang="es-ES" altLang="es-MX" dirty="0" smtClean="0"/>
          </a:p>
        </p:txBody>
      </p:sp>
    </p:spTree>
    <p:extLst>
      <p:ext uri="{BB962C8B-B14F-4D97-AF65-F5344CB8AC3E}">
        <p14:creationId xmlns:p14="http://schemas.microsoft.com/office/powerpoint/2010/main" val="20951622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7101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E1329C9-18B9-4450-B571-47AE02FE4DE8}" type="slidenum">
              <a:rPr lang="es-ES" altLang="es-MX" smtClean="0"/>
              <a:pPr/>
              <a:t>106</a:t>
            </a:fld>
            <a:endParaRPr lang="es-ES" altLang="es-MX" dirty="0" smtClean="0"/>
          </a:p>
        </p:txBody>
      </p:sp>
    </p:spTree>
    <p:extLst>
      <p:ext uri="{BB962C8B-B14F-4D97-AF65-F5344CB8AC3E}">
        <p14:creationId xmlns:p14="http://schemas.microsoft.com/office/powerpoint/2010/main" val="295404956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730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4B23195-2DC8-4255-B2EF-BB1611B67624}" type="slidenum">
              <a:rPr lang="es-ES" altLang="es-MX" smtClean="0"/>
              <a:pPr/>
              <a:t>107</a:t>
            </a:fld>
            <a:endParaRPr lang="es-ES" altLang="es-MX" dirty="0" smtClean="0"/>
          </a:p>
        </p:txBody>
      </p:sp>
    </p:spTree>
    <p:extLst>
      <p:ext uri="{BB962C8B-B14F-4D97-AF65-F5344CB8AC3E}">
        <p14:creationId xmlns:p14="http://schemas.microsoft.com/office/powerpoint/2010/main" val="411306648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7510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27758B-C3CF-4DA4-A5AB-E78254CF9928}" type="slidenum">
              <a:rPr lang="es-ES" altLang="es-MX" smtClean="0"/>
              <a:pPr/>
              <a:t>108</a:t>
            </a:fld>
            <a:endParaRPr lang="es-ES" altLang="es-MX" dirty="0" smtClean="0"/>
          </a:p>
        </p:txBody>
      </p:sp>
    </p:spTree>
    <p:extLst>
      <p:ext uri="{BB962C8B-B14F-4D97-AF65-F5344CB8AC3E}">
        <p14:creationId xmlns:p14="http://schemas.microsoft.com/office/powerpoint/2010/main" val="28405030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817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7818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E6479B8-AD11-4584-AE51-66F4903F1278}" type="slidenum">
              <a:rPr lang="es-ES" altLang="es-MX" smtClean="0"/>
              <a:pPr/>
              <a:t>109</a:t>
            </a:fld>
            <a:endParaRPr lang="es-ES" altLang="es-MX" dirty="0" smtClean="0"/>
          </a:p>
        </p:txBody>
      </p:sp>
    </p:spTree>
    <p:extLst>
      <p:ext uri="{BB962C8B-B14F-4D97-AF65-F5344CB8AC3E}">
        <p14:creationId xmlns:p14="http://schemas.microsoft.com/office/powerpoint/2010/main" val="397997853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02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802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9453493-5D9E-4B07-AF50-A78C07AE3CFF}" type="slidenum">
              <a:rPr lang="es-ES" altLang="es-MX" smtClean="0"/>
              <a:pPr/>
              <a:t>110</a:t>
            </a:fld>
            <a:endParaRPr lang="es-ES" altLang="es-MX" dirty="0" smtClean="0"/>
          </a:p>
        </p:txBody>
      </p:sp>
    </p:spTree>
    <p:extLst>
      <p:ext uri="{BB962C8B-B14F-4D97-AF65-F5344CB8AC3E}">
        <p14:creationId xmlns:p14="http://schemas.microsoft.com/office/powerpoint/2010/main" val="3471549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2662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E68B7E7-3686-45C1-BD7F-75F4B52726AB}" type="slidenum">
              <a:rPr lang="es-ES" altLang="es-MX" smtClean="0"/>
              <a:pPr/>
              <a:t>24</a:t>
            </a:fld>
            <a:endParaRPr lang="es-ES" altLang="es-MX" dirty="0" smtClean="0"/>
          </a:p>
        </p:txBody>
      </p:sp>
    </p:spTree>
    <p:extLst>
      <p:ext uri="{BB962C8B-B14F-4D97-AF65-F5344CB8AC3E}">
        <p14:creationId xmlns:p14="http://schemas.microsoft.com/office/powerpoint/2010/main" val="35436050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227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8227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70F44EA-6C57-4753-B114-4093DC0FF394}" type="slidenum">
              <a:rPr lang="es-ES" altLang="es-MX" smtClean="0"/>
              <a:pPr/>
              <a:t>111</a:t>
            </a:fld>
            <a:endParaRPr lang="es-ES" altLang="es-MX" dirty="0" smtClean="0"/>
          </a:p>
        </p:txBody>
      </p:sp>
    </p:spTree>
    <p:extLst>
      <p:ext uri="{BB962C8B-B14F-4D97-AF65-F5344CB8AC3E}">
        <p14:creationId xmlns:p14="http://schemas.microsoft.com/office/powerpoint/2010/main" val="3073468964"/>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2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8432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058BACD-75D6-43D7-A1C7-DB09937BD75C}" type="slidenum">
              <a:rPr lang="es-ES" altLang="es-MX" smtClean="0"/>
              <a:pPr/>
              <a:t>112</a:t>
            </a:fld>
            <a:endParaRPr lang="es-ES" altLang="es-MX" dirty="0" smtClean="0"/>
          </a:p>
        </p:txBody>
      </p:sp>
    </p:spTree>
    <p:extLst>
      <p:ext uri="{BB962C8B-B14F-4D97-AF65-F5344CB8AC3E}">
        <p14:creationId xmlns:p14="http://schemas.microsoft.com/office/powerpoint/2010/main" val="42703315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841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8842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6C8D7AF-C590-4CB2-BD65-98701B45B1DC}" type="slidenum">
              <a:rPr lang="es-ES" altLang="es-MX" smtClean="0"/>
              <a:pPr/>
              <a:t>114</a:t>
            </a:fld>
            <a:endParaRPr lang="es-ES" altLang="es-MX" dirty="0" smtClean="0"/>
          </a:p>
        </p:txBody>
      </p:sp>
    </p:spTree>
    <p:extLst>
      <p:ext uri="{BB962C8B-B14F-4D97-AF65-F5344CB8AC3E}">
        <p14:creationId xmlns:p14="http://schemas.microsoft.com/office/powerpoint/2010/main" val="11830018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046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9046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F1E0EFE-5226-4461-868C-89793536B362}" type="slidenum">
              <a:rPr lang="es-ES" altLang="es-MX" smtClean="0"/>
              <a:pPr/>
              <a:t>115</a:t>
            </a:fld>
            <a:endParaRPr lang="es-ES" altLang="es-MX" dirty="0" smtClean="0"/>
          </a:p>
        </p:txBody>
      </p:sp>
    </p:spTree>
    <p:extLst>
      <p:ext uri="{BB962C8B-B14F-4D97-AF65-F5344CB8AC3E}">
        <p14:creationId xmlns:p14="http://schemas.microsoft.com/office/powerpoint/2010/main" val="34328278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251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9251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28C6884-05AC-4DFE-90F8-D8358D6C9F17}" type="slidenum">
              <a:rPr lang="es-ES" altLang="es-MX" smtClean="0"/>
              <a:pPr/>
              <a:t>116</a:t>
            </a:fld>
            <a:endParaRPr lang="es-ES" altLang="es-MX" dirty="0" smtClean="0"/>
          </a:p>
        </p:txBody>
      </p:sp>
    </p:spTree>
    <p:extLst>
      <p:ext uri="{BB962C8B-B14F-4D97-AF65-F5344CB8AC3E}">
        <p14:creationId xmlns:p14="http://schemas.microsoft.com/office/powerpoint/2010/main" val="30277685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9456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DB7A6F66-98DF-45DD-9B1A-E0D022C96594}" type="slidenum">
              <a:rPr lang="es-ES" altLang="es-MX" smtClean="0"/>
              <a:pPr/>
              <a:t>117</a:t>
            </a:fld>
            <a:endParaRPr lang="es-ES" altLang="es-MX" dirty="0" smtClean="0"/>
          </a:p>
        </p:txBody>
      </p:sp>
    </p:spTree>
    <p:extLst>
      <p:ext uri="{BB962C8B-B14F-4D97-AF65-F5344CB8AC3E}">
        <p14:creationId xmlns:p14="http://schemas.microsoft.com/office/powerpoint/2010/main" val="41804827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96612"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BEF2CDB-C208-4BF5-86CA-788B26941D24}" type="slidenum">
              <a:rPr lang="es-ES" altLang="es-MX" smtClean="0"/>
              <a:pPr/>
              <a:t>118</a:t>
            </a:fld>
            <a:endParaRPr lang="es-ES" altLang="es-MX" dirty="0" smtClean="0"/>
          </a:p>
        </p:txBody>
      </p:sp>
    </p:spTree>
    <p:extLst>
      <p:ext uri="{BB962C8B-B14F-4D97-AF65-F5344CB8AC3E}">
        <p14:creationId xmlns:p14="http://schemas.microsoft.com/office/powerpoint/2010/main" val="329441114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8659"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198660"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D09FBFA-5F3F-46B5-9F58-C2F668737D86}" type="slidenum">
              <a:rPr lang="es-ES" altLang="es-MX" smtClean="0"/>
              <a:pPr/>
              <a:t>119</a:t>
            </a:fld>
            <a:endParaRPr lang="es-ES" altLang="es-MX" dirty="0" smtClean="0"/>
          </a:p>
        </p:txBody>
      </p:sp>
    </p:spTree>
    <p:extLst>
      <p:ext uri="{BB962C8B-B14F-4D97-AF65-F5344CB8AC3E}">
        <p14:creationId xmlns:p14="http://schemas.microsoft.com/office/powerpoint/2010/main" val="212396300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070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20070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9CDB6F7-419D-4251-9AA1-F103A7E5FD0D}" type="slidenum">
              <a:rPr lang="es-ES" altLang="es-MX" smtClean="0"/>
              <a:pPr/>
              <a:t>120</a:t>
            </a:fld>
            <a:endParaRPr lang="es-ES" altLang="es-MX" dirty="0" smtClean="0"/>
          </a:p>
        </p:txBody>
      </p:sp>
    </p:spTree>
    <p:extLst>
      <p:ext uri="{BB962C8B-B14F-4D97-AF65-F5344CB8AC3E}">
        <p14:creationId xmlns:p14="http://schemas.microsoft.com/office/powerpoint/2010/main" val="160202710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275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dirty="0" smtClean="0"/>
          </a:p>
        </p:txBody>
      </p:sp>
      <p:sp>
        <p:nvSpPr>
          <p:cNvPr id="20275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37EEF08-6C7C-471A-B6F3-D8A87712944F}" type="slidenum">
              <a:rPr lang="es-ES" altLang="es-MX" smtClean="0"/>
              <a:pPr/>
              <a:t>121</a:t>
            </a:fld>
            <a:endParaRPr lang="es-ES" altLang="es-MX" dirty="0" smtClean="0"/>
          </a:p>
        </p:txBody>
      </p:sp>
    </p:spTree>
    <p:extLst>
      <p:ext uri="{BB962C8B-B14F-4D97-AF65-F5344CB8AC3E}">
        <p14:creationId xmlns:p14="http://schemas.microsoft.com/office/powerpoint/2010/main" val="20799242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1403648" y="2130425"/>
            <a:ext cx="7054552"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7088832" cy="1752600"/>
          </a:xfrm>
        </p:spPr>
        <p:txBody>
          <a:bodyPr/>
          <a:lstStyle>
            <a:lvl1pPr marL="0" indent="0" algn="ctr">
              <a:buNone/>
              <a:defRPr>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1757F3E5-681C-4C9D-BD31-99541B831678}" type="datetimeFigureOut">
              <a:rPr lang="es-MX" smtClean="0"/>
              <a:pPr/>
              <a:t>28/09/2016</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A310D575-8EA1-43DE-A846-C4C5C2F41ADD}" type="slidenum">
              <a:rPr lang="es-MX" smtClean="0"/>
              <a:pPr/>
              <a:t>‹Nº›</a:t>
            </a:fld>
            <a:endParaRPr lang="es-MX" dirty="0"/>
          </a:p>
        </p:txBody>
      </p:sp>
    </p:spTree>
    <p:extLst>
      <p:ext uri="{BB962C8B-B14F-4D97-AF65-F5344CB8AC3E}">
        <p14:creationId xmlns:p14="http://schemas.microsoft.com/office/powerpoint/2010/main" val="356357704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757F3E5-681C-4C9D-BD31-99541B831678}" type="datetimeFigureOut">
              <a:rPr lang="es-MX" smtClean="0"/>
              <a:pPr/>
              <a:t>28/09/2016</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A310D575-8EA1-43DE-A846-C4C5C2F41ADD}" type="slidenum">
              <a:rPr lang="es-MX" smtClean="0"/>
              <a:pPr/>
              <a:t>‹Nº›</a:t>
            </a:fld>
            <a:endParaRPr lang="es-MX" dirty="0"/>
          </a:p>
        </p:txBody>
      </p:sp>
    </p:spTree>
    <p:extLst>
      <p:ext uri="{BB962C8B-B14F-4D97-AF65-F5344CB8AC3E}">
        <p14:creationId xmlns:p14="http://schemas.microsoft.com/office/powerpoint/2010/main" val="6831057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1043608" y="4077072"/>
            <a:ext cx="7772400" cy="2016224"/>
          </a:xfrm>
        </p:spPr>
        <p:txBody>
          <a:bodyPr anchor="t"/>
          <a:lstStyle>
            <a:lvl1pPr algn="ctr">
              <a:defRPr sz="36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1115616" y="2204864"/>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757F3E5-681C-4C9D-BD31-99541B831678}" type="datetimeFigureOut">
              <a:rPr lang="es-MX" smtClean="0"/>
              <a:pPr/>
              <a:t>28/09/2016</a:t>
            </a:fld>
            <a:endParaRPr lang="es-MX" dirty="0"/>
          </a:p>
        </p:txBody>
      </p:sp>
      <p:sp>
        <p:nvSpPr>
          <p:cNvPr id="5" name="4 Marcador de pie de página"/>
          <p:cNvSpPr>
            <a:spLocks noGrp="1"/>
          </p:cNvSpPr>
          <p:nvPr>
            <p:ph type="ftr" sz="quarter" idx="11"/>
          </p:nvPr>
        </p:nvSpPr>
        <p:spPr/>
        <p:txBody>
          <a:bodyPr/>
          <a:lstStyle/>
          <a:p>
            <a:endParaRPr lang="es-MX" dirty="0"/>
          </a:p>
        </p:txBody>
      </p:sp>
      <p:sp>
        <p:nvSpPr>
          <p:cNvPr id="6" name="5 Marcador de número de diapositiva"/>
          <p:cNvSpPr>
            <a:spLocks noGrp="1"/>
          </p:cNvSpPr>
          <p:nvPr>
            <p:ph type="sldNum" sz="quarter" idx="12"/>
          </p:nvPr>
        </p:nvSpPr>
        <p:spPr/>
        <p:txBody>
          <a:bodyPr/>
          <a:lstStyle/>
          <a:p>
            <a:fld id="{A310D575-8EA1-43DE-A846-C4C5C2F41ADD}" type="slidenum">
              <a:rPr lang="es-MX" smtClean="0"/>
              <a:pPr/>
              <a:t>‹Nº›</a:t>
            </a:fld>
            <a:endParaRPr lang="es-MX" dirty="0"/>
          </a:p>
        </p:txBody>
      </p:sp>
    </p:spTree>
    <p:extLst>
      <p:ext uri="{BB962C8B-B14F-4D97-AF65-F5344CB8AC3E}">
        <p14:creationId xmlns:p14="http://schemas.microsoft.com/office/powerpoint/2010/main" val="174808504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1475656" y="1600200"/>
            <a:ext cx="3456384"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5220072" y="1600200"/>
            <a:ext cx="346672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1757F3E5-681C-4C9D-BD31-99541B831678}" type="datetimeFigureOut">
              <a:rPr lang="es-MX" smtClean="0"/>
              <a:pPr/>
              <a:t>28/09/2016</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A310D575-8EA1-43DE-A846-C4C5C2F41ADD}" type="slidenum">
              <a:rPr lang="es-MX" smtClean="0"/>
              <a:pPr/>
              <a:t>‹Nº›</a:t>
            </a:fld>
            <a:endParaRPr lang="es-MX" dirty="0"/>
          </a:p>
        </p:txBody>
      </p:sp>
    </p:spTree>
    <p:extLst>
      <p:ext uri="{BB962C8B-B14F-4D97-AF65-F5344CB8AC3E}">
        <p14:creationId xmlns:p14="http://schemas.microsoft.com/office/powerpoint/2010/main" val="14584986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1331640" y="1535113"/>
            <a:ext cx="3528392" cy="639762"/>
          </a:xfrm>
        </p:spPr>
        <p:txBody>
          <a:bodyPr anchor="b">
            <a:noAutofit/>
          </a:bodyPr>
          <a:lstStyle>
            <a:lvl1pPr marL="0" indent="0" algn="ctr">
              <a:buNone/>
              <a:defRPr sz="1800" b="0">
                <a:effectLst>
                  <a:outerShdw blurRad="38100" dist="38100" dir="2700000" algn="tl">
                    <a:srgbClr val="000000">
                      <a:alpha val="43137"/>
                    </a:srgb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smtClean="0"/>
              <a:t>Haga clic para modificar el estilo de texto del patrón</a:t>
            </a:r>
          </a:p>
        </p:txBody>
      </p:sp>
      <p:sp>
        <p:nvSpPr>
          <p:cNvPr id="4" name="3 Marcador de contenido"/>
          <p:cNvSpPr>
            <a:spLocks noGrp="1"/>
          </p:cNvSpPr>
          <p:nvPr>
            <p:ph sz="half" idx="2"/>
          </p:nvPr>
        </p:nvSpPr>
        <p:spPr>
          <a:xfrm>
            <a:off x="1331640" y="2174875"/>
            <a:ext cx="352839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5004048" y="1535113"/>
            <a:ext cx="3682752" cy="639762"/>
          </a:xfrm>
        </p:spPr>
        <p:txBody>
          <a:bodyPr anchor="b">
            <a:noAutofit/>
          </a:bodyPr>
          <a:lstStyle>
            <a:lvl1pPr marL="0" indent="0">
              <a:buNone/>
              <a:defRPr sz="1800" b="0">
                <a:effectLst>
                  <a:outerShdw blurRad="38100" dist="38100" dir="2700000" algn="tl">
                    <a:srgbClr val="000000">
                      <a:alpha val="43137"/>
                    </a:srgbClr>
                  </a:outerShdw>
                </a:effectLs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dirty="0" smtClean="0"/>
              <a:t>Haga clic para modificar el estilo de texto del patrón</a:t>
            </a:r>
          </a:p>
        </p:txBody>
      </p:sp>
      <p:sp>
        <p:nvSpPr>
          <p:cNvPr id="6" name="5 Marcador de contenido"/>
          <p:cNvSpPr>
            <a:spLocks noGrp="1"/>
          </p:cNvSpPr>
          <p:nvPr>
            <p:ph sz="quarter" idx="4"/>
          </p:nvPr>
        </p:nvSpPr>
        <p:spPr>
          <a:xfrm>
            <a:off x="5004048" y="2174875"/>
            <a:ext cx="368275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1757F3E5-681C-4C9D-BD31-99541B831678}" type="datetimeFigureOut">
              <a:rPr lang="es-MX" smtClean="0"/>
              <a:pPr/>
              <a:t>28/09/2016</a:t>
            </a:fld>
            <a:endParaRPr lang="es-MX" dirty="0"/>
          </a:p>
        </p:txBody>
      </p:sp>
      <p:sp>
        <p:nvSpPr>
          <p:cNvPr id="8" name="7 Marcador de pie de página"/>
          <p:cNvSpPr>
            <a:spLocks noGrp="1"/>
          </p:cNvSpPr>
          <p:nvPr>
            <p:ph type="ftr" sz="quarter" idx="11"/>
          </p:nvPr>
        </p:nvSpPr>
        <p:spPr/>
        <p:txBody>
          <a:bodyPr/>
          <a:lstStyle/>
          <a:p>
            <a:endParaRPr lang="es-MX" dirty="0"/>
          </a:p>
        </p:txBody>
      </p:sp>
      <p:sp>
        <p:nvSpPr>
          <p:cNvPr id="9" name="8 Marcador de número de diapositiva"/>
          <p:cNvSpPr>
            <a:spLocks noGrp="1"/>
          </p:cNvSpPr>
          <p:nvPr>
            <p:ph type="sldNum" sz="quarter" idx="12"/>
          </p:nvPr>
        </p:nvSpPr>
        <p:spPr/>
        <p:txBody>
          <a:bodyPr/>
          <a:lstStyle/>
          <a:p>
            <a:fld id="{A310D575-8EA1-43DE-A846-C4C5C2F41ADD}" type="slidenum">
              <a:rPr lang="es-MX" smtClean="0"/>
              <a:pPr/>
              <a:t>‹Nº›</a:t>
            </a:fld>
            <a:endParaRPr lang="es-MX" dirty="0"/>
          </a:p>
        </p:txBody>
      </p:sp>
    </p:spTree>
    <p:extLst>
      <p:ext uri="{BB962C8B-B14F-4D97-AF65-F5344CB8AC3E}">
        <p14:creationId xmlns:p14="http://schemas.microsoft.com/office/powerpoint/2010/main" val="29342942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1757F3E5-681C-4C9D-BD31-99541B831678}" type="datetimeFigureOut">
              <a:rPr lang="es-MX" smtClean="0"/>
              <a:pPr/>
              <a:t>28/09/2016</a:t>
            </a:fld>
            <a:endParaRPr lang="es-MX" dirty="0"/>
          </a:p>
        </p:txBody>
      </p:sp>
      <p:sp>
        <p:nvSpPr>
          <p:cNvPr id="4" name="3 Marcador de pie de página"/>
          <p:cNvSpPr>
            <a:spLocks noGrp="1"/>
          </p:cNvSpPr>
          <p:nvPr>
            <p:ph type="ftr" sz="quarter" idx="11"/>
          </p:nvPr>
        </p:nvSpPr>
        <p:spPr/>
        <p:txBody>
          <a:bodyPr/>
          <a:lstStyle/>
          <a:p>
            <a:endParaRPr lang="es-MX" dirty="0"/>
          </a:p>
        </p:txBody>
      </p:sp>
      <p:sp>
        <p:nvSpPr>
          <p:cNvPr id="5" name="4 Marcador de número de diapositiva"/>
          <p:cNvSpPr>
            <a:spLocks noGrp="1"/>
          </p:cNvSpPr>
          <p:nvPr>
            <p:ph type="sldNum" sz="quarter" idx="12"/>
          </p:nvPr>
        </p:nvSpPr>
        <p:spPr/>
        <p:txBody>
          <a:bodyPr/>
          <a:lstStyle/>
          <a:p>
            <a:fld id="{A310D575-8EA1-43DE-A846-C4C5C2F41ADD}" type="slidenum">
              <a:rPr lang="es-MX" smtClean="0"/>
              <a:pPr/>
              <a:t>‹Nº›</a:t>
            </a:fld>
            <a:endParaRPr lang="es-MX" dirty="0"/>
          </a:p>
        </p:txBody>
      </p:sp>
    </p:spTree>
    <p:extLst>
      <p:ext uri="{BB962C8B-B14F-4D97-AF65-F5344CB8AC3E}">
        <p14:creationId xmlns:p14="http://schemas.microsoft.com/office/powerpoint/2010/main" val="4409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757F3E5-681C-4C9D-BD31-99541B831678}" type="datetimeFigureOut">
              <a:rPr lang="es-MX" smtClean="0"/>
              <a:pPr/>
              <a:t>28/09/2016</a:t>
            </a:fld>
            <a:endParaRPr lang="es-MX" dirty="0"/>
          </a:p>
        </p:txBody>
      </p:sp>
      <p:sp>
        <p:nvSpPr>
          <p:cNvPr id="3" name="2 Marcador de pie de página"/>
          <p:cNvSpPr>
            <a:spLocks noGrp="1"/>
          </p:cNvSpPr>
          <p:nvPr>
            <p:ph type="ftr" sz="quarter" idx="11"/>
          </p:nvPr>
        </p:nvSpPr>
        <p:spPr/>
        <p:txBody>
          <a:bodyPr/>
          <a:lstStyle/>
          <a:p>
            <a:endParaRPr lang="es-MX" dirty="0"/>
          </a:p>
        </p:txBody>
      </p:sp>
      <p:sp>
        <p:nvSpPr>
          <p:cNvPr id="4" name="3 Marcador de número de diapositiva"/>
          <p:cNvSpPr>
            <a:spLocks noGrp="1"/>
          </p:cNvSpPr>
          <p:nvPr>
            <p:ph type="sldNum" sz="quarter" idx="12"/>
          </p:nvPr>
        </p:nvSpPr>
        <p:spPr/>
        <p:txBody>
          <a:bodyPr/>
          <a:lstStyle/>
          <a:p>
            <a:fld id="{A310D575-8EA1-43DE-A846-C4C5C2F41ADD}" type="slidenum">
              <a:rPr lang="es-MX" smtClean="0"/>
              <a:pPr/>
              <a:t>‹Nº›</a:t>
            </a:fld>
            <a:endParaRPr lang="es-MX" dirty="0"/>
          </a:p>
        </p:txBody>
      </p:sp>
    </p:spTree>
    <p:extLst>
      <p:ext uri="{BB962C8B-B14F-4D97-AF65-F5344CB8AC3E}">
        <p14:creationId xmlns:p14="http://schemas.microsoft.com/office/powerpoint/2010/main" val="1575729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757F3E5-681C-4C9D-BD31-99541B831678}" type="datetimeFigureOut">
              <a:rPr lang="es-MX" smtClean="0"/>
              <a:pPr/>
              <a:t>28/09/2016</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A310D575-8EA1-43DE-A846-C4C5C2F41ADD}" type="slidenum">
              <a:rPr lang="es-MX" smtClean="0"/>
              <a:pPr/>
              <a:t>‹Nº›</a:t>
            </a:fld>
            <a:endParaRPr lang="es-MX" dirty="0"/>
          </a:p>
        </p:txBody>
      </p:sp>
    </p:spTree>
    <p:extLst>
      <p:ext uri="{BB962C8B-B14F-4D97-AF65-F5344CB8AC3E}">
        <p14:creationId xmlns:p14="http://schemas.microsoft.com/office/powerpoint/2010/main" val="1653403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109936" y="4800600"/>
            <a:ext cx="5486400" cy="566738"/>
          </a:xfrm>
        </p:spPr>
        <p:txBody>
          <a:bodyPr anchor="b"/>
          <a:lstStyle>
            <a:lvl1pPr algn="ctr">
              <a:defRPr sz="2000" b="0"/>
            </a:lvl1pPr>
          </a:lstStyle>
          <a:p>
            <a:r>
              <a:rPr lang="es-ES" dirty="0" smtClean="0"/>
              <a:t>Haga clic para modificar el estilo de título del patrón</a:t>
            </a:r>
            <a:endParaRPr lang="es-MX" dirty="0"/>
          </a:p>
        </p:txBody>
      </p:sp>
      <p:sp>
        <p:nvSpPr>
          <p:cNvPr id="3" name="2 Marcador de posición de imagen"/>
          <p:cNvSpPr>
            <a:spLocks noGrp="1"/>
          </p:cNvSpPr>
          <p:nvPr>
            <p:ph type="pic" idx="1"/>
          </p:nvPr>
        </p:nvSpPr>
        <p:spPr>
          <a:xfrm>
            <a:off x="210993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3 Marcador de texto"/>
          <p:cNvSpPr>
            <a:spLocks noGrp="1"/>
          </p:cNvSpPr>
          <p:nvPr>
            <p:ph type="body" sz="half" idx="2"/>
          </p:nvPr>
        </p:nvSpPr>
        <p:spPr>
          <a:xfrm>
            <a:off x="210993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dirty="0" smtClean="0"/>
              <a:t>Haga clic para modificar el estilo de texto del patrón</a:t>
            </a:r>
          </a:p>
        </p:txBody>
      </p:sp>
      <p:sp>
        <p:nvSpPr>
          <p:cNvPr id="5" name="4 Marcador de fecha"/>
          <p:cNvSpPr>
            <a:spLocks noGrp="1"/>
          </p:cNvSpPr>
          <p:nvPr>
            <p:ph type="dt" sz="half" idx="10"/>
          </p:nvPr>
        </p:nvSpPr>
        <p:spPr/>
        <p:txBody>
          <a:bodyPr/>
          <a:lstStyle/>
          <a:p>
            <a:fld id="{1757F3E5-681C-4C9D-BD31-99541B831678}" type="datetimeFigureOut">
              <a:rPr lang="es-MX" smtClean="0"/>
              <a:pPr/>
              <a:t>28/09/2016</a:t>
            </a:fld>
            <a:endParaRPr lang="es-MX" dirty="0"/>
          </a:p>
        </p:txBody>
      </p:sp>
      <p:sp>
        <p:nvSpPr>
          <p:cNvPr id="6" name="5 Marcador de pie de página"/>
          <p:cNvSpPr>
            <a:spLocks noGrp="1"/>
          </p:cNvSpPr>
          <p:nvPr>
            <p:ph type="ftr" sz="quarter" idx="11"/>
          </p:nvPr>
        </p:nvSpPr>
        <p:spPr/>
        <p:txBody>
          <a:bodyPr/>
          <a:lstStyle/>
          <a:p>
            <a:endParaRPr lang="es-MX" dirty="0"/>
          </a:p>
        </p:txBody>
      </p:sp>
      <p:sp>
        <p:nvSpPr>
          <p:cNvPr id="7" name="6 Marcador de número de diapositiva"/>
          <p:cNvSpPr>
            <a:spLocks noGrp="1"/>
          </p:cNvSpPr>
          <p:nvPr>
            <p:ph type="sldNum" sz="quarter" idx="12"/>
          </p:nvPr>
        </p:nvSpPr>
        <p:spPr/>
        <p:txBody>
          <a:bodyPr/>
          <a:lstStyle/>
          <a:p>
            <a:fld id="{A310D575-8EA1-43DE-A846-C4C5C2F41ADD}" type="slidenum">
              <a:rPr lang="es-MX" smtClean="0"/>
              <a:pPr/>
              <a:t>‹Nº›</a:t>
            </a:fld>
            <a:endParaRPr lang="es-MX" dirty="0"/>
          </a:p>
        </p:txBody>
      </p:sp>
    </p:spTree>
    <p:extLst>
      <p:ext uri="{BB962C8B-B14F-4D97-AF65-F5344CB8AC3E}">
        <p14:creationId xmlns:p14="http://schemas.microsoft.com/office/powerpoint/2010/main" val="2873338545"/>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1691680" y="274638"/>
            <a:ext cx="6995120" cy="1143000"/>
          </a:xfrm>
          <a:prstGeom prst="rect">
            <a:avLst/>
          </a:prstGeom>
        </p:spPr>
        <p:txBody>
          <a:bodyPr vert="horz" lIns="91440" tIns="45720" rIns="91440" bIns="45720" rtlCol="0" anchor="ctr">
            <a:noAutofit/>
          </a:bodyPr>
          <a:lstStyle/>
          <a:p>
            <a:r>
              <a:rPr lang="es-ES" dirty="0" smtClean="0"/>
              <a:t>Haga clic para modificar el estilo de título del patrón</a:t>
            </a:r>
            <a:endParaRPr lang="es-MX" dirty="0"/>
          </a:p>
        </p:txBody>
      </p:sp>
      <p:sp>
        <p:nvSpPr>
          <p:cNvPr id="3" name="2 Marcador de texto"/>
          <p:cNvSpPr>
            <a:spLocks noGrp="1"/>
          </p:cNvSpPr>
          <p:nvPr>
            <p:ph type="body" idx="1"/>
          </p:nvPr>
        </p:nvSpPr>
        <p:spPr>
          <a:xfrm>
            <a:off x="1331640" y="1600200"/>
            <a:ext cx="735516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971600" y="6520259"/>
            <a:ext cx="2133600" cy="365125"/>
          </a:xfrm>
          <a:prstGeom prst="rect">
            <a:avLst/>
          </a:prstGeom>
        </p:spPr>
        <p:txBody>
          <a:bodyPr vert="horz" lIns="91440" tIns="45720" rIns="91440" bIns="45720" rtlCol="0" anchor="ctr"/>
          <a:lstStyle>
            <a:lvl1pPr algn="ctr">
              <a:defRPr sz="800">
                <a:solidFill>
                  <a:schemeClr val="tx1">
                    <a:tint val="75000"/>
                  </a:schemeClr>
                </a:solidFill>
                <a:latin typeface="Berlin Sans FB" panose="020E0602020502020306" pitchFamily="34" charset="0"/>
              </a:defRPr>
            </a:lvl1pPr>
          </a:lstStyle>
          <a:p>
            <a:fld id="{1757F3E5-681C-4C9D-BD31-99541B831678}" type="datetimeFigureOut">
              <a:rPr lang="es-MX" smtClean="0"/>
              <a:pPr/>
              <a:t>28/09/2016</a:t>
            </a:fld>
            <a:endParaRPr lang="es-MX" dirty="0"/>
          </a:p>
        </p:txBody>
      </p:sp>
      <p:sp>
        <p:nvSpPr>
          <p:cNvPr id="5" name="4 Marcador de pie de página"/>
          <p:cNvSpPr>
            <a:spLocks noGrp="1"/>
          </p:cNvSpPr>
          <p:nvPr>
            <p:ph type="ftr" sz="quarter" idx="3"/>
          </p:nvPr>
        </p:nvSpPr>
        <p:spPr>
          <a:xfrm>
            <a:off x="3476600" y="6525344"/>
            <a:ext cx="2895600" cy="365125"/>
          </a:xfrm>
          <a:prstGeom prst="rect">
            <a:avLst/>
          </a:prstGeom>
        </p:spPr>
        <p:txBody>
          <a:bodyPr vert="horz" lIns="91440" tIns="45720" rIns="91440" bIns="45720" rtlCol="0" anchor="ctr"/>
          <a:lstStyle>
            <a:lvl1pPr algn="ctr">
              <a:defRPr sz="1000">
                <a:solidFill>
                  <a:schemeClr val="tx1">
                    <a:tint val="75000"/>
                  </a:schemeClr>
                </a:solidFill>
                <a:latin typeface="Berlin Sans FB" panose="020E0602020502020306" pitchFamily="34" charset="0"/>
              </a:defRPr>
            </a:lvl1pPr>
          </a:lstStyle>
          <a:p>
            <a:endParaRPr lang="es-MX" dirty="0"/>
          </a:p>
        </p:txBody>
      </p:sp>
      <p:sp>
        <p:nvSpPr>
          <p:cNvPr id="6" name="5 Marcador de número de diapositiva"/>
          <p:cNvSpPr>
            <a:spLocks noGrp="1"/>
          </p:cNvSpPr>
          <p:nvPr>
            <p:ph type="sldNum" sz="quarter" idx="4"/>
          </p:nvPr>
        </p:nvSpPr>
        <p:spPr>
          <a:xfrm>
            <a:off x="6804248" y="6525344"/>
            <a:ext cx="2133600" cy="365125"/>
          </a:xfrm>
          <a:prstGeom prst="rect">
            <a:avLst/>
          </a:prstGeom>
        </p:spPr>
        <p:txBody>
          <a:bodyPr vert="horz" lIns="91440" tIns="45720" rIns="91440" bIns="45720" rtlCol="0" anchor="ctr"/>
          <a:lstStyle>
            <a:lvl1pPr algn="r">
              <a:defRPr sz="1000">
                <a:solidFill>
                  <a:schemeClr val="tx1">
                    <a:tint val="75000"/>
                  </a:schemeClr>
                </a:solidFill>
                <a:latin typeface="Berlin Sans FB" panose="020E0602020502020306" pitchFamily="34" charset="0"/>
              </a:defRPr>
            </a:lvl1pPr>
          </a:lstStyle>
          <a:p>
            <a:fld id="{A310D575-8EA1-43DE-A846-C4C5C2F41ADD}" type="slidenum">
              <a:rPr lang="es-MX" smtClean="0"/>
              <a:pPr/>
              <a:t>‹Nº›</a:t>
            </a:fld>
            <a:endParaRPr lang="es-MX" dirty="0"/>
          </a:p>
        </p:txBody>
      </p:sp>
    </p:spTree>
    <p:extLst>
      <p:ext uri="{BB962C8B-B14F-4D97-AF65-F5344CB8AC3E}">
        <p14:creationId xmlns:p14="http://schemas.microsoft.com/office/powerpoint/2010/main" val="20884496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iming>
    <p:tnLst>
      <p:par>
        <p:cTn id="1" dur="indefinite" restart="never" nodeType="tmRoot"/>
      </p:par>
    </p:tnLst>
  </p:timing>
  <p:txStyles>
    <p:titleStyle>
      <a:lvl1pPr algn="ctr" defTabSz="914400" rtl="0" eaLnBrk="1" latinLnBrk="0" hangingPunct="1">
        <a:spcBef>
          <a:spcPct val="0"/>
        </a:spcBef>
        <a:buNone/>
        <a:defRPr sz="3600" kern="1200">
          <a:solidFill>
            <a:srgbClr val="6A221D"/>
          </a:solidFill>
          <a:effectLst>
            <a:outerShdw blurRad="38100" dist="38100" dir="2700000" algn="tl">
              <a:srgbClr val="000000">
                <a:alpha val="43137"/>
              </a:srgbClr>
            </a:outerShdw>
          </a:effectLst>
          <a:latin typeface="Berlin Sans FB" panose="020E0602020502020306" pitchFamily="34" charset="0"/>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0" kern="1200">
          <a:solidFill>
            <a:srgbClr val="6A221D"/>
          </a:solidFill>
          <a:latin typeface="Berlin Sans FB" panose="020E0602020502020306" pitchFamily="34" charset="0"/>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kern="1200">
          <a:solidFill>
            <a:srgbClr val="6A221D"/>
          </a:solidFill>
          <a:latin typeface="Berlin Sans FB" panose="020E0602020502020306" pitchFamily="34" charset="0"/>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0" kern="1200">
          <a:solidFill>
            <a:srgbClr val="6A221D"/>
          </a:solidFill>
          <a:latin typeface="Berlin Sans FB" panose="020E0602020502020306" pitchFamily="34" charset="0"/>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0" kern="1200">
          <a:solidFill>
            <a:srgbClr val="6A221D"/>
          </a:solidFill>
          <a:latin typeface="Berlin Sans FB" panose="020E0602020502020306" pitchFamily="34" charset="0"/>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0" kern="1200">
          <a:solidFill>
            <a:srgbClr val="6A221D"/>
          </a:solidFill>
          <a:latin typeface="Berlin Sans FB" panose="020E0602020502020306" pitchFamily="34" charset="0"/>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diagramData" Target="../diagrams/data25.xml"/><Relationship Id="rId7" Type="http://schemas.microsoft.com/office/2007/relationships/diagramDrawing" Target="../diagrams/drawing25.xml"/><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diagramColors" Target="../diagrams/colors25.xml"/><Relationship Id="rId5" Type="http://schemas.openxmlformats.org/officeDocument/2006/relationships/diagramQuickStyle" Target="../diagrams/quickStyle25.xml"/><Relationship Id="rId4" Type="http://schemas.openxmlformats.org/officeDocument/2006/relationships/diagramLayout" Target="../diagrams/layout25.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notesSlide" Target="../notesSlides/notesSlide87.xml"/><Relationship Id="rId1" Type="http://schemas.openxmlformats.org/officeDocument/2006/relationships/slideLayout" Target="../slideLayouts/slideLayout3.xml"/><Relationship Id="rId4" Type="http://schemas.openxmlformats.org/officeDocument/2006/relationships/slide" Target="slide6.xml"/></Relationships>
</file>

<file path=ppt/slides/_rels/slide10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88.xml"/><Relationship Id="rId1" Type="http://schemas.openxmlformats.org/officeDocument/2006/relationships/slideLayout" Target="../slideLayouts/slideLayout3.xml"/><Relationship Id="rId4" Type="http://schemas.openxmlformats.org/officeDocument/2006/relationships/image" Target="../media/image57.wmf"/></Relationships>
</file>

<file path=ppt/slides/_rels/slide11.xml.rels><?xml version="1.0" encoding="UTF-8" standalone="yes"?>
<Relationships xmlns="http://schemas.openxmlformats.org/package/2006/relationships"><Relationship Id="rId8" Type="http://schemas.openxmlformats.org/officeDocument/2006/relationships/image" Target="../media/image6.jpeg"/><Relationship Id="rId13" Type="http://schemas.openxmlformats.org/officeDocument/2006/relationships/diagramColors" Target="../diagrams/colors6.xml"/><Relationship Id="rId3" Type="http://schemas.openxmlformats.org/officeDocument/2006/relationships/diagramData" Target="../diagrams/data5.xml"/><Relationship Id="rId7" Type="http://schemas.microsoft.com/office/2007/relationships/diagramDrawing" Target="../diagrams/drawing5.xml"/><Relationship Id="rId12" Type="http://schemas.openxmlformats.org/officeDocument/2006/relationships/diagramQuickStyle" Target="../diagrams/quickStyle6.xml"/><Relationship Id="rId2" Type="http://schemas.openxmlformats.org/officeDocument/2006/relationships/slideLayout" Target="../slideLayouts/slideLayout2.xml"/><Relationship Id="rId1" Type="http://schemas.openxmlformats.org/officeDocument/2006/relationships/video" Target="https://www.youtube.com/embed/8VRumUXR0Fw" TargetMode="External"/><Relationship Id="rId6" Type="http://schemas.openxmlformats.org/officeDocument/2006/relationships/diagramColors" Target="../diagrams/colors5.xml"/><Relationship Id="rId11" Type="http://schemas.openxmlformats.org/officeDocument/2006/relationships/diagramLayout" Target="../diagrams/layout6.xml"/><Relationship Id="rId5" Type="http://schemas.openxmlformats.org/officeDocument/2006/relationships/diagramQuickStyle" Target="../diagrams/quickStyle5.xml"/><Relationship Id="rId10" Type="http://schemas.openxmlformats.org/officeDocument/2006/relationships/diagramData" Target="../diagrams/data6.xml"/><Relationship Id="rId4" Type="http://schemas.openxmlformats.org/officeDocument/2006/relationships/diagramLayout" Target="../diagrams/layout5.xml"/><Relationship Id="rId9" Type="http://schemas.openxmlformats.org/officeDocument/2006/relationships/slide" Target="slide6.xml"/><Relationship Id="rId14" Type="http://schemas.microsoft.com/office/2007/relationships/diagramDrawing" Target="../diagrams/drawing6.xml"/></Relationships>
</file>

<file path=ppt/slides/_rels/slide110.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8" Type="http://schemas.microsoft.com/office/2007/relationships/diagramDrawing" Target="../diagrams/drawing27.xml"/><Relationship Id="rId3" Type="http://schemas.openxmlformats.org/officeDocument/2006/relationships/image" Target="../media/image61.png"/><Relationship Id="rId7" Type="http://schemas.openxmlformats.org/officeDocument/2006/relationships/diagramColors" Target="../diagrams/colors27.xml"/><Relationship Id="rId2" Type="http://schemas.openxmlformats.org/officeDocument/2006/relationships/notesSlide" Target="../notesSlides/notesSlide93.xml"/><Relationship Id="rId1" Type="http://schemas.openxmlformats.org/officeDocument/2006/relationships/slideLayout" Target="../slideLayouts/slideLayout3.xml"/><Relationship Id="rId6" Type="http://schemas.openxmlformats.org/officeDocument/2006/relationships/diagramQuickStyle" Target="../diagrams/quickStyle27.xml"/><Relationship Id="rId5" Type="http://schemas.openxmlformats.org/officeDocument/2006/relationships/diagramLayout" Target="../diagrams/layout27.xml"/><Relationship Id="rId4" Type="http://schemas.openxmlformats.org/officeDocument/2006/relationships/diagramData" Target="../diagrams/data27.xml"/></Relationships>
</file>

<file path=ppt/slides/_rels/slide1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7.png"/><Relationship Id="rId2" Type="http://schemas.openxmlformats.org/officeDocument/2006/relationships/diagramData" Target="../diagrams/data7.xml"/><Relationship Id="rId1" Type="http://schemas.openxmlformats.org/officeDocument/2006/relationships/slideLayout" Target="../slideLayouts/slideLayout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0.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104.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105.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8" Type="http://schemas.openxmlformats.org/officeDocument/2006/relationships/diagramData" Target="../diagrams/data29.xml"/><Relationship Id="rId13" Type="http://schemas.openxmlformats.org/officeDocument/2006/relationships/slide" Target="slide6.xml"/><Relationship Id="rId3" Type="http://schemas.openxmlformats.org/officeDocument/2006/relationships/diagramLayout" Target="../diagrams/layout28.xml"/><Relationship Id="rId7" Type="http://schemas.openxmlformats.org/officeDocument/2006/relationships/image" Target="../media/image67.png"/><Relationship Id="rId12" Type="http://schemas.microsoft.com/office/2007/relationships/diagramDrawing" Target="../diagrams/drawing29.xml"/><Relationship Id="rId2" Type="http://schemas.openxmlformats.org/officeDocument/2006/relationships/diagramData" Target="../diagrams/data28.xml"/><Relationship Id="rId1" Type="http://schemas.openxmlformats.org/officeDocument/2006/relationships/slideLayout" Target="../slideLayouts/slideLayout8.xml"/><Relationship Id="rId6" Type="http://schemas.microsoft.com/office/2007/relationships/diagramDrawing" Target="../diagrams/drawing28.xml"/><Relationship Id="rId11" Type="http://schemas.openxmlformats.org/officeDocument/2006/relationships/diagramColors" Target="../diagrams/colors29.xml"/><Relationship Id="rId5" Type="http://schemas.openxmlformats.org/officeDocument/2006/relationships/diagramColors" Target="../diagrams/colors28.xml"/><Relationship Id="rId10" Type="http://schemas.openxmlformats.org/officeDocument/2006/relationships/diagramQuickStyle" Target="../diagrams/quickStyle29.xml"/><Relationship Id="rId4" Type="http://schemas.openxmlformats.org/officeDocument/2006/relationships/diagramQuickStyle" Target="../diagrams/quickStyle28.xml"/><Relationship Id="rId9" Type="http://schemas.openxmlformats.org/officeDocument/2006/relationships/diagramLayout" Target="../diagrams/layout29.xml"/></Relationships>
</file>

<file path=ppt/slides/_rels/slide136.xml.rels><?xml version="1.0" encoding="UTF-8" standalone="yes"?>
<Relationships xmlns="http://schemas.openxmlformats.org/package/2006/relationships"><Relationship Id="rId8" Type="http://schemas.openxmlformats.org/officeDocument/2006/relationships/diagramLayout" Target="../diagrams/layout31.xml"/><Relationship Id="rId13" Type="http://schemas.openxmlformats.org/officeDocument/2006/relationships/diagramLayout" Target="../diagrams/layout32.xml"/><Relationship Id="rId18" Type="http://schemas.openxmlformats.org/officeDocument/2006/relationships/image" Target="../media/image69.png"/><Relationship Id="rId3" Type="http://schemas.openxmlformats.org/officeDocument/2006/relationships/diagramLayout" Target="../diagrams/layout30.xml"/><Relationship Id="rId7" Type="http://schemas.openxmlformats.org/officeDocument/2006/relationships/diagramData" Target="../diagrams/data31.xml"/><Relationship Id="rId12" Type="http://schemas.openxmlformats.org/officeDocument/2006/relationships/diagramData" Target="../diagrams/data32.xml"/><Relationship Id="rId17" Type="http://schemas.openxmlformats.org/officeDocument/2006/relationships/image" Target="../media/image68.png"/><Relationship Id="rId2" Type="http://schemas.openxmlformats.org/officeDocument/2006/relationships/diagramData" Target="../diagrams/data30.xml"/><Relationship Id="rId16" Type="http://schemas.microsoft.com/office/2007/relationships/diagramDrawing" Target="../diagrams/drawing32.xml"/><Relationship Id="rId1" Type="http://schemas.openxmlformats.org/officeDocument/2006/relationships/slideLayout" Target="../slideLayouts/slideLayout5.xml"/><Relationship Id="rId6" Type="http://schemas.microsoft.com/office/2007/relationships/diagramDrawing" Target="../diagrams/drawing30.xml"/><Relationship Id="rId11" Type="http://schemas.microsoft.com/office/2007/relationships/diagramDrawing" Target="../diagrams/drawing31.xml"/><Relationship Id="rId5" Type="http://schemas.openxmlformats.org/officeDocument/2006/relationships/diagramColors" Target="../diagrams/colors30.xml"/><Relationship Id="rId15" Type="http://schemas.openxmlformats.org/officeDocument/2006/relationships/diagramColors" Target="../diagrams/colors32.xml"/><Relationship Id="rId10" Type="http://schemas.openxmlformats.org/officeDocument/2006/relationships/diagramColors" Target="../diagrams/colors31.xml"/><Relationship Id="rId4" Type="http://schemas.openxmlformats.org/officeDocument/2006/relationships/diagramQuickStyle" Target="../diagrams/quickStyle30.xml"/><Relationship Id="rId9" Type="http://schemas.openxmlformats.org/officeDocument/2006/relationships/diagramQuickStyle" Target="../diagrams/quickStyle31.xml"/><Relationship Id="rId14" Type="http://schemas.openxmlformats.org/officeDocument/2006/relationships/diagramQuickStyle" Target="../diagrams/quickStyle32.xml"/></Relationships>
</file>

<file path=ppt/slides/_rels/slide137.xml.rels><?xml version="1.0" encoding="UTF-8" standalone="yes"?>
<Relationships xmlns="http://schemas.openxmlformats.org/package/2006/relationships"><Relationship Id="rId8" Type="http://schemas.openxmlformats.org/officeDocument/2006/relationships/diagramData" Target="../diagrams/data34.xml"/><Relationship Id="rId3" Type="http://schemas.openxmlformats.org/officeDocument/2006/relationships/diagramLayout" Target="../diagrams/layout33.xml"/><Relationship Id="rId7" Type="http://schemas.openxmlformats.org/officeDocument/2006/relationships/image" Target="../media/image70.png"/><Relationship Id="rId12" Type="http://schemas.microsoft.com/office/2007/relationships/diagramDrawing" Target="../diagrams/drawing34.xml"/><Relationship Id="rId2" Type="http://schemas.openxmlformats.org/officeDocument/2006/relationships/diagramData" Target="../diagrams/data33.xml"/><Relationship Id="rId1" Type="http://schemas.openxmlformats.org/officeDocument/2006/relationships/slideLayout" Target="../slideLayouts/slideLayout9.xml"/><Relationship Id="rId6" Type="http://schemas.microsoft.com/office/2007/relationships/diagramDrawing" Target="../diagrams/drawing33.xml"/><Relationship Id="rId11" Type="http://schemas.openxmlformats.org/officeDocument/2006/relationships/diagramColors" Target="../diagrams/colors34.xml"/><Relationship Id="rId5" Type="http://schemas.openxmlformats.org/officeDocument/2006/relationships/diagramColors" Target="../diagrams/colors33.xml"/><Relationship Id="rId10" Type="http://schemas.openxmlformats.org/officeDocument/2006/relationships/diagramQuickStyle" Target="../diagrams/quickStyle34.xml"/><Relationship Id="rId4" Type="http://schemas.openxmlformats.org/officeDocument/2006/relationships/diagramQuickStyle" Target="../diagrams/quickStyle33.xml"/><Relationship Id="rId9" Type="http://schemas.openxmlformats.org/officeDocument/2006/relationships/diagramLayout" Target="../diagrams/layout34.xml"/></Relationships>
</file>

<file path=ppt/slides/_rels/slide13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8" Type="http://schemas.openxmlformats.org/officeDocument/2006/relationships/diagramLayout" Target="../diagrams/layout36.xml"/><Relationship Id="rId3" Type="http://schemas.openxmlformats.org/officeDocument/2006/relationships/diagramLayout" Target="../diagrams/layout35.xml"/><Relationship Id="rId7" Type="http://schemas.openxmlformats.org/officeDocument/2006/relationships/diagramData" Target="../diagrams/data36.xml"/><Relationship Id="rId2" Type="http://schemas.openxmlformats.org/officeDocument/2006/relationships/diagramData" Target="../diagrams/data35.xml"/><Relationship Id="rId1" Type="http://schemas.openxmlformats.org/officeDocument/2006/relationships/slideLayout" Target="../slideLayouts/slideLayout8.xml"/><Relationship Id="rId6" Type="http://schemas.microsoft.com/office/2007/relationships/diagramDrawing" Target="../diagrams/drawing35.xml"/><Relationship Id="rId11" Type="http://schemas.microsoft.com/office/2007/relationships/diagramDrawing" Target="../diagrams/drawing36.xml"/><Relationship Id="rId5" Type="http://schemas.openxmlformats.org/officeDocument/2006/relationships/diagramColors" Target="../diagrams/colors35.xml"/><Relationship Id="rId10" Type="http://schemas.openxmlformats.org/officeDocument/2006/relationships/diagramColors" Target="../diagrams/colors36.xml"/><Relationship Id="rId4" Type="http://schemas.openxmlformats.org/officeDocument/2006/relationships/diagramQuickStyle" Target="../diagrams/quickStyle35.xml"/><Relationship Id="rId9" Type="http://schemas.openxmlformats.org/officeDocument/2006/relationships/diagramQuickStyle" Target="../diagrams/quickStyle36.xml"/></Relationships>
</file>

<file path=ppt/slides/_rels/slide14.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diagramLayout" Target="../diagrams/layout8.xml"/><Relationship Id="rId7" Type="http://schemas.openxmlformats.org/officeDocument/2006/relationships/image" Target="../media/image8.png"/><Relationship Id="rId2" Type="http://schemas.openxmlformats.org/officeDocument/2006/relationships/diagramData" Target="../diagrams/data8.xml"/><Relationship Id="rId1" Type="http://schemas.openxmlformats.org/officeDocument/2006/relationships/slideLayout" Target="../slideLayouts/slideLayout3.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hyperlink" Target="https://www.youtube.com/channel/UC3yA8nDwraeOfnYfBWun83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10.jpeg"/><Relationship Id="rId13" Type="http://schemas.microsoft.com/office/2007/relationships/diagramDrawing" Target="../diagrams/drawing10.xml"/><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diagramColors" Target="../diagrams/colors10.xml"/><Relationship Id="rId2" Type="http://schemas.openxmlformats.org/officeDocument/2006/relationships/slideLayout" Target="../slideLayouts/slideLayout2.xml"/><Relationship Id="rId1" Type="http://schemas.openxmlformats.org/officeDocument/2006/relationships/video" Target="https://www.youtube.com/embed/fGyZwSXqBd4" TargetMode="External"/><Relationship Id="rId6" Type="http://schemas.openxmlformats.org/officeDocument/2006/relationships/diagramColors" Target="../diagrams/colors9.xml"/><Relationship Id="rId11" Type="http://schemas.openxmlformats.org/officeDocument/2006/relationships/diagramQuickStyle" Target="../diagrams/quickStyle10.xml"/><Relationship Id="rId5" Type="http://schemas.openxmlformats.org/officeDocument/2006/relationships/diagramQuickStyle" Target="../diagrams/quickStyle9.xml"/><Relationship Id="rId10" Type="http://schemas.openxmlformats.org/officeDocument/2006/relationships/diagramLayout" Target="../diagrams/layout10.xml"/><Relationship Id="rId4" Type="http://schemas.openxmlformats.org/officeDocument/2006/relationships/diagramLayout" Target="../diagrams/layout9.xml"/><Relationship Id="rId9" Type="http://schemas.openxmlformats.org/officeDocument/2006/relationships/diagramData" Target="../diagrams/data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diagramLayout" Target="../diagrams/layout11.xml"/><Relationship Id="rId7" Type="http://schemas.openxmlformats.org/officeDocument/2006/relationships/diagramData" Target="../diagrams/data12.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11" Type="http://schemas.microsoft.com/office/2007/relationships/diagramDrawing" Target="../diagrams/drawing12.xml"/><Relationship Id="rId5" Type="http://schemas.openxmlformats.org/officeDocument/2006/relationships/diagramColors" Target="../diagrams/colors11.xml"/><Relationship Id="rId10" Type="http://schemas.openxmlformats.org/officeDocument/2006/relationships/diagramColors" Target="../diagrams/colors12.xml"/><Relationship Id="rId4" Type="http://schemas.openxmlformats.org/officeDocument/2006/relationships/diagramQuickStyle" Target="../diagrams/quickStyle11.xml"/><Relationship Id="rId9" Type="http://schemas.openxmlformats.org/officeDocument/2006/relationships/diagramQuickStyle" Target="../diagrams/quickStyle12.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13.xml"/><Relationship Id="rId3" Type="http://schemas.openxmlformats.org/officeDocument/2006/relationships/image" Target="../media/image13.png"/><Relationship Id="rId7" Type="http://schemas.openxmlformats.org/officeDocument/2006/relationships/diagramLayout" Target="../diagrams/layout13.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Data" Target="../diagrams/data13.xml"/><Relationship Id="rId5" Type="http://schemas.openxmlformats.org/officeDocument/2006/relationships/image" Target="../media/image15.png"/><Relationship Id="rId10" Type="http://schemas.microsoft.com/office/2007/relationships/diagramDrawing" Target="../diagrams/drawing13.xml"/><Relationship Id="rId4" Type="http://schemas.openxmlformats.org/officeDocument/2006/relationships/image" Target="../media/image14.png"/><Relationship Id="rId9" Type="http://schemas.openxmlformats.org/officeDocument/2006/relationships/diagramColors" Target="../diagrams/colors13.xml"/></Relationships>
</file>

<file path=ppt/slides/_rels/slide23.xml.rels><?xml version="1.0" encoding="UTF-8" standalone="yes"?>
<Relationships xmlns="http://schemas.openxmlformats.org/package/2006/relationships"><Relationship Id="rId8" Type="http://schemas.microsoft.com/office/2007/relationships/diagramDrawing" Target="../diagrams/drawing14.xml"/><Relationship Id="rId13" Type="http://schemas.openxmlformats.org/officeDocument/2006/relationships/diagramColors" Target="../diagrams/colors15.xml"/><Relationship Id="rId18" Type="http://schemas.openxmlformats.org/officeDocument/2006/relationships/diagramColors" Target="../diagrams/colors16.xml"/><Relationship Id="rId3" Type="http://schemas.openxmlformats.org/officeDocument/2006/relationships/image" Target="../media/image16.png"/><Relationship Id="rId7" Type="http://schemas.openxmlformats.org/officeDocument/2006/relationships/diagramColors" Target="../diagrams/colors14.xml"/><Relationship Id="rId12" Type="http://schemas.openxmlformats.org/officeDocument/2006/relationships/diagramQuickStyle" Target="../diagrams/quickStyle15.xml"/><Relationship Id="rId17" Type="http://schemas.openxmlformats.org/officeDocument/2006/relationships/diagramQuickStyle" Target="../diagrams/quickStyle16.xml"/><Relationship Id="rId2" Type="http://schemas.openxmlformats.org/officeDocument/2006/relationships/notesSlide" Target="../notesSlides/notesSlide8.xml"/><Relationship Id="rId16" Type="http://schemas.openxmlformats.org/officeDocument/2006/relationships/diagramLayout" Target="../diagrams/layout16.xml"/><Relationship Id="rId1" Type="http://schemas.openxmlformats.org/officeDocument/2006/relationships/slideLayout" Target="../slideLayouts/slideLayout3.xml"/><Relationship Id="rId6" Type="http://schemas.openxmlformats.org/officeDocument/2006/relationships/diagramQuickStyle" Target="../diagrams/quickStyle14.xml"/><Relationship Id="rId11" Type="http://schemas.openxmlformats.org/officeDocument/2006/relationships/diagramLayout" Target="../diagrams/layout15.xml"/><Relationship Id="rId5" Type="http://schemas.openxmlformats.org/officeDocument/2006/relationships/diagramLayout" Target="../diagrams/layout14.xml"/><Relationship Id="rId15" Type="http://schemas.openxmlformats.org/officeDocument/2006/relationships/diagramData" Target="../diagrams/data16.xml"/><Relationship Id="rId10" Type="http://schemas.openxmlformats.org/officeDocument/2006/relationships/diagramData" Target="../diagrams/data15.xml"/><Relationship Id="rId19" Type="http://schemas.microsoft.com/office/2007/relationships/diagramDrawing" Target="../diagrams/drawing16.xml"/><Relationship Id="rId4" Type="http://schemas.openxmlformats.org/officeDocument/2006/relationships/diagramData" Target="../diagrams/data14.xml"/><Relationship Id="rId9" Type="http://schemas.openxmlformats.org/officeDocument/2006/relationships/image" Target="../media/image17.png"/><Relationship Id="rId14" Type="http://schemas.microsoft.com/office/2007/relationships/diagramDrawing" Target="../diagrams/drawing15.xml"/></Relationships>
</file>

<file path=ppt/slides/_rels/slide24.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image" Target="../media/image18.jpeg"/><Relationship Id="rId7" Type="http://schemas.openxmlformats.org/officeDocument/2006/relationships/diagramColors" Target="../diagrams/colors17.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26.png"/><Relationship Id="rId7" Type="http://schemas.openxmlformats.org/officeDocument/2006/relationships/diagramColors" Target="../diagrams/colors18.xml"/><Relationship Id="rId2" Type="http://schemas.openxmlformats.org/officeDocument/2006/relationships/notesSlide" Target="../notesSlides/notesSlide32.xml"/><Relationship Id="rId1" Type="http://schemas.openxmlformats.org/officeDocument/2006/relationships/slideLayout" Target="../slideLayouts/slideLayout3.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4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3.jpe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video" Target="https://www.youtube.com/embed/WdW1WR153uc" TargetMode="Externa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8" Type="http://schemas.openxmlformats.org/officeDocument/2006/relationships/image" Target="../media/image30.jpeg"/><Relationship Id="rId13" Type="http://schemas.microsoft.com/office/2007/relationships/diagramDrawing" Target="../diagrams/drawing20.xml"/><Relationship Id="rId3" Type="http://schemas.openxmlformats.org/officeDocument/2006/relationships/diagramData" Target="../diagrams/data19.xml"/><Relationship Id="rId7" Type="http://schemas.microsoft.com/office/2007/relationships/diagramDrawing" Target="../diagrams/drawing19.xml"/><Relationship Id="rId12" Type="http://schemas.openxmlformats.org/officeDocument/2006/relationships/diagramColors" Target="../diagrams/colors20.xml"/><Relationship Id="rId2" Type="http://schemas.openxmlformats.org/officeDocument/2006/relationships/slideLayout" Target="../slideLayouts/slideLayout2.xml"/><Relationship Id="rId1" Type="http://schemas.openxmlformats.org/officeDocument/2006/relationships/video" Target="https://www.youtube.com/embed/Qz32k9PTXas" TargetMode="External"/><Relationship Id="rId6" Type="http://schemas.openxmlformats.org/officeDocument/2006/relationships/diagramColors" Target="../diagrams/colors19.xml"/><Relationship Id="rId11" Type="http://schemas.openxmlformats.org/officeDocument/2006/relationships/diagramQuickStyle" Target="../diagrams/quickStyle20.xml"/><Relationship Id="rId5" Type="http://schemas.openxmlformats.org/officeDocument/2006/relationships/diagramQuickStyle" Target="../diagrams/quickStyle19.xml"/><Relationship Id="rId10" Type="http://schemas.openxmlformats.org/officeDocument/2006/relationships/diagramLayout" Target="../diagrams/layout20.xml"/><Relationship Id="rId4" Type="http://schemas.openxmlformats.org/officeDocument/2006/relationships/diagramLayout" Target="../diagrams/layout19.xml"/><Relationship Id="rId9" Type="http://schemas.openxmlformats.org/officeDocument/2006/relationships/diagramData" Target="../diagrams/data20.xml"/></Relationships>
</file>

<file path=ppt/slides/_rels/slide59.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slide" Target="slide10.xml"/><Relationship Id="rId3" Type="http://schemas.openxmlformats.org/officeDocument/2006/relationships/diagramLayout" Target="../diagrams/layout3.xml"/><Relationship Id="rId7" Type="http://schemas.openxmlformats.org/officeDocument/2006/relationships/slide" Target="slide7.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11" Type="http://schemas.openxmlformats.org/officeDocument/2006/relationships/slide" Target="slide57.xml"/><Relationship Id="rId5" Type="http://schemas.openxmlformats.org/officeDocument/2006/relationships/diagramColors" Target="../diagrams/colors3.xml"/><Relationship Id="rId10" Type="http://schemas.openxmlformats.org/officeDocument/2006/relationships/slide" Target="slide15.xml"/><Relationship Id="rId4" Type="http://schemas.openxmlformats.org/officeDocument/2006/relationships/diagramQuickStyle" Target="../diagrams/quickStyle3.xml"/><Relationship Id="rId9" Type="http://schemas.openxmlformats.org/officeDocument/2006/relationships/slide" Target="slide12.xml"/></Relationships>
</file>

<file path=ppt/slides/_rels/slide60.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7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8" Type="http://schemas.openxmlformats.org/officeDocument/2006/relationships/hyperlink" Target="http://images.google.com.mx/imgres?imgurl=http://www.antartica.cl/antartica/gfx_libros/144/7509991261108.jpg&amp;imgrefurl=http://www.antartica.cl/antartica/servlet/LibroServlet?action=fichaLibro&amp;id_libro=95&amp;h=221&amp;w=144&amp;sz=7&amp;hl=es&amp;start=28&amp;tbnid=TjrdV44VXPpCgM:&amp;tbnh=107&amp;tbnw=70&amp;prev=/images?q=mary+kay+ash&amp;start=20&amp;gbv=2&amp;ndsp=20&amp;svnum=10&amp;hl=es&amp;sa=N" TargetMode="External"/><Relationship Id="rId13" Type="http://schemas.openxmlformats.org/officeDocument/2006/relationships/image" Target="../media/image50.jpeg"/><Relationship Id="rId3" Type="http://schemas.openxmlformats.org/officeDocument/2006/relationships/image" Target="../media/image45.wmf"/><Relationship Id="rId7" Type="http://schemas.openxmlformats.org/officeDocument/2006/relationships/image" Target="../media/image47.jpeg"/><Relationship Id="rId12" Type="http://schemas.openxmlformats.org/officeDocument/2006/relationships/hyperlink" Target="http://images.google.com.mx/imgres?imgurl=http://elcurioso.solusan.com/wp-content/uploads/2006/11/gandhi.jpg&amp;imgrefurl=http://elcurioso.solusan.com/cosas-malas.html&amp;h=1174&amp;w=802&amp;sz=341&amp;hl=es&amp;start=4&amp;tbnid=HEy5Y_Cqm6DNJM:&amp;tbnh=150&amp;tbnw=102&amp;prev=/images?q=gandhi&amp;gbv=2&amp;svnum=10&amp;hl=es&amp;sa=X" TargetMode="External"/><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hyperlink" Target="http://images.google.com.mx/imgres?imgurl=http://www.abcpedia.com/biografia/walt-disney.jpg&amp;imgrefurl=http://www.abcpedia.com/biografia/walt-disney.htm&amp;h=247&amp;w=300&amp;sz=21&amp;hl=es&amp;start=7&amp;tbnid=n8Aqe341Cs3CQM:&amp;tbnh=96&amp;tbnw=116&amp;prev=/images?q=walt+disney&amp;gbv=2&amp;svnum=10&amp;hl=es" TargetMode="External"/><Relationship Id="rId11" Type="http://schemas.openxmlformats.org/officeDocument/2006/relationships/image" Target="../media/image49.jpeg"/><Relationship Id="rId5" Type="http://schemas.openxmlformats.org/officeDocument/2006/relationships/image" Target="../media/image46.jpeg"/><Relationship Id="rId10" Type="http://schemas.openxmlformats.org/officeDocument/2006/relationships/hyperlink" Target="http://images.google.com.mx/imgres?imgurl=http://www.navycorpsmen.com/Images/JPG/Celebrity/IacoccaBK_new.jpg&amp;imgrefurl=http://www.navycorpsmen.com/celeb.html&amp;h=254&amp;w=200&amp;sz=15&amp;hl=es&amp;start=11&amp;tbnid=JM3TWR4zUni43M:&amp;tbnh=111&amp;tbnw=87&amp;prev=/images?q=iacocca&amp;gbv=2&amp;svnum=10&amp;hl=es&amp;sa=X" TargetMode="External"/><Relationship Id="rId4" Type="http://schemas.openxmlformats.org/officeDocument/2006/relationships/hyperlink" Target="http://images.google.com.mx/imgres?imgurl=http://www.indamixworldwide.com/html/images/indamix/housecalls/martin%20Luther%20King%202.jpg&amp;imgrefurl=http://profile.myspace.com/index.cfm?fuseaction=user.viewprofile&amp;friendID=131813978&amp;h=300&amp;w=347&amp;sz=53&amp;hl=es&amp;start=1&amp;tbnid=yyIGCusceINdtM:&amp;tbnh=104&amp;tbnw=120&amp;prev=/images?q=martin+luther+king&amp;gbv=2&amp;svnum=10&amp;hl=es&amp;sa=X" TargetMode="External"/><Relationship Id="rId9" Type="http://schemas.openxmlformats.org/officeDocument/2006/relationships/image" Target="../media/image48.jpeg"/></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jpeg"/><Relationship Id="rId7" Type="http://schemas.openxmlformats.org/officeDocument/2006/relationships/diagramQuickStyle" Target="../diagrams/quickStyle4.xml"/><Relationship Id="rId2" Type="http://schemas.openxmlformats.org/officeDocument/2006/relationships/slideLayout" Target="../slideLayouts/slideLayout2.xml"/><Relationship Id="rId1" Type="http://schemas.openxmlformats.org/officeDocument/2006/relationships/video" Target="https://www.youtube.com/embed/_pzEhA0AA0M" TargetMode="Externa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slide" Target="slide6.xml"/><Relationship Id="rId9" Type="http://schemas.microsoft.com/office/2007/relationships/diagramDrawing" Target="../diagrams/drawing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8" Type="http://schemas.openxmlformats.org/officeDocument/2006/relationships/diagramData" Target="../diagrams/data23.xml"/><Relationship Id="rId13" Type="http://schemas.openxmlformats.org/officeDocument/2006/relationships/image" Target="../media/image54.png"/><Relationship Id="rId3" Type="http://schemas.openxmlformats.org/officeDocument/2006/relationships/diagramLayout" Target="../diagrams/layout22.xml"/><Relationship Id="rId7" Type="http://schemas.openxmlformats.org/officeDocument/2006/relationships/image" Target="../media/image53.png"/><Relationship Id="rId12" Type="http://schemas.microsoft.com/office/2007/relationships/diagramDrawing" Target="../diagrams/drawing23.xml"/><Relationship Id="rId2" Type="http://schemas.openxmlformats.org/officeDocument/2006/relationships/diagramData" Target="../diagrams/data22.xml"/><Relationship Id="rId1" Type="http://schemas.openxmlformats.org/officeDocument/2006/relationships/slideLayout" Target="../slideLayouts/slideLayout5.xml"/><Relationship Id="rId6" Type="http://schemas.microsoft.com/office/2007/relationships/diagramDrawing" Target="../diagrams/drawing22.xml"/><Relationship Id="rId11" Type="http://schemas.openxmlformats.org/officeDocument/2006/relationships/diagramColors" Target="../diagrams/colors23.xml"/><Relationship Id="rId5" Type="http://schemas.openxmlformats.org/officeDocument/2006/relationships/diagramColors" Target="../diagrams/colors22.xml"/><Relationship Id="rId10" Type="http://schemas.openxmlformats.org/officeDocument/2006/relationships/diagramQuickStyle" Target="../diagrams/quickStyle23.xml"/><Relationship Id="rId4" Type="http://schemas.openxmlformats.org/officeDocument/2006/relationships/diagramQuickStyle" Target="../diagrams/quickStyle22.xml"/><Relationship Id="rId9" Type="http://schemas.openxmlformats.org/officeDocument/2006/relationships/diagramLayout" Target="../diagrams/layout23.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24.xml"/><Relationship Id="rId7" Type="http://schemas.microsoft.com/office/2007/relationships/diagramDrawing" Target="../diagrams/drawing24.xml"/><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diagramColors" Target="../diagrams/colors24.xml"/><Relationship Id="rId5" Type="http://schemas.openxmlformats.org/officeDocument/2006/relationships/diagramQuickStyle" Target="../diagrams/quickStyle24.xml"/><Relationship Id="rId4" Type="http://schemas.openxmlformats.org/officeDocument/2006/relationships/diagramLayout" Target="../diagrams/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1691680" y="476672"/>
            <a:ext cx="7054552" cy="1470025"/>
          </a:xfrm>
        </p:spPr>
        <p:txBody>
          <a:bodyPr/>
          <a:lstStyle/>
          <a:p>
            <a:r>
              <a:rPr lang="es-ES" sz="4000" b="1" dirty="0" smtClean="0">
                <a:latin typeface="Arial" pitchFamily="34" charset="0"/>
                <a:cs typeface="Arial" pitchFamily="34" charset="0"/>
              </a:rPr>
              <a:t>UNIVERSIDAD AUTÓNOMA DEL ESTADO DE HIDALGO</a:t>
            </a:r>
            <a:endParaRPr lang="es-MX" sz="4000" b="1" dirty="0">
              <a:latin typeface="Arial" pitchFamily="34" charset="0"/>
              <a:cs typeface="Arial" pitchFamily="34" charset="0"/>
            </a:endParaRPr>
          </a:p>
        </p:txBody>
      </p:sp>
      <p:sp>
        <p:nvSpPr>
          <p:cNvPr id="5" name="4 Subtítulo"/>
          <p:cNvSpPr>
            <a:spLocks noGrp="1"/>
          </p:cNvSpPr>
          <p:nvPr>
            <p:ph type="subTitle" idx="1"/>
          </p:nvPr>
        </p:nvSpPr>
        <p:spPr>
          <a:xfrm>
            <a:off x="1587624" y="2306737"/>
            <a:ext cx="7088832" cy="3930575"/>
          </a:xfrm>
        </p:spPr>
        <p:txBody>
          <a:bodyPr>
            <a:noAutofit/>
          </a:bodyPr>
          <a:lstStyle/>
          <a:p>
            <a:r>
              <a:rPr lang="es-ES" sz="6000" b="1" dirty="0" smtClean="0">
                <a:latin typeface="Arial" pitchFamily="34" charset="0"/>
                <a:cs typeface="Arial" pitchFamily="34" charset="0"/>
              </a:rPr>
              <a:t>Instituto de Ciencias Económico Administrativas</a:t>
            </a:r>
            <a:endParaRPr lang="es-MX" sz="6000" b="1" dirty="0">
              <a:latin typeface="Arial" pitchFamily="34" charset="0"/>
              <a:cs typeface="Arial" pitchFamily="34" charset="0"/>
            </a:endParaRPr>
          </a:p>
        </p:txBody>
      </p:sp>
    </p:spTree>
    <p:extLst>
      <p:ext uri="{BB962C8B-B14F-4D97-AF65-F5344CB8AC3E}">
        <p14:creationId xmlns:p14="http://schemas.microsoft.com/office/powerpoint/2010/main" val="364425620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Imagen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5900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58516" y="332656"/>
            <a:ext cx="6923112" cy="1440582"/>
          </a:xfrm>
        </p:spPr>
        <p:txBody>
          <a:bodyPr/>
          <a:lstStyle/>
          <a:p>
            <a:pPr algn="ctr" eaLnBrk="1" fontAlgn="auto" hangingPunct="1">
              <a:spcAft>
                <a:spcPts val="0"/>
              </a:spcAft>
              <a:defRPr/>
            </a:pPr>
            <a:r>
              <a:rPr lang="es-MX" sz="40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Liderazgo Transaccional</a:t>
            </a:r>
            <a:endParaRPr lang="es-ES" sz="40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157699" name="2 Marcador de texto"/>
          <p:cNvSpPr>
            <a:spLocks noGrp="1"/>
          </p:cNvSpPr>
          <p:nvPr>
            <p:ph type="body" idx="1"/>
          </p:nvPr>
        </p:nvSpPr>
        <p:spPr>
          <a:xfrm>
            <a:off x="1547664" y="1773238"/>
            <a:ext cx="7344816" cy="4751387"/>
          </a:xfrm>
        </p:spPr>
        <p:txBody>
          <a:bodyPr>
            <a:normAutofit lnSpcReduction="10000"/>
          </a:bodyPr>
          <a:lstStyle/>
          <a:p>
            <a:pPr marL="73025" algn="just" eaLnBrk="1" hangingPunct="1"/>
            <a:r>
              <a:rPr lang="es-MX" altLang="es-MX" sz="3200" dirty="0" smtClean="0">
                <a:latin typeface="Berlin Sans FB" panose="020E0602020502020306" pitchFamily="34" charset="0"/>
              </a:rPr>
              <a:t>La investigación demuestra que cuando se usa el refuerzo contingente, los seguidores exhiben un incremento de su desempeño y satisfacción; los seguidores creen que alcanzar los objetivos dará como resultado que ellos reciban las recompensas deseadas.</a:t>
            </a:r>
          </a:p>
          <a:p>
            <a:pPr marL="73025" algn="just" eaLnBrk="1" hangingPunct="1"/>
            <a:r>
              <a:rPr lang="es-MX" altLang="es-MX" sz="3200" dirty="0" smtClean="0">
                <a:latin typeface="Berlin Sans FB" panose="020E0602020502020306" pitchFamily="34" charset="0"/>
              </a:rPr>
              <a:t>Al usar la gerencia por excepción, el líder no va a involucrarse a menos que no se estén logrando los objetivos.</a:t>
            </a:r>
          </a:p>
        </p:txBody>
      </p:sp>
    </p:spTree>
    <p:extLst>
      <p:ext uri="{BB962C8B-B14F-4D97-AF65-F5344CB8AC3E}">
        <p14:creationId xmlns:p14="http://schemas.microsoft.com/office/powerpoint/2010/main" val="3402082924"/>
      </p:ext>
    </p:extLst>
  </p:cSld>
  <p:clrMapOvr>
    <a:masterClrMapping/>
  </p:clrMapOvr>
  <p:transition>
    <p:plus/>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19672" y="260648"/>
            <a:ext cx="7067128" cy="1057300"/>
          </a:xfrm>
        </p:spPr>
        <p:txBody>
          <a:bodyPr/>
          <a:lstStyle/>
          <a:p>
            <a:pPr algn="ctr" eaLnBrk="1" fontAlgn="auto" hangingPunct="1">
              <a:spcAft>
                <a:spcPts val="0"/>
              </a:spcAft>
              <a:defRPr/>
            </a:pPr>
            <a:r>
              <a:rPr lang="es-MX" sz="40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Liderazgo Transaccional </a:t>
            </a:r>
            <a:endParaRPr lang="es-ES" sz="40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159747" name="2 Marcador de texto"/>
          <p:cNvSpPr>
            <a:spLocks noGrp="1"/>
          </p:cNvSpPr>
          <p:nvPr>
            <p:ph type="body" idx="1"/>
          </p:nvPr>
        </p:nvSpPr>
        <p:spPr>
          <a:xfrm>
            <a:off x="1403648" y="1484784"/>
            <a:ext cx="7488832" cy="5039841"/>
          </a:xfrm>
        </p:spPr>
        <p:txBody>
          <a:bodyPr>
            <a:normAutofit/>
          </a:bodyPr>
          <a:lstStyle/>
          <a:p>
            <a:pPr marL="73025" algn="just" eaLnBrk="1" hangingPunct="1"/>
            <a:r>
              <a:rPr lang="es-MX" altLang="es-MX" sz="4000" dirty="0" smtClean="0">
                <a:latin typeface="Berlin Sans FB" panose="020E0602020502020306" pitchFamily="34" charset="0"/>
              </a:rPr>
              <a:t>En resumen, para emplear el liderazgo transaccional el líder debe identificar lo que sus seguidores quieren o prefieren y los ayuda a lograr un nivel de desempeño que de cómo resultado las recompensas que los satisfagan.</a:t>
            </a:r>
          </a:p>
        </p:txBody>
      </p:sp>
    </p:spTree>
    <p:extLst>
      <p:ext uri="{BB962C8B-B14F-4D97-AF65-F5344CB8AC3E}">
        <p14:creationId xmlns:p14="http://schemas.microsoft.com/office/powerpoint/2010/main" val="681184155"/>
      </p:ext>
    </p:extLst>
  </p:cSld>
  <p:clrMapOvr>
    <a:masterClrMapping/>
  </p:clrMapOvr>
  <p:transition>
    <p:plus/>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texto"/>
          <p:cNvSpPr>
            <a:spLocks noGrp="1"/>
          </p:cNvSpPr>
          <p:nvPr>
            <p:ph type="body" idx="1"/>
          </p:nvPr>
        </p:nvSpPr>
        <p:spPr>
          <a:xfrm>
            <a:off x="1547664" y="1772816"/>
            <a:ext cx="7344816" cy="4608512"/>
          </a:xfrm>
        </p:spPr>
        <p:txBody>
          <a:bodyPr>
            <a:noAutofit/>
          </a:bodyPr>
          <a:lstStyle/>
          <a:p>
            <a:pPr algn="just" eaLnBrk="1" fontAlgn="auto" hangingPunct="1">
              <a:spcAft>
                <a:spcPts val="0"/>
              </a:spcAft>
              <a:buClr>
                <a:schemeClr val="tx1">
                  <a:shade val="95000"/>
                </a:schemeClr>
              </a:buClr>
              <a:buFont typeface="Wingdings 2"/>
              <a:buNone/>
              <a:defRPr/>
            </a:pPr>
            <a:r>
              <a:rPr lang="es-MX" sz="3200" dirty="0" smtClean="0"/>
              <a:t>Un estimulante y nuevo tipo de líder, que motiva a los seguidores a trabajar en pos de metas trascendentales en vez de las de interés propio, y a corto plazo, y en pos de logros y auto realización, en vez de seguridad. </a:t>
            </a:r>
          </a:p>
          <a:p>
            <a:pPr algn="just" eaLnBrk="1" fontAlgn="auto" hangingPunct="1">
              <a:spcAft>
                <a:spcPts val="0"/>
              </a:spcAft>
              <a:buClr>
                <a:schemeClr val="tx1">
                  <a:shade val="95000"/>
                </a:schemeClr>
              </a:buClr>
              <a:buFont typeface="Wingdings 2"/>
              <a:buNone/>
              <a:defRPr/>
            </a:pPr>
            <a:r>
              <a:rPr lang="es-MX" sz="3200" dirty="0" smtClean="0"/>
              <a:t>La visión del líder proporciona al seguidor la motivación para el trabajo duro que resulta ser  auto recompensante.</a:t>
            </a:r>
          </a:p>
        </p:txBody>
      </p:sp>
      <p:graphicFrame>
        <p:nvGraphicFramePr>
          <p:cNvPr id="4" name="Diagrama 3"/>
          <p:cNvGraphicFramePr/>
          <p:nvPr>
            <p:extLst>
              <p:ext uri="{D42A27DB-BD31-4B8C-83A1-F6EECF244321}">
                <p14:modId xmlns:p14="http://schemas.microsoft.com/office/powerpoint/2010/main" val="2925252091"/>
              </p:ext>
            </p:extLst>
          </p:nvPr>
        </p:nvGraphicFramePr>
        <p:xfrm>
          <a:off x="1763688" y="548680"/>
          <a:ext cx="6984776" cy="12241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4150655"/>
      </p:ext>
    </p:extLst>
  </p:cSld>
  <p:clrMapOvr>
    <a:masterClrMapping/>
  </p:clrMapOvr>
  <p:transition>
    <p:plus/>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texto"/>
          <p:cNvSpPr>
            <a:spLocks noGrp="1"/>
          </p:cNvSpPr>
          <p:nvPr>
            <p:ph type="body" idx="1"/>
          </p:nvPr>
        </p:nvSpPr>
        <p:spPr>
          <a:xfrm>
            <a:off x="1547664" y="260648"/>
            <a:ext cx="7416824" cy="6120680"/>
          </a:xfrm>
        </p:spPr>
        <p:txBody>
          <a:bodyPr>
            <a:noAutofit/>
          </a:bodyPr>
          <a:lstStyle/>
          <a:p>
            <a:pPr eaLnBrk="1" fontAlgn="auto" hangingPunct="1">
              <a:spcAft>
                <a:spcPts val="0"/>
              </a:spcAft>
              <a:buClr>
                <a:schemeClr val="tx1">
                  <a:shade val="95000"/>
                </a:schemeClr>
              </a:buClr>
              <a:buFont typeface="Wingdings 2"/>
              <a:buNone/>
              <a:defRPr/>
            </a:pPr>
            <a:r>
              <a:rPr lang="es-MX" sz="2900" b="1" dirty="0" smtClean="0">
                <a:solidFill>
                  <a:schemeClr val="tx1"/>
                </a:solidFill>
              </a:rPr>
              <a:t>Factores del Liderazgo Transformacional</a:t>
            </a:r>
            <a:r>
              <a:rPr lang="es-MX" sz="2900" dirty="0" smtClean="0">
                <a:solidFill>
                  <a:schemeClr val="tx1"/>
                </a:solidFill>
              </a:rPr>
              <a:t>: </a:t>
            </a:r>
          </a:p>
          <a:p>
            <a:pPr marL="530352" indent="-457200" algn="just" eaLnBrk="1" fontAlgn="auto" hangingPunct="1">
              <a:spcAft>
                <a:spcPts val="0"/>
              </a:spcAft>
              <a:buClr>
                <a:schemeClr val="tx1">
                  <a:shade val="95000"/>
                </a:schemeClr>
              </a:buClr>
              <a:buFont typeface="+mj-lt"/>
              <a:buAutoNum type="arabicPeriod"/>
              <a:defRPr/>
            </a:pPr>
            <a:r>
              <a:rPr lang="es-MX" sz="2900" dirty="0" smtClean="0">
                <a:solidFill>
                  <a:schemeClr val="tx1"/>
                </a:solidFill>
              </a:rPr>
              <a:t>Carisma.</a:t>
            </a:r>
            <a:r>
              <a:rPr lang="es-MX" sz="2900" dirty="0" smtClean="0"/>
              <a:t> El líder es capaz de instaurar un sentido de valor, respeto y orgullo y de articular una visión.</a:t>
            </a:r>
          </a:p>
          <a:p>
            <a:pPr marL="530352" indent="-457200" algn="just" eaLnBrk="1" fontAlgn="auto" hangingPunct="1">
              <a:spcAft>
                <a:spcPts val="0"/>
              </a:spcAft>
              <a:buClr>
                <a:schemeClr val="tx1">
                  <a:shade val="95000"/>
                </a:schemeClr>
              </a:buClr>
              <a:buFont typeface="+mj-lt"/>
              <a:buAutoNum type="arabicPeriod"/>
              <a:defRPr/>
            </a:pPr>
            <a:r>
              <a:rPr lang="es-MX" sz="2900" dirty="0" smtClean="0">
                <a:solidFill>
                  <a:schemeClr val="tx1"/>
                </a:solidFill>
              </a:rPr>
              <a:t>Atención Individual</a:t>
            </a:r>
            <a:r>
              <a:rPr lang="es-MX" sz="2900" dirty="0" smtClean="0"/>
              <a:t>. El líder presta atención a las necesidades de los seguidores y asigna proyectos significativos para que los seguidores crezcan personalmente.</a:t>
            </a:r>
          </a:p>
          <a:p>
            <a:pPr marL="530352" indent="-457200" algn="just" eaLnBrk="1" fontAlgn="auto" hangingPunct="1">
              <a:spcAft>
                <a:spcPts val="0"/>
              </a:spcAft>
              <a:buClr>
                <a:schemeClr val="tx1">
                  <a:shade val="95000"/>
                </a:schemeClr>
              </a:buClr>
              <a:buFont typeface="+mj-lt"/>
              <a:buAutoNum type="arabicPeriod"/>
              <a:defRPr/>
            </a:pPr>
            <a:r>
              <a:rPr lang="es-MX" sz="2900" dirty="0" smtClean="0">
                <a:solidFill>
                  <a:schemeClr val="tx1"/>
                </a:solidFill>
              </a:rPr>
              <a:t>Estimulación Intelectual</a:t>
            </a:r>
            <a:r>
              <a:rPr lang="es-MX" sz="2900" dirty="0" smtClean="0"/>
              <a:t>. El líder ayuda a los seguidores a re-pensar maneras racionales de examinar una situación. Alienta a los seguidores a ser creativos.</a:t>
            </a:r>
          </a:p>
        </p:txBody>
      </p:sp>
    </p:spTree>
    <p:extLst>
      <p:ext uri="{BB962C8B-B14F-4D97-AF65-F5344CB8AC3E}">
        <p14:creationId xmlns:p14="http://schemas.microsoft.com/office/powerpoint/2010/main" val="2564665996"/>
      </p:ext>
    </p:extLst>
  </p:cSld>
  <p:clrMapOvr>
    <a:masterClrMapping/>
  </p:clrMapOvr>
  <p:transition>
    <p:plus/>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2 Marcador de texto"/>
          <p:cNvSpPr>
            <a:spLocks noGrp="1"/>
          </p:cNvSpPr>
          <p:nvPr>
            <p:ph type="body" idx="1"/>
          </p:nvPr>
        </p:nvSpPr>
        <p:spPr>
          <a:xfrm>
            <a:off x="1619671" y="0"/>
            <a:ext cx="7273503" cy="6453188"/>
          </a:xfrm>
        </p:spPr>
        <p:txBody>
          <a:bodyPr>
            <a:normAutofit/>
          </a:bodyPr>
          <a:lstStyle/>
          <a:p>
            <a:pPr marL="73025" eaLnBrk="1" hangingPunct="1"/>
            <a:r>
              <a:rPr lang="es-MX" altLang="es-MX" sz="3600" dirty="0" smtClean="0">
                <a:latin typeface="Berlin Sans FB" panose="020E0602020502020306" pitchFamily="34" charset="0"/>
              </a:rPr>
              <a:t>Con carisma, los lideres transformacionales pueden desempeñar uno o más de los siguientes roles:</a:t>
            </a:r>
          </a:p>
          <a:p>
            <a:pPr marL="73025" algn="just" eaLnBrk="1" hangingPunct="1"/>
            <a:endParaRPr lang="es-MX" altLang="es-MX" sz="1600" dirty="0" smtClean="0">
              <a:latin typeface="Berlin Sans FB" panose="020E0602020502020306" pitchFamily="34" charset="0"/>
            </a:endParaRPr>
          </a:p>
          <a:p>
            <a:pPr marL="73025" algn="just" eaLnBrk="1" hangingPunct="1">
              <a:buFont typeface="Wingdings" panose="05000000000000000000" pitchFamily="2" charset="2"/>
              <a:buChar char="v"/>
            </a:pPr>
            <a:r>
              <a:rPr lang="es-MX" altLang="es-MX" sz="4000" dirty="0" smtClean="0">
                <a:latin typeface="Berlin Sans FB" panose="020E0602020502020306" pitchFamily="34" charset="0"/>
              </a:rPr>
              <a:t> Profesor</a:t>
            </a:r>
          </a:p>
          <a:p>
            <a:pPr marL="73025" algn="just" eaLnBrk="1" hangingPunct="1">
              <a:buFont typeface="Wingdings" panose="05000000000000000000" pitchFamily="2" charset="2"/>
              <a:buChar char="v"/>
            </a:pPr>
            <a:r>
              <a:rPr lang="es-MX" altLang="es-MX" sz="4000" dirty="0" smtClean="0">
                <a:latin typeface="Berlin Sans FB" panose="020E0602020502020306" pitchFamily="34" charset="0"/>
              </a:rPr>
              <a:t> Mentor</a:t>
            </a:r>
          </a:p>
          <a:p>
            <a:pPr marL="73025" algn="just" eaLnBrk="1" hangingPunct="1">
              <a:buFont typeface="Wingdings" panose="05000000000000000000" pitchFamily="2" charset="2"/>
              <a:buChar char="v"/>
            </a:pPr>
            <a:r>
              <a:rPr lang="es-MX" altLang="es-MX" sz="4000" dirty="0" smtClean="0">
                <a:latin typeface="Berlin Sans FB" panose="020E0602020502020306" pitchFamily="34" charset="0"/>
              </a:rPr>
              <a:t> Entrenador</a:t>
            </a:r>
          </a:p>
          <a:p>
            <a:pPr marL="73025" algn="just" eaLnBrk="1" hangingPunct="1">
              <a:buFont typeface="Wingdings" panose="05000000000000000000" pitchFamily="2" charset="2"/>
              <a:buChar char="v"/>
            </a:pPr>
            <a:r>
              <a:rPr lang="es-MX" altLang="es-MX" sz="4000" dirty="0" smtClean="0">
                <a:latin typeface="Berlin Sans FB" panose="020E0602020502020306" pitchFamily="34" charset="0"/>
              </a:rPr>
              <a:t> Reformador </a:t>
            </a:r>
          </a:p>
          <a:p>
            <a:pPr marL="73025" algn="just" eaLnBrk="1" hangingPunct="1">
              <a:buFont typeface="Wingdings" panose="05000000000000000000" pitchFamily="2" charset="2"/>
              <a:buChar char="v"/>
            </a:pPr>
            <a:r>
              <a:rPr lang="es-MX" altLang="es-MX" sz="4000" dirty="0" smtClean="0">
                <a:latin typeface="Berlin Sans FB" panose="020E0602020502020306" pitchFamily="34" charset="0"/>
              </a:rPr>
              <a:t> Revolucionario</a:t>
            </a:r>
          </a:p>
        </p:txBody>
      </p:sp>
    </p:spTree>
    <p:extLst>
      <p:ext uri="{BB962C8B-B14F-4D97-AF65-F5344CB8AC3E}">
        <p14:creationId xmlns:p14="http://schemas.microsoft.com/office/powerpoint/2010/main" val="2939665434"/>
      </p:ext>
    </p:extLst>
  </p:cSld>
  <p:clrMapOvr>
    <a:masterClrMapping/>
  </p:clrMapOvr>
  <p:transition>
    <p:plus/>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2 Marcador de texto"/>
          <p:cNvSpPr>
            <a:spLocks noGrp="1"/>
          </p:cNvSpPr>
          <p:nvPr>
            <p:ph type="body" idx="1"/>
          </p:nvPr>
        </p:nvSpPr>
        <p:spPr>
          <a:xfrm>
            <a:off x="1691680" y="332656"/>
            <a:ext cx="7128792" cy="6264696"/>
          </a:xfrm>
        </p:spPr>
        <p:txBody>
          <a:bodyPr>
            <a:noAutofit/>
          </a:bodyPr>
          <a:lstStyle/>
          <a:p>
            <a:pPr marL="73025" algn="just" eaLnBrk="1" hangingPunct="1"/>
            <a:r>
              <a:rPr lang="es-MX" altLang="es-MX" sz="3200" dirty="0" smtClean="0">
                <a:latin typeface="Berlin Sans FB" panose="020E0602020502020306" pitchFamily="34" charset="0"/>
              </a:rPr>
              <a:t>El Carisma es un ingrediente necesario del liderazgo transformacional, pero por si solo resulta insuficiente para el proceso transformacional. Además del carisma los lideres transformacionales necesitan: </a:t>
            </a:r>
          </a:p>
          <a:p>
            <a:pPr marL="73025" algn="just" eaLnBrk="1" hangingPunct="1"/>
            <a:endParaRPr lang="es-MX" altLang="es-MX" sz="1400" dirty="0" smtClean="0">
              <a:latin typeface="Berlin Sans FB" panose="020E0602020502020306" pitchFamily="34" charset="0"/>
            </a:endParaRPr>
          </a:p>
          <a:p>
            <a:pPr marL="73025" algn="just" eaLnBrk="1" hangingPunct="1">
              <a:buFont typeface="Wingdings" panose="05000000000000000000" pitchFamily="2" charset="2"/>
              <a:buChar char="q"/>
            </a:pPr>
            <a:r>
              <a:rPr lang="es-MX" altLang="es-MX" sz="3200" dirty="0" smtClean="0">
                <a:latin typeface="Berlin Sans FB" panose="020E0602020502020306" pitchFamily="34" charset="0"/>
              </a:rPr>
              <a:t> Habilidades de evaluación</a:t>
            </a:r>
          </a:p>
          <a:p>
            <a:pPr marL="73025" algn="just" eaLnBrk="1" hangingPunct="1">
              <a:buFont typeface="Wingdings" panose="05000000000000000000" pitchFamily="2" charset="2"/>
              <a:buChar char="q"/>
            </a:pPr>
            <a:r>
              <a:rPr lang="es-MX" altLang="es-MX" sz="3200" dirty="0" smtClean="0">
                <a:latin typeface="Berlin Sans FB" panose="020E0602020502020306" pitchFamily="34" charset="0"/>
              </a:rPr>
              <a:t> Capacidades de comunicación </a:t>
            </a:r>
          </a:p>
          <a:p>
            <a:pPr marL="73025" algn="just" eaLnBrk="1" hangingPunct="1">
              <a:buFont typeface="Wingdings" panose="05000000000000000000" pitchFamily="2" charset="2"/>
              <a:buChar char="q"/>
            </a:pPr>
            <a:r>
              <a:rPr lang="es-MX" altLang="es-MX" sz="3200" dirty="0" smtClean="0">
                <a:latin typeface="Berlin Sans FB" panose="020E0602020502020306" pitchFamily="34" charset="0"/>
              </a:rPr>
              <a:t> Sensibilidad hacia los demás </a:t>
            </a:r>
          </a:p>
          <a:p>
            <a:pPr marL="73025" algn="just" eaLnBrk="1" hangingPunct="1">
              <a:buFont typeface="Wingdings" panose="05000000000000000000" pitchFamily="2" charset="2"/>
              <a:buChar char="q"/>
            </a:pPr>
            <a:r>
              <a:rPr lang="es-MX" altLang="es-MX" sz="3200" dirty="0" smtClean="0">
                <a:latin typeface="Berlin Sans FB" panose="020E0602020502020306" pitchFamily="34" charset="0"/>
              </a:rPr>
              <a:t> Ser capaces de articular su visión</a:t>
            </a:r>
          </a:p>
          <a:p>
            <a:pPr marL="73025" algn="just" eaLnBrk="1" hangingPunct="1">
              <a:buFont typeface="Wingdings" panose="05000000000000000000" pitchFamily="2" charset="2"/>
              <a:buChar char="q"/>
            </a:pPr>
            <a:r>
              <a:rPr lang="es-MX" altLang="es-MX" sz="3200" dirty="0" smtClean="0">
                <a:latin typeface="Berlin Sans FB" panose="020E0602020502020306" pitchFamily="34" charset="0"/>
              </a:rPr>
              <a:t> Sensibilidad a las deficiencias en las habilidades de los seguidores</a:t>
            </a:r>
          </a:p>
        </p:txBody>
      </p:sp>
    </p:spTree>
    <p:extLst>
      <p:ext uri="{BB962C8B-B14F-4D97-AF65-F5344CB8AC3E}">
        <p14:creationId xmlns:p14="http://schemas.microsoft.com/office/powerpoint/2010/main" val="2163770116"/>
      </p:ext>
    </p:extLst>
  </p:cSld>
  <p:clrMapOvr>
    <a:masterClrMapping/>
  </p:clrMapOvr>
  <p:transition>
    <p:plus/>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2 Marcador de texto"/>
          <p:cNvSpPr>
            <a:spLocks noGrp="1"/>
          </p:cNvSpPr>
          <p:nvPr>
            <p:ph type="body" idx="1"/>
          </p:nvPr>
        </p:nvSpPr>
        <p:spPr>
          <a:xfrm>
            <a:off x="1475655" y="836613"/>
            <a:ext cx="3888507" cy="5219700"/>
          </a:xfrm>
        </p:spPr>
        <p:txBody>
          <a:bodyPr>
            <a:normAutofit/>
          </a:bodyPr>
          <a:lstStyle/>
          <a:p>
            <a:pPr marL="73025" algn="r" eaLnBrk="1" hangingPunct="1"/>
            <a:r>
              <a:rPr lang="es-MX" altLang="es-MX" sz="3600" dirty="0" smtClean="0">
                <a:latin typeface="Berlin Sans FB" panose="020E0602020502020306" pitchFamily="34" charset="0"/>
              </a:rPr>
              <a:t>El Liderazgo </a:t>
            </a:r>
            <a:r>
              <a:rPr lang="es-MX" altLang="es-MX" sz="3600" dirty="0"/>
              <a:t>T</a:t>
            </a:r>
            <a:r>
              <a:rPr lang="es-MX" altLang="es-MX" sz="3600" dirty="0" smtClean="0">
                <a:latin typeface="Berlin Sans FB" panose="020E0602020502020306" pitchFamily="34" charset="0"/>
              </a:rPr>
              <a:t>ransaccional y el Transformacional no deberían, sin embargo, ser vistos como métodos opuestos para lograr que se hagan las cosas. </a:t>
            </a:r>
          </a:p>
        </p:txBody>
      </p:sp>
      <p:pic>
        <p:nvPicPr>
          <p:cNvPr id="169987" name="Picture 4" descr="MCj025037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613" y="836613"/>
            <a:ext cx="3317875"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536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2 Marcador de texto"/>
          <p:cNvSpPr>
            <a:spLocks noGrp="1"/>
          </p:cNvSpPr>
          <p:nvPr>
            <p:ph type="body" idx="1"/>
          </p:nvPr>
        </p:nvSpPr>
        <p:spPr>
          <a:xfrm>
            <a:off x="1547665" y="285750"/>
            <a:ext cx="4536504" cy="6572250"/>
          </a:xfrm>
        </p:spPr>
        <p:txBody>
          <a:bodyPr>
            <a:normAutofit lnSpcReduction="10000"/>
          </a:bodyPr>
          <a:lstStyle/>
          <a:p>
            <a:pPr marL="73025" algn="r" eaLnBrk="1" hangingPunct="1"/>
            <a:r>
              <a:rPr lang="es-MX" altLang="es-MX" sz="3600" dirty="0" smtClean="0">
                <a:latin typeface="Berlin Sans FB" panose="020E0602020502020306" pitchFamily="34" charset="0"/>
              </a:rPr>
              <a:t>El </a:t>
            </a:r>
            <a:r>
              <a:rPr lang="es-MX" altLang="es-MX" sz="3600" dirty="0"/>
              <a:t>L</a:t>
            </a:r>
            <a:r>
              <a:rPr lang="es-MX" altLang="es-MX" sz="3600" dirty="0" smtClean="0">
                <a:latin typeface="Berlin Sans FB" panose="020E0602020502020306" pitchFamily="34" charset="0"/>
              </a:rPr>
              <a:t>iderazgo </a:t>
            </a:r>
            <a:r>
              <a:rPr lang="es-MX" altLang="es-MX" sz="3600" dirty="0"/>
              <a:t>T</a:t>
            </a:r>
            <a:r>
              <a:rPr lang="es-MX" altLang="es-MX" sz="3600" dirty="0" smtClean="0">
                <a:latin typeface="Berlin Sans FB" panose="020E0602020502020306" pitchFamily="34" charset="0"/>
              </a:rPr>
              <a:t>ransformacional se desarrolla </a:t>
            </a:r>
            <a:r>
              <a:rPr lang="es-MX" altLang="es-MX" sz="3600" i="1" dirty="0" smtClean="0">
                <a:latin typeface="Berlin Sans FB" panose="020E0602020502020306" pitchFamily="34" charset="0"/>
              </a:rPr>
              <a:t>por encima</a:t>
            </a:r>
            <a:r>
              <a:rPr lang="es-MX" altLang="es-MX" sz="3600" dirty="0" smtClean="0">
                <a:latin typeface="Berlin Sans FB" panose="020E0602020502020306" pitchFamily="34" charset="0"/>
              </a:rPr>
              <a:t> del Liderazgo </a:t>
            </a:r>
            <a:r>
              <a:rPr lang="es-MX" altLang="es-MX" sz="3600" dirty="0"/>
              <a:t>T</a:t>
            </a:r>
            <a:r>
              <a:rPr lang="es-MX" altLang="es-MX" sz="3600" dirty="0" smtClean="0">
                <a:latin typeface="Berlin Sans FB" panose="020E0602020502020306" pitchFamily="34" charset="0"/>
              </a:rPr>
              <a:t>ransaccional: Produce niveles de esfuerzo y desempeño en los subordinados que van más allá de lo que ocurriría con un enfoque Transaccional solamente. </a:t>
            </a:r>
          </a:p>
          <a:p>
            <a:pPr marL="73025" algn="just" eaLnBrk="1" hangingPunct="1"/>
            <a:endParaRPr lang="es-MX" altLang="es-MX" dirty="0" smtClean="0">
              <a:latin typeface="Berlin Sans FB" panose="020E0602020502020306" pitchFamily="34" charset="0"/>
            </a:endParaRPr>
          </a:p>
        </p:txBody>
      </p:sp>
      <p:pic>
        <p:nvPicPr>
          <p:cNvPr id="172035" name="Picture 4" descr="MCj0250379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192" y="-27384"/>
            <a:ext cx="2520280" cy="434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2"/>
          <p:cNvSpPr/>
          <p:nvPr/>
        </p:nvSpPr>
        <p:spPr>
          <a:xfrm>
            <a:off x="6084169" y="4293096"/>
            <a:ext cx="2808311" cy="2246769"/>
          </a:xfrm>
          <a:prstGeom prst="rect">
            <a:avLst/>
          </a:prstGeom>
        </p:spPr>
        <p:txBody>
          <a:bodyPr wrap="square">
            <a:spAutoFit/>
          </a:bodyPr>
          <a:lstStyle/>
          <a:p>
            <a:pPr algn="ctr"/>
            <a:r>
              <a:rPr lang="es-MX" sz="2800" b="1" dirty="0"/>
              <a:t>Por otra parte, el </a:t>
            </a:r>
            <a:r>
              <a:rPr lang="es-MX" sz="2800" b="1" dirty="0" smtClean="0"/>
              <a:t>Liderazgo </a:t>
            </a:r>
            <a:r>
              <a:rPr lang="es-MX" sz="2800" b="1" dirty="0"/>
              <a:t>T</a:t>
            </a:r>
            <a:r>
              <a:rPr lang="es-MX" sz="2800" b="1" dirty="0" smtClean="0"/>
              <a:t>ransformacional </a:t>
            </a:r>
            <a:r>
              <a:rPr lang="es-MX" sz="2800" b="1" dirty="0"/>
              <a:t>es más que </a:t>
            </a:r>
            <a:r>
              <a:rPr lang="es-MX" sz="2800" b="1" dirty="0" smtClean="0"/>
              <a:t>Carisma</a:t>
            </a:r>
            <a:r>
              <a:rPr lang="es-MX" sz="2800" b="1" dirty="0"/>
              <a:t>. </a:t>
            </a:r>
          </a:p>
        </p:txBody>
      </p:sp>
    </p:spTree>
    <p:extLst>
      <p:ext uri="{BB962C8B-B14F-4D97-AF65-F5344CB8AC3E}">
        <p14:creationId xmlns:p14="http://schemas.microsoft.com/office/powerpoint/2010/main" val="4025351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2 Marcador de texto"/>
          <p:cNvSpPr>
            <a:spLocks noGrp="1"/>
          </p:cNvSpPr>
          <p:nvPr>
            <p:ph type="body" idx="1"/>
          </p:nvPr>
        </p:nvSpPr>
        <p:spPr>
          <a:xfrm>
            <a:off x="971600" y="0"/>
            <a:ext cx="4932313" cy="6381327"/>
          </a:xfrm>
        </p:spPr>
        <p:txBody>
          <a:bodyPr>
            <a:normAutofit lnSpcReduction="10000"/>
          </a:bodyPr>
          <a:lstStyle/>
          <a:p>
            <a:pPr marL="73025" algn="just" eaLnBrk="1" hangingPunct="1"/>
            <a:endParaRPr lang="es-MX" altLang="es-MX" dirty="0" smtClean="0">
              <a:latin typeface="Berlin Sans FB" panose="020E0602020502020306" pitchFamily="34" charset="0"/>
            </a:endParaRPr>
          </a:p>
          <a:p>
            <a:pPr marL="73025" algn="r" eaLnBrk="1" hangingPunct="1"/>
            <a:r>
              <a:rPr lang="es-MX" altLang="es-MX" sz="4400" dirty="0" smtClean="0">
                <a:latin typeface="Berlin Sans FB" panose="020E0602020502020306" pitchFamily="34" charset="0"/>
              </a:rPr>
              <a:t>La evidencia que sustenta la superioridad del Liderazgo transformacional, sobre la variedad Transaccional es abrumadoramente impresionante.</a:t>
            </a:r>
          </a:p>
        </p:txBody>
      </p:sp>
      <p:pic>
        <p:nvPicPr>
          <p:cNvPr id="174083" name="Picture 4" descr="MCj0250379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888" y="836613"/>
            <a:ext cx="28448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Flecha derecha 3">
            <a:hlinkClick r:id="rId4" action="ppaction://hlinksldjump"/>
          </p:cNvPr>
          <p:cNvSpPr/>
          <p:nvPr/>
        </p:nvSpPr>
        <p:spPr>
          <a:xfrm>
            <a:off x="7491413" y="5229225"/>
            <a:ext cx="1584325" cy="14208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dirty="0"/>
              <a:t>Contenido</a:t>
            </a:r>
          </a:p>
        </p:txBody>
      </p:sp>
    </p:spTree>
    <p:extLst>
      <p:ext uri="{BB962C8B-B14F-4D97-AF65-F5344CB8AC3E}">
        <p14:creationId xmlns:p14="http://schemas.microsoft.com/office/powerpoint/2010/main" val="4207412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380759" y="2931071"/>
            <a:ext cx="5572125" cy="3714750"/>
          </a:xfrm>
          <a:prstGeom prst="rect">
            <a:avLst/>
          </a:prstGeom>
        </p:spPr>
      </p:pic>
      <p:pic>
        <p:nvPicPr>
          <p:cNvPr id="1027" name="Picture 3" descr="C:\Archivos de programa\Microsoft Office\MEDIA\CAGCAT10\j01494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9725" y="0"/>
            <a:ext cx="2219325" cy="225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1763688" y="357188"/>
            <a:ext cx="6851675" cy="1143000"/>
          </a:xfrm>
        </p:spPr>
        <p:txBody>
          <a:bodyPr/>
          <a:lstStyle/>
          <a:p>
            <a:pPr algn="ctr" eaLnBrk="1" fontAlgn="auto" hangingPunct="1">
              <a:spcAft>
                <a:spcPts val="0"/>
              </a:spcAft>
              <a:defRPr/>
            </a:pPr>
            <a:r>
              <a:rPr lang="es-MX" sz="32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Temas Contemporáneos sobre el Liderazgo</a:t>
            </a:r>
            <a:endParaRPr lang="es-ES" sz="32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177155" name="2 Marcador de texto"/>
          <p:cNvSpPr>
            <a:spLocks noGrp="1"/>
          </p:cNvSpPr>
          <p:nvPr>
            <p:ph type="body" idx="1"/>
          </p:nvPr>
        </p:nvSpPr>
        <p:spPr>
          <a:xfrm>
            <a:off x="1619671" y="1500188"/>
            <a:ext cx="7273503" cy="1856804"/>
          </a:xfrm>
        </p:spPr>
        <p:txBody>
          <a:bodyPr>
            <a:noAutofit/>
          </a:bodyPr>
          <a:lstStyle/>
          <a:p>
            <a:pPr marL="73025" algn="ctr" eaLnBrk="1" hangingPunct="1"/>
            <a:r>
              <a:rPr lang="es-MX" altLang="es-MX" sz="3600" b="1" dirty="0" smtClean="0">
                <a:solidFill>
                  <a:schemeClr val="tx1"/>
                </a:solidFill>
              </a:rPr>
              <a:t>GENERO: </a:t>
            </a:r>
          </a:p>
          <a:p>
            <a:pPr marL="73025" algn="ctr" eaLnBrk="1" hangingPunct="1"/>
            <a:r>
              <a:rPr lang="es-MX" altLang="es-MX" sz="3600" dirty="0" smtClean="0">
                <a:solidFill>
                  <a:schemeClr val="tx1"/>
                </a:solidFill>
              </a:rPr>
              <a:t>¿Dirigen los hombres y las mujeres de forma diferente? </a:t>
            </a:r>
          </a:p>
        </p:txBody>
      </p:sp>
    </p:spTree>
    <p:extLst>
      <p:ext uri="{BB962C8B-B14F-4D97-AF65-F5344CB8AC3E}">
        <p14:creationId xmlns:p14="http://schemas.microsoft.com/office/powerpoint/2010/main" val="40610309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ssolv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2082746351"/>
              </p:ext>
            </p:extLst>
          </p:nvPr>
        </p:nvGraphicFramePr>
        <p:xfrm>
          <a:off x="1331282" y="5985445"/>
          <a:ext cx="6995120" cy="792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8VRumUXR0Fw"/>
          <p:cNvPicPr>
            <a:picLocks noGrp="1" noRot="1" noChangeAspect="1"/>
          </p:cNvPicPr>
          <p:nvPr>
            <p:ph idx="1"/>
            <a:videoFile r:link="rId1"/>
          </p:nvPr>
        </p:nvPicPr>
        <p:blipFill>
          <a:blip r:embed="rId8">
            <a:extLst>
              <a:ext uri="{28A0092B-C50C-407E-A947-70E740481C1C}">
                <a14:useLocalDpi xmlns:a14="http://schemas.microsoft.com/office/drawing/2010/main" val="0"/>
              </a:ext>
            </a:extLst>
          </a:blip>
          <a:srcRect/>
          <a:stretch>
            <a:fillRect/>
          </a:stretch>
        </p:blipFill>
        <p:spPr>
          <a:xfrm>
            <a:off x="1711171" y="1412776"/>
            <a:ext cx="7397333" cy="4492277"/>
          </a:xfrm>
        </p:spPr>
      </p:pic>
      <p:sp>
        <p:nvSpPr>
          <p:cNvPr id="6" name="Flecha derecha 5">
            <a:hlinkClick r:id="rId9" action="ppaction://hlinksldjump"/>
          </p:cNvPr>
          <p:cNvSpPr/>
          <p:nvPr/>
        </p:nvSpPr>
        <p:spPr>
          <a:xfrm>
            <a:off x="7519988" y="5724525"/>
            <a:ext cx="1624012" cy="1133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dirty="0"/>
              <a:t>Contenido</a:t>
            </a:r>
          </a:p>
        </p:txBody>
      </p:sp>
      <p:graphicFrame>
        <p:nvGraphicFramePr>
          <p:cNvPr id="3" name="Diagrama 2"/>
          <p:cNvGraphicFramePr/>
          <p:nvPr>
            <p:extLst>
              <p:ext uri="{D42A27DB-BD31-4B8C-83A1-F6EECF244321}">
                <p14:modId xmlns:p14="http://schemas.microsoft.com/office/powerpoint/2010/main" val="3295703114"/>
              </p:ext>
            </p:extLst>
          </p:nvPr>
        </p:nvGraphicFramePr>
        <p:xfrm>
          <a:off x="2555776" y="188640"/>
          <a:ext cx="5544616" cy="1368151"/>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0902752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Archivos de programa\Microsoft Office\MEDIA\CAGCAT10\j014948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1414" y="0"/>
            <a:ext cx="1842586" cy="187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Título"/>
          <p:cNvSpPr>
            <a:spLocks noGrp="1"/>
          </p:cNvSpPr>
          <p:nvPr>
            <p:ph type="title"/>
          </p:nvPr>
        </p:nvSpPr>
        <p:spPr>
          <a:xfrm>
            <a:off x="1619672" y="357188"/>
            <a:ext cx="6995691" cy="1143000"/>
          </a:xfrm>
        </p:spPr>
        <p:txBody>
          <a:bodyPr/>
          <a:lstStyle/>
          <a:p>
            <a:pPr algn="ctr" eaLnBrk="1" fontAlgn="auto" hangingPunct="1">
              <a:spcAft>
                <a:spcPts val="0"/>
              </a:spcAft>
              <a:defRPr/>
            </a:pPr>
            <a:r>
              <a:rPr lang="es-MX" sz="32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Temas Contemporáneos sobre el Liderazgo</a:t>
            </a:r>
            <a:endParaRPr lang="es-ES" sz="32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179203" name="2 Marcador de texto"/>
          <p:cNvSpPr>
            <a:spLocks noGrp="1"/>
          </p:cNvSpPr>
          <p:nvPr>
            <p:ph type="body" idx="1"/>
          </p:nvPr>
        </p:nvSpPr>
        <p:spPr>
          <a:xfrm>
            <a:off x="1475656" y="1268760"/>
            <a:ext cx="7344816" cy="5232053"/>
          </a:xfrm>
        </p:spPr>
        <p:txBody>
          <a:bodyPr>
            <a:normAutofit lnSpcReduction="10000"/>
          </a:bodyPr>
          <a:lstStyle/>
          <a:p>
            <a:pPr marL="73025" algn="just" eaLnBrk="1" hangingPunct="1"/>
            <a:r>
              <a:rPr lang="es-MX" altLang="es-MX" sz="3200" dirty="0" smtClean="0">
                <a:latin typeface="Berlin Sans FB" panose="020E0602020502020306" pitchFamily="34" charset="0"/>
              </a:rPr>
              <a:t>Conclusiones: </a:t>
            </a:r>
          </a:p>
          <a:p>
            <a:pPr marL="73025" algn="just" eaLnBrk="1" hangingPunct="1"/>
            <a:r>
              <a:rPr lang="es-MX" altLang="es-MX" sz="3600" dirty="0" smtClean="0">
                <a:latin typeface="Berlin Sans FB" panose="020E0602020502020306" pitchFamily="34" charset="0"/>
              </a:rPr>
              <a:t>Las similitudes entre los hombres y las mujeres tienden a ser más que las diferencias. </a:t>
            </a:r>
          </a:p>
          <a:p>
            <a:pPr marL="73025" algn="just" eaLnBrk="1" hangingPunct="1"/>
            <a:r>
              <a:rPr lang="es-MX" altLang="es-MX" sz="3600" dirty="0" smtClean="0">
                <a:latin typeface="Berlin Sans FB" panose="020E0602020502020306" pitchFamily="34" charset="0"/>
              </a:rPr>
              <a:t>La diferencia parece ser que las </a:t>
            </a:r>
            <a:r>
              <a:rPr lang="es-MX" altLang="es-MX" sz="3600" b="1" dirty="0" smtClean="0">
                <a:solidFill>
                  <a:schemeClr val="tx1"/>
                </a:solidFill>
                <a:latin typeface="Berlin Sans FB" panose="020E0602020502020306" pitchFamily="34" charset="0"/>
              </a:rPr>
              <a:t>mujeres prefieren un estilo de liderazgo más democrático</a:t>
            </a:r>
            <a:r>
              <a:rPr lang="es-MX" altLang="es-MX" sz="3600" dirty="0" smtClean="0">
                <a:latin typeface="Berlin Sans FB" panose="020E0602020502020306" pitchFamily="34" charset="0"/>
              </a:rPr>
              <a:t>, mientras los </a:t>
            </a:r>
            <a:r>
              <a:rPr lang="es-MX" altLang="es-MX" sz="3600" b="1" dirty="0" smtClean="0">
                <a:solidFill>
                  <a:schemeClr val="tx1"/>
                </a:solidFill>
                <a:latin typeface="Berlin Sans FB" panose="020E0602020502020306" pitchFamily="34" charset="0"/>
              </a:rPr>
              <a:t>hombres se sienten más a gusto con un estilo directivo</a:t>
            </a:r>
            <a:r>
              <a:rPr lang="es-MX" altLang="es-MX" sz="3600" dirty="0" smtClean="0">
                <a:latin typeface="Berlin Sans FB" panose="020E0602020502020306" pitchFamily="34" charset="0"/>
              </a:rPr>
              <a:t>.</a:t>
            </a:r>
            <a:endParaRPr lang="es-ES" altLang="es-MX" sz="3600" dirty="0" smtClean="0">
              <a:latin typeface="Berlin Sans FB" panose="020E0602020502020306" pitchFamily="34" charset="0"/>
            </a:endParaRPr>
          </a:p>
        </p:txBody>
      </p:sp>
    </p:spTree>
    <p:extLst>
      <p:ext uri="{BB962C8B-B14F-4D97-AF65-F5344CB8AC3E}">
        <p14:creationId xmlns:p14="http://schemas.microsoft.com/office/powerpoint/2010/main" val="13025868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dissolve">
                                      <p:cBhvr>
                                        <p:cTn id="7" dur="5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19672" y="357188"/>
            <a:ext cx="7067128" cy="1415628"/>
          </a:xfrm>
        </p:spPr>
        <p:txBody>
          <a:bodyPr/>
          <a:lstStyle/>
          <a:p>
            <a:pPr algn="ctr" eaLnBrk="1" fontAlgn="auto" hangingPunct="1">
              <a:spcAft>
                <a:spcPts val="0"/>
              </a:spcAft>
              <a:defRPr/>
            </a:pPr>
            <a:r>
              <a:rPr lang="es-MX" sz="38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¿Hay una base biológica para el Liderazgo?</a:t>
            </a:r>
            <a:endParaRPr lang="es-ES" sz="38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181251" name="2 Marcador de texto"/>
          <p:cNvSpPr>
            <a:spLocks noGrp="1"/>
          </p:cNvSpPr>
          <p:nvPr>
            <p:ph type="body" idx="1"/>
          </p:nvPr>
        </p:nvSpPr>
        <p:spPr>
          <a:xfrm>
            <a:off x="1403648" y="3429000"/>
            <a:ext cx="7416824" cy="3168351"/>
          </a:xfrm>
        </p:spPr>
        <p:txBody>
          <a:bodyPr>
            <a:normAutofit/>
          </a:bodyPr>
          <a:lstStyle/>
          <a:p>
            <a:pPr marL="73025" algn="just" eaLnBrk="1" hangingPunct="1"/>
            <a:r>
              <a:rPr lang="es-MX" altLang="es-MX" sz="4000" dirty="0" smtClean="0">
                <a:latin typeface="Berlin Sans FB" panose="020E0602020502020306" pitchFamily="34" charset="0"/>
              </a:rPr>
              <a:t>En las hormonas del cuerpo y en los neurotransmisores del cerebro hay una evidencia cada vez mayor que indica que el liderazgo tiene raíces biológicas</a:t>
            </a:r>
            <a:r>
              <a:rPr lang="es-MX" altLang="es-MX" sz="2800" dirty="0" smtClean="0">
                <a:latin typeface="Berlin Sans FB" panose="020E0602020502020306" pitchFamily="34" charset="0"/>
              </a:rPr>
              <a:t>.</a:t>
            </a:r>
          </a:p>
        </p:txBody>
      </p:sp>
      <p:pic>
        <p:nvPicPr>
          <p:cNvPr id="3" name="Imagen 2"/>
          <p:cNvPicPr>
            <a:picLocks noChangeAspect="1"/>
          </p:cNvPicPr>
          <p:nvPr/>
        </p:nvPicPr>
        <p:blipFill>
          <a:blip r:embed="rId3"/>
          <a:stretch>
            <a:fillRect/>
          </a:stretch>
        </p:blipFill>
        <p:spPr>
          <a:xfrm>
            <a:off x="3419872" y="1628800"/>
            <a:ext cx="3276600" cy="1933575"/>
          </a:xfrm>
          <a:prstGeom prst="rect">
            <a:avLst/>
          </a:prstGeom>
        </p:spPr>
      </p:pic>
    </p:spTree>
    <p:extLst>
      <p:ext uri="{BB962C8B-B14F-4D97-AF65-F5344CB8AC3E}">
        <p14:creationId xmlns:p14="http://schemas.microsoft.com/office/powerpoint/2010/main" val="1096898781"/>
      </p:ext>
    </p:extLst>
  </p:cSld>
  <p:clrMapOvr>
    <a:masterClrMapping/>
  </p:clrMapOvr>
  <p:transition spd="slow">
    <p:wip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71600" y="3609975"/>
            <a:ext cx="3888432" cy="2939640"/>
          </a:xfrm>
        </p:spPr>
        <p:txBody>
          <a:bodyPr/>
          <a:lstStyle/>
          <a:p>
            <a:pPr algn="ctr" eaLnBrk="1" fontAlgn="auto" hangingPunct="1">
              <a:spcAft>
                <a:spcPts val="0"/>
              </a:spcAft>
              <a:defRPr/>
            </a:pPr>
            <a:r>
              <a:rPr lang="es-MX" sz="38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¿Hay una base biológica para el Liderazgo?</a:t>
            </a:r>
            <a:endParaRPr lang="es-ES" sz="38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183299" name="2 Marcador de texto"/>
          <p:cNvSpPr>
            <a:spLocks noGrp="1"/>
          </p:cNvSpPr>
          <p:nvPr>
            <p:ph type="body" idx="1"/>
          </p:nvPr>
        </p:nvSpPr>
        <p:spPr>
          <a:xfrm>
            <a:off x="1619672" y="1"/>
            <a:ext cx="7272808" cy="3429000"/>
          </a:xfrm>
        </p:spPr>
        <p:txBody>
          <a:bodyPr>
            <a:noAutofit/>
          </a:bodyPr>
          <a:lstStyle/>
          <a:p>
            <a:pPr marL="73025" algn="just" eaLnBrk="1" hangingPunct="1"/>
            <a:r>
              <a:rPr lang="es-MX" altLang="es-MX" sz="3200" dirty="0" smtClean="0">
                <a:latin typeface="Berlin Sans FB" panose="020E0602020502020306" pitchFamily="34" charset="0"/>
              </a:rPr>
              <a:t>Un creciente conjunto de investigadores sugiere que </a:t>
            </a:r>
            <a:r>
              <a:rPr lang="es-MX" altLang="es-MX" sz="3200" b="1" dirty="0" smtClean="0">
                <a:solidFill>
                  <a:schemeClr val="tx1"/>
                </a:solidFill>
                <a:latin typeface="Berlin Sans FB" panose="020E0602020502020306" pitchFamily="34" charset="0"/>
              </a:rPr>
              <a:t>los mejores lideres </a:t>
            </a:r>
            <a:r>
              <a:rPr lang="es-MX" altLang="es-MX" sz="3200" dirty="0" smtClean="0">
                <a:latin typeface="Berlin Sans FB" panose="020E0602020502020306" pitchFamily="34" charset="0"/>
              </a:rPr>
              <a:t>no son necesariamente los más listos, fuertes o más agresivos de un grupo, sino </a:t>
            </a:r>
            <a:r>
              <a:rPr lang="es-MX" altLang="es-MX" sz="3200" b="1" dirty="0" smtClean="0">
                <a:solidFill>
                  <a:schemeClr val="tx1"/>
                </a:solidFill>
                <a:latin typeface="Berlin Sans FB" panose="020E0602020502020306" pitchFamily="34" charset="0"/>
              </a:rPr>
              <a:t>aquellos que son más eficientes para manejar las interacciones sociales</a:t>
            </a:r>
            <a:r>
              <a:rPr lang="es-MX" altLang="es-MX" sz="3200" dirty="0" smtClean="0">
                <a:solidFill>
                  <a:schemeClr val="tx1"/>
                </a:solidFill>
                <a:latin typeface="Berlin Sans FB" panose="020E0602020502020306" pitchFamily="34" charset="0"/>
              </a:rPr>
              <a:t>.</a:t>
            </a:r>
          </a:p>
        </p:txBody>
      </p:sp>
      <p:pic>
        <p:nvPicPr>
          <p:cNvPr id="3" name="Imagen 2"/>
          <p:cNvPicPr>
            <a:picLocks noChangeAspect="1"/>
          </p:cNvPicPr>
          <p:nvPr/>
        </p:nvPicPr>
        <p:blipFill>
          <a:blip r:embed="rId3"/>
          <a:stretch>
            <a:fillRect/>
          </a:stretch>
        </p:blipFill>
        <p:spPr>
          <a:xfrm>
            <a:off x="4644007" y="3609975"/>
            <a:ext cx="4302619" cy="3248025"/>
          </a:xfrm>
          <a:prstGeom prst="rect">
            <a:avLst/>
          </a:prstGeom>
        </p:spPr>
      </p:pic>
    </p:spTree>
    <p:extLst>
      <p:ext uri="{BB962C8B-B14F-4D97-AF65-F5344CB8AC3E}">
        <p14:creationId xmlns:p14="http://schemas.microsoft.com/office/powerpoint/2010/main" val="1209760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17635" y="0"/>
            <a:ext cx="7596336" cy="4423258"/>
          </a:xfrm>
          <a:prstGeom prst="rect">
            <a:avLst/>
          </a:prstGeom>
        </p:spPr>
      </p:pic>
      <p:graphicFrame>
        <p:nvGraphicFramePr>
          <p:cNvPr id="4" name="Diagrama 3"/>
          <p:cNvGraphicFramePr/>
          <p:nvPr>
            <p:extLst>
              <p:ext uri="{D42A27DB-BD31-4B8C-83A1-F6EECF244321}">
                <p14:modId xmlns:p14="http://schemas.microsoft.com/office/powerpoint/2010/main" val="1845130368"/>
              </p:ext>
            </p:extLst>
          </p:nvPr>
        </p:nvGraphicFramePr>
        <p:xfrm>
          <a:off x="1517635" y="4293096"/>
          <a:ext cx="7596336" cy="25649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59022875"/>
      </p:ext>
    </p:extLst>
  </p:cSld>
  <p:clrMapOvr>
    <a:masterClrMapping/>
  </p:clrMapOvr>
  <p:transition spd="med">
    <p:pull/>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357188"/>
            <a:ext cx="6995120" cy="1343025"/>
          </a:xfrm>
        </p:spPr>
        <p:txBody>
          <a:bodyPr/>
          <a:lstStyle/>
          <a:p>
            <a:pPr algn="ctr" eaLnBrk="1" fontAlgn="auto" hangingPunct="1">
              <a:spcAft>
                <a:spcPts val="0"/>
              </a:spcAft>
              <a:defRPr/>
            </a:pPr>
            <a:r>
              <a:rPr lang="es-MX" sz="38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¿Hay una base biológica para el Liderazgo?</a:t>
            </a:r>
            <a:endParaRPr lang="es-ES" sz="38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187395" name="2 Marcador de texto"/>
          <p:cNvSpPr>
            <a:spLocks noGrp="1"/>
          </p:cNvSpPr>
          <p:nvPr>
            <p:ph type="body" idx="1"/>
          </p:nvPr>
        </p:nvSpPr>
        <p:spPr>
          <a:xfrm>
            <a:off x="1547664" y="1556793"/>
            <a:ext cx="7272808" cy="4896544"/>
          </a:xfrm>
        </p:spPr>
        <p:txBody>
          <a:bodyPr>
            <a:normAutofit lnSpcReduction="10000"/>
          </a:bodyPr>
          <a:lstStyle/>
          <a:p>
            <a:pPr marL="73025" algn="just" eaLnBrk="1" hangingPunct="1"/>
            <a:r>
              <a:rPr lang="es-MX" altLang="es-MX" sz="3600" dirty="0" smtClean="0">
                <a:latin typeface="Berlin Sans FB" panose="020E0602020502020306" pitchFamily="34" charset="0"/>
              </a:rPr>
              <a:t>Dos sustancias químicas –</a:t>
            </a:r>
            <a:r>
              <a:rPr lang="es-MX" altLang="es-MX" sz="3600" b="1" dirty="0" smtClean="0">
                <a:solidFill>
                  <a:schemeClr val="tx1"/>
                </a:solidFill>
                <a:latin typeface="Berlin Sans FB" panose="020E0602020502020306" pitchFamily="34" charset="0"/>
              </a:rPr>
              <a:t>serotonina y testosterona</a:t>
            </a:r>
            <a:r>
              <a:rPr lang="es-MX" altLang="es-MX" sz="3600" dirty="0" smtClean="0">
                <a:solidFill>
                  <a:schemeClr val="tx1"/>
                </a:solidFill>
                <a:latin typeface="Berlin Sans FB" panose="020E0602020502020306" pitchFamily="34" charset="0"/>
              </a:rPr>
              <a:t>- </a:t>
            </a:r>
            <a:r>
              <a:rPr lang="es-MX" altLang="es-MX" sz="3600" dirty="0" smtClean="0">
                <a:latin typeface="Berlin Sans FB" panose="020E0602020502020306" pitchFamily="34" charset="0"/>
              </a:rPr>
              <a:t>han recibido la mayor atención. </a:t>
            </a:r>
          </a:p>
          <a:p>
            <a:pPr marL="73025" algn="just" eaLnBrk="1" hangingPunct="1"/>
            <a:r>
              <a:rPr lang="es-MX" altLang="es-MX" sz="3600" dirty="0" smtClean="0">
                <a:latin typeface="Berlin Sans FB" panose="020E0602020502020306" pitchFamily="34" charset="0"/>
              </a:rPr>
              <a:t>Niveles mayores de la primera parecen mejorar la </a:t>
            </a:r>
            <a:r>
              <a:rPr lang="es-MX" altLang="es-MX" sz="3600" b="1" dirty="0" smtClean="0">
                <a:solidFill>
                  <a:schemeClr val="tx1"/>
                </a:solidFill>
                <a:latin typeface="Berlin Sans FB" panose="020E0602020502020306" pitchFamily="34" charset="0"/>
              </a:rPr>
              <a:t>sociabilidad</a:t>
            </a:r>
            <a:r>
              <a:rPr lang="es-MX" altLang="es-MX" sz="3600" dirty="0" smtClean="0">
                <a:latin typeface="Berlin Sans FB" panose="020E0602020502020306" pitchFamily="34" charset="0"/>
              </a:rPr>
              <a:t> y el control de la agresión. </a:t>
            </a:r>
          </a:p>
          <a:p>
            <a:pPr marL="73025" algn="just" eaLnBrk="1" hangingPunct="1"/>
            <a:r>
              <a:rPr lang="es-MX" altLang="es-MX" sz="3600" dirty="0" smtClean="0">
                <a:latin typeface="Berlin Sans FB" panose="020E0602020502020306" pitchFamily="34" charset="0"/>
              </a:rPr>
              <a:t>Los altos niveles de la segunda sustancia incrementan el </a:t>
            </a:r>
            <a:r>
              <a:rPr lang="es-MX" altLang="es-MX" sz="3600" b="1" dirty="0" smtClean="0">
                <a:solidFill>
                  <a:schemeClr val="tx1"/>
                </a:solidFill>
                <a:latin typeface="Berlin Sans FB" panose="020E0602020502020306" pitchFamily="34" charset="0"/>
              </a:rPr>
              <a:t>impulso de competir</a:t>
            </a:r>
            <a:r>
              <a:rPr lang="es-MX" altLang="es-MX" sz="3600" dirty="0" smtClean="0">
                <a:latin typeface="Berlin Sans FB" panose="020E0602020502020306" pitchFamily="34" charset="0"/>
              </a:rPr>
              <a:t>.</a:t>
            </a:r>
          </a:p>
        </p:txBody>
      </p:sp>
    </p:spTree>
    <p:extLst>
      <p:ext uri="{BB962C8B-B14F-4D97-AF65-F5344CB8AC3E}">
        <p14:creationId xmlns:p14="http://schemas.microsoft.com/office/powerpoint/2010/main" val="3093847618"/>
      </p:ext>
    </p:extLst>
  </p:cSld>
  <p:clrMapOvr>
    <a:masterClrMapping/>
  </p:clrMapOvr>
  <p:transition spd="slow">
    <p:cove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357188"/>
            <a:ext cx="6995120" cy="1343620"/>
          </a:xfrm>
        </p:spPr>
        <p:txBody>
          <a:bodyPr/>
          <a:lstStyle/>
          <a:p>
            <a:pPr algn="ctr" eaLnBrk="1" fontAlgn="auto" hangingPunct="1">
              <a:spcAft>
                <a:spcPts val="0"/>
              </a:spcAft>
              <a:defRPr/>
            </a:pPr>
            <a:r>
              <a:rPr lang="es-MX" sz="38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¿Hay una dimensión ética para el Liderazgo?</a:t>
            </a:r>
            <a:endParaRPr lang="es-ES" sz="38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475655" y="1844824"/>
            <a:ext cx="7488957" cy="2016224"/>
          </a:xfrm>
          <a:solidFill>
            <a:srgbClr val="FF0000"/>
          </a:solidFill>
        </p:spPr>
        <p:txBody>
          <a:bodyPr>
            <a:noAutofit/>
          </a:bodyPr>
          <a:lstStyle/>
          <a:p>
            <a:pPr marL="73025" algn="just" eaLnBrk="1" hangingPunct="1"/>
            <a:r>
              <a:rPr lang="es-MX" altLang="es-MX" sz="3200" dirty="0" smtClean="0">
                <a:solidFill>
                  <a:srgbClr val="FFFF00"/>
                </a:solidFill>
                <a:latin typeface="Berlin Sans FB" panose="020E0602020502020306" pitchFamily="34" charset="0"/>
              </a:rPr>
              <a:t>Los </a:t>
            </a:r>
            <a:r>
              <a:rPr lang="es-MX" altLang="es-MX" sz="3200" b="1" dirty="0" smtClean="0">
                <a:solidFill>
                  <a:srgbClr val="FFFF00"/>
                </a:solidFill>
                <a:latin typeface="Berlin Sans FB" panose="020E0602020502020306" pitchFamily="34" charset="0"/>
              </a:rPr>
              <a:t>lideres no éticos </a:t>
            </a:r>
            <a:r>
              <a:rPr lang="es-MX" altLang="es-MX" sz="3200" dirty="0" smtClean="0">
                <a:solidFill>
                  <a:srgbClr val="FFFF00"/>
                </a:solidFill>
                <a:latin typeface="Berlin Sans FB" panose="020E0602020502020306" pitchFamily="34" charset="0"/>
              </a:rPr>
              <a:t>probablemente usen su carisma para incrementar </a:t>
            </a:r>
            <a:r>
              <a:rPr lang="es-MX" altLang="es-MX" sz="3200" i="1" dirty="0" smtClean="0">
                <a:solidFill>
                  <a:srgbClr val="FFFF00"/>
                </a:solidFill>
                <a:latin typeface="Berlin Sans FB" panose="020E0602020502020306" pitchFamily="34" charset="0"/>
              </a:rPr>
              <a:t>su poder sobre</a:t>
            </a:r>
            <a:r>
              <a:rPr lang="es-MX" altLang="es-MX" sz="3200" dirty="0" smtClean="0">
                <a:solidFill>
                  <a:srgbClr val="FFFF00"/>
                </a:solidFill>
                <a:latin typeface="Berlin Sans FB" panose="020E0602020502020306" pitchFamily="34" charset="0"/>
              </a:rPr>
              <a:t> los seguidores, y lo dirijan hacia </a:t>
            </a:r>
            <a:r>
              <a:rPr lang="es-MX" altLang="es-MX" sz="3200" b="1" dirty="0" smtClean="0">
                <a:solidFill>
                  <a:srgbClr val="FFFF00"/>
                </a:solidFill>
                <a:latin typeface="Berlin Sans FB" panose="020E0602020502020306" pitchFamily="34" charset="0"/>
              </a:rPr>
              <a:t>fines egoístas</a:t>
            </a:r>
            <a:r>
              <a:rPr lang="es-MX" altLang="es-MX" sz="3200" dirty="0" smtClean="0">
                <a:solidFill>
                  <a:srgbClr val="FFFF00"/>
                </a:solidFill>
                <a:latin typeface="Berlin Sans FB" panose="020E0602020502020306" pitchFamily="34" charset="0"/>
              </a:rPr>
              <a:t>. </a:t>
            </a:r>
          </a:p>
        </p:txBody>
      </p:sp>
      <p:pic>
        <p:nvPicPr>
          <p:cNvPr id="4" name="Imagen 3"/>
          <p:cNvPicPr>
            <a:picLocks noChangeAspect="1"/>
          </p:cNvPicPr>
          <p:nvPr/>
        </p:nvPicPr>
        <p:blipFill>
          <a:blip r:embed="rId3"/>
          <a:stretch>
            <a:fillRect/>
          </a:stretch>
        </p:blipFill>
        <p:spPr>
          <a:xfrm>
            <a:off x="6012160" y="3676650"/>
            <a:ext cx="3098041" cy="3181350"/>
          </a:xfrm>
          <a:prstGeom prst="rect">
            <a:avLst/>
          </a:prstGeom>
        </p:spPr>
      </p:pic>
      <p:graphicFrame>
        <p:nvGraphicFramePr>
          <p:cNvPr id="6" name="Diagrama 5"/>
          <p:cNvGraphicFramePr/>
          <p:nvPr>
            <p:extLst>
              <p:ext uri="{D42A27DB-BD31-4B8C-83A1-F6EECF244321}">
                <p14:modId xmlns:p14="http://schemas.microsoft.com/office/powerpoint/2010/main" val="1741558320"/>
              </p:ext>
            </p:extLst>
          </p:nvPr>
        </p:nvGraphicFramePr>
        <p:xfrm>
          <a:off x="1403648" y="3861048"/>
          <a:ext cx="5112567" cy="29523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54979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2000"/>
                                        <p:tgtEl>
                                          <p:spTgt spid="3">
                                            <p:bg/>
                                          </p:spTgt>
                                        </p:tgtEl>
                                      </p:cBhvr>
                                    </p:animEffect>
                                    <p:anim calcmode="lin" valueType="num">
                                      <p:cBhvr>
                                        <p:cTn id="8" dur="2000" fill="hold"/>
                                        <p:tgtEl>
                                          <p:spTgt spid="3">
                                            <p:bg/>
                                          </p:spTgt>
                                        </p:tgtEl>
                                        <p:attrNameLst>
                                          <p:attrName>style.rotation</p:attrName>
                                        </p:attrNameLst>
                                      </p:cBhvr>
                                      <p:tavLst>
                                        <p:tav tm="0">
                                          <p:val>
                                            <p:fltVal val="720"/>
                                          </p:val>
                                        </p:tav>
                                        <p:tav tm="100000">
                                          <p:val>
                                            <p:fltVal val="0"/>
                                          </p:val>
                                        </p:tav>
                                      </p:tavLst>
                                    </p:anim>
                                    <p:anim calcmode="lin" valueType="num">
                                      <p:cBhvr>
                                        <p:cTn id="9" dur="2000" fill="hold"/>
                                        <p:tgtEl>
                                          <p:spTgt spid="3">
                                            <p:bg/>
                                          </p:spTgt>
                                        </p:tgtEl>
                                        <p:attrNameLst>
                                          <p:attrName>ppt_h</p:attrName>
                                        </p:attrNameLst>
                                      </p:cBhvr>
                                      <p:tavLst>
                                        <p:tav tm="0">
                                          <p:val>
                                            <p:fltVal val="0"/>
                                          </p:val>
                                        </p:tav>
                                        <p:tav tm="100000">
                                          <p:val>
                                            <p:strVal val="#ppt_h"/>
                                          </p:val>
                                        </p:tav>
                                      </p:tavLst>
                                    </p:anim>
                                    <p:anim calcmode="lin" valueType="num">
                                      <p:cBhvr>
                                        <p:cTn id="10" dur="2000" fill="hold"/>
                                        <p:tgtEl>
                                          <p:spTgt spid="3">
                                            <p:bg/>
                                          </p:spTgt>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2000"/>
                                        <p:tgtEl>
                                          <p:spTgt spid="3">
                                            <p:txEl>
                                              <p:pRg st="0" end="0"/>
                                            </p:txEl>
                                          </p:spTgt>
                                        </p:tgtEl>
                                      </p:cBhvr>
                                    </p:animEffect>
                                    <p:anim calcmode="lin" valueType="num">
                                      <p:cBhvr>
                                        <p:cTn id="16"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17"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8" dur="2000" fill="hold"/>
                                        <p:tgtEl>
                                          <p:spTgt spid="3">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19672" y="188913"/>
            <a:ext cx="7067128" cy="1295400"/>
          </a:xfrm>
        </p:spPr>
        <p:txBody>
          <a:bodyPr/>
          <a:lstStyle/>
          <a:p>
            <a:pPr algn="ctr" eaLnBrk="1" fontAlgn="auto" hangingPunct="1">
              <a:spcAft>
                <a:spcPts val="0"/>
              </a:spcAft>
              <a:defRPr/>
            </a:pPr>
            <a:r>
              <a:rPr lang="es-MX" sz="38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¿Hay una dimensión ética para el Liderazgo?</a:t>
            </a:r>
            <a:endParaRPr lang="es-ES" sz="38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043609" y="1340768"/>
            <a:ext cx="4680520" cy="5256585"/>
          </a:xfrm>
        </p:spPr>
        <p:txBody>
          <a:bodyPr>
            <a:normAutofit fontScale="85000" lnSpcReduction="20000"/>
          </a:bodyPr>
          <a:lstStyle/>
          <a:p>
            <a:pPr marL="73025" algn="r" eaLnBrk="1" hangingPunct="1"/>
            <a:r>
              <a:rPr lang="es-MX" altLang="es-MX" sz="4000" dirty="0" smtClean="0">
                <a:latin typeface="Berlin Sans FB" panose="020E0602020502020306" pitchFamily="34" charset="0"/>
              </a:rPr>
              <a:t>Existe también el tema del </a:t>
            </a:r>
            <a:r>
              <a:rPr lang="es-MX" altLang="es-MX" sz="4000" b="1" dirty="0" smtClean="0">
                <a:solidFill>
                  <a:schemeClr val="tx1"/>
                </a:solidFill>
                <a:latin typeface="Berlin Sans FB" panose="020E0602020502020306" pitchFamily="34" charset="0"/>
              </a:rPr>
              <a:t>abuso del poder </a:t>
            </a:r>
            <a:r>
              <a:rPr lang="es-MX" altLang="es-MX" sz="4000" dirty="0" smtClean="0">
                <a:latin typeface="Berlin Sans FB" panose="020E0602020502020306" pitchFamily="34" charset="0"/>
              </a:rPr>
              <a:t>por parte de los lideres, por ejemplo, cuando se otorgan a si mismos </a:t>
            </a:r>
            <a:r>
              <a:rPr lang="es-MX" altLang="es-MX" sz="4000" b="1" dirty="0" smtClean="0">
                <a:solidFill>
                  <a:schemeClr val="tx1"/>
                </a:solidFill>
                <a:latin typeface="Berlin Sans FB" panose="020E0602020502020306" pitchFamily="34" charset="0"/>
              </a:rPr>
              <a:t>grandes salarios y bonos </a:t>
            </a:r>
            <a:r>
              <a:rPr lang="es-MX" altLang="es-MX" sz="4000" dirty="0" smtClean="0">
                <a:latin typeface="Berlin Sans FB" panose="020E0602020502020306" pitchFamily="34" charset="0"/>
              </a:rPr>
              <a:t>mientras que, al mismo tiempo, buscan reducir los costos despidiendo a los empleados con más antigüedad</a:t>
            </a:r>
            <a:r>
              <a:rPr lang="es-MX" altLang="es-MX" sz="3600" dirty="0" smtClean="0">
                <a:latin typeface="Berlin Sans FB" panose="020E0602020502020306" pitchFamily="34" charset="0"/>
              </a:rPr>
              <a:t>. </a:t>
            </a:r>
          </a:p>
        </p:txBody>
      </p:sp>
      <p:pic>
        <p:nvPicPr>
          <p:cNvPr id="4" name="Imagen 3"/>
          <p:cNvPicPr>
            <a:picLocks noChangeAspect="1"/>
          </p:cNvPicPr>
          <p:nvPr/>
        </p:nvPicPr>
        <p:blipFill>
          <a:blip r:embed="rId3"/>
          <a:stretch>
            <a:fillRect/>
          </a:stretch>
        </p:blipFill>
        <p:spPr>
          <a:xfrm>
            <a:off x="5946204" y="1826269"/>
            <a:ext cx="3162300" cy="4429125"/>
          </a:xfrm>
          <a:prstGeom prst="rect">
            <a:avLst/>
          </a:prstGeom>
        </p:spPr>
      </p:pic>
    </p:spTree>
    <p:extLst>
      <p:ext uri="{BB962C8B-B14F-4D97-AF65-F5344CB8AC3E}">
        <p14:creationId xmlns:p14="http://schemas.microsoft.com/office/powerpoint/2010/main" val="356850470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3">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188913"/>
            <a:ext cx="6995120" cy="1295400"/>
          </a:xfrm>
        </p:spPr>
        <p:txBody>
          <a:bodyPr/>
          <a:lstStyle/>
          <a:p>
            <a:pPr algn="ctr" eaLnBrk="1" fontAlgn="auto" hangingPunct="1">
              <a:spcAft>
                <a:spcPts val="0"/>
              </a:spcAft>
              <a:defRPr/>
            </a:pPr>
            <a:r>
              <a:rPr lang="es-MX" sz="38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¿Hay una dimensión ética para el Liderazgo?</a:t>
            </a:r>
            <a:endParaRPr lang="es-ES" sz="38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547663" y="1428750"/>
            <a:ext cx="7416949" cy="5072063"/>
          </a:xfrm>
        </p:spPr>
        <p:txBody>
          <a:bodyPr>
            <a:normAutofit fontScale="92500" lnSpcReduction="20000"/>
          </a:bodyPr>
          <a:lstStyle/>
          <a:p>
            <a:pPr marL="73025" eaLnBrk="1" hangingPunct="1"/>
            <a:r>
              <a:rPr lang="es-MX" altLang="es-MX" sz="6000" dirty="0" smtClean="0">
                <a:latin typeface="Berlin Sans FB" panose="020E0602020502020306" pitchFamily="34" charset="0"/>
              </a:rPr>
              <a:t>Por supuesto, el tema de la confianza tiene que ver de manera explicita con la honestidad y la integridad en el liderazgo.</a:t>
            </a:r>
          </a:p>
        </p:txBody>
      </p:sp>
    </p:spTree>
    <p:extLst>
      <p:ext uri="{BB962C8B-B14F-4D97-AF65-F5344CB8AC3E}">
        <p14:creationId xmlns:p14="http://schemas.microsoft.com/office/powerpoint/2010/main" val="219420687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3">
                                            <p:txEl>
                                              <p:pRg st="0" end="0"/>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lum bright="70000" contrast="-70000"/>
          </a:blip>
          <a:stretch>
            <a:fillRect/>
          </a:stretch>
        </p:blipFill>
        <p:spPr>
          <a:xfrm>
            <a:off x="1885330" y="-19405"/>
            <a:ext cx="6575102" cy="6877406"/>
          </a:xfrm>
          <a:prstGeom prst="rect">
            <a:avLst/>
          </a:prstGeom>
        </p:spPr>
      </p:pic>
      <p:sp>
        <p:nvSpPr>
          <p:cNvPr id="2" name="1 Título"/>
          <p:cNvSpPr>
            <a:spLocks noGrp="1"/>
          </p:cNvSpPr>
          <p:nvPr>
            <p:ph type="title"/>
          </p:nvPr>
        </p:nvSpPr>
        <p:spPr>
          <a:xfrm>
            <a:off x="1691680" y="357188"/>
            <a:ext cx="6995120" cy="1271612"/>
          </a:xfrm>
        </p:spPr>
        <p:txBody>
          <a:bodyPr/>
          <a:lstStyle/>
          <a:p>
            <a:pPr algn="ctr" eaLnBrk="1" fontAlgn="auto" hangingPunct="1">
              <a:spcAft>
                <a:spcPts val="0"/>
              </a:spcAft>
              <a:defRPr/>
            </a:pPr>
            <a:r>
              <a:rPr lang="es-MX" sz="38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¿Hay una dimensión ética para el Liderazgo?</a:t>
            </a:r>
            <a:endParaRPr lang="es-ES" sz="38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475656" y="1916112"/>
            <a:ext cx="7211144" cy="4609231"/>
          </a:xfrm>
        </p:spPr>
        <p:txBody>
          <a:bodyPr>
            <a:normAutofit lnSpcReduction="10000"/>
          </a:bodyPr>
          <a:lstStyle/>
          <a:p>
            <a:pPr marL="73025" algn="just" eaLnBrk="1" hangingPunct="1"/>
            <a:r>
              <a:rPr lang="es-MX" altLang="es-MX" sz="3200" dirty="0" smtClean="0">
                <a:latin typeface="Berlin Sans FB" panose="020E0602020502020306" pitchFamily="34" charset="0"/>
              </a:rPr>
              <a:t>La eficacia del liderazgo necesita dirigirse a los </a:t>
            </a:r>
            <a:r>
              <a:rPr lang="es-MX" altLang="es-MX" sz="3200" b="1" i="1" dirty="0" smtClean="0">
                <a:solidFill>
                  <a:schemeClr val="tx1"/>
                </a:solidFill>
                <a:latin typeface="Berlin Sans FB" panose="020E0602020502020306" pitchFamily="34" charset="0"/>
              </a:rPr>
              <a:t>medios</a:t>
            </a:r>
            <a:r>
              <a:rPr lang="es-MX" altLang="es-MX" sz="3200" b="1" dirty="0" smtClean="0">
                <a:solidFill>
                  <a:schemeClr val="tx1"/>
                </a:solidFill>
                <a:latin typeface="Berlin Sans FB" panose="020E0602020502020306" pitchFamily="34" charset="0"/>
              </a:rPr>
              <a:t> que un líder utiliza para tratar de lograr sus metas </a:t>
            </a:r>
            <a:r>
              <a:rPr lang="es-MX" altLang="es-MX" sz="3200" dirty="0" smtClean="0">
                <a:latin typeface="Berlin Sans FB" panose="020E0602020502020306" pitchFamily="34" charset="0"/>
              </a:rPr>
              <a:t>así como también al contender por las mismas. </a:t>
            </a:r>
          </a:p>
          <a:p>
            <a:pPr marL="73025" algn="just" eaLnBrk="1" hangingPunct="1"/>
            <a:r>
              <a:rPr lang="es-MX" altLang="es-MX" sz="3200" dirty="0" smtClean="0">
                <a:latin typeface="Berlin Sans FB" panose="020E0602020502020306" pitchFamily="34" charset="0"/>
              </a:rPr>
              <a:t>Jack Welch es descrito consistentemente como un líder altamente eficaz, pero Welch es de los ejecutivos más odiados y vituperados que cada año publica </a:t>
            </a:r>
            <a:r>
              <a:rPr lang="es-MX" altLang="es-MX" sz="3200" i="1" dirty="0" smtClean="0">
                <a:latin typeface="Berlin Sans FB" panose="020E0602020502020306" pitchFamily="34" charset="0"/>
              </a:rPr>
              <a:t>Fortune</a:t>
            </a:r>
            <a:r>
              <a:rPr lang="es-MX" altLang="es-MX" sz="3200" dirty="0" smtClean="0">
                <a:latin typeface="Berlin Sans FB" panose="020E0602020502020306" pitchFamily="34" charset="0"/>
              </a:rPr>
              <a:t>. </a:t>
            </a:r>
          </a:p>
        </p:txBody>
      </p:sp>
    </p:spTree>
    <p:extLst>
      <p:ext uri="{BB962C8B-B14F-4D97-AF65-F5344CB8AC3E}">
        <p14:creationId xmlns:p14="http://schemas.microsoft.com/office/powerpoint/2010/main" val="660593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3">
                                            <p:txEl>
                                              <p:pRg st="0" end="0"/>
                                            </p:txEl>
                                          </p:spTgt>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2000"/>
                                        <p:tgtEl>
                                          <p:spTgt spid="3">
                                            <p:txEl>
                                              <p:pRg st="1" end="1"/>
                                            </p:txEl>
                                          </p:spTgt>
                                        </p:tgtEl>
                                      </p:cBhvr>
                                    </p:animEffect>
                                    <p:anim calcmode="lin" valueType="num">
                                      <p:cBhvr>
                                        <p:cTn id="16" dur="2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17"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8" dur="2000" fill="hold"/>
                                        <p:tgtEl>
                                          <p:spTgt spid="3">
                                            <p:txEl>
                                              <p:pRg st="1" end="1"/>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403648" y="404664"/>
            <a:ext cx="4536504" cy="5905078"/>
          </a:xfrm>
        </p:spPr>
        <p:txBody>
          <a:bodyPr>
            <a:noAutofit/>
          </a:bodyPr>
          <a:lstStyle/>
          <a:p>
            <a:pPr algn="r" eaLnBrk="1" fontAlgn="auto" hangingPunct="1">
              <a:spcAft>
                <a:spcPts val="0"/>
              </a:spcAft>
              <a:buClr>
                <a:schemeClr val="tx1">
                  <a:shade val="95000"/>
                </a:schemeClr>
              </a:buClr>
              <a:buFont typeface="Wingdings 2"/>
              <a:buNone/>
              <a:defRPr/>
            </a:pPr>
            <a:r>
              <a:rPr lang="es-MX" sz="2800" dirty="0" smtClean="0">
                <a:latin typeface="Berlin Sans FB" pitchFamily="34" charset="0"/>
              </a:rPr>
              <a:t>Bill Gates ha logrado conducir a Microsoft hacia el dominio del negocio mundial de software por medio de una </a:t>
            </a:r>
            <a:r>
              <a:rPr lang="es-MX" sz="2800" b="1" dirty="0" smtClean="0">
                <a:solidFill>
                  <a:schemeClr val="tx1"/>
                </a:solidFill>
                <a:latin typeface="Berlin Sans FB" pitchFamily="34" charset="0"/>
              </a:rPr>
              <a:t>cultura del trabajo extremadamente demandante</a:t>
            </a:r>
            <a:r>
              <a:rPr lang="es-MX" sz="2800" dirty="0" smtClean="0">
                <a:latin typeface="Berlin Sans FB" pitchFamily="34" charset="0"/>
              </a:rPr>
              <a:t>. </a:t>
            </a:r>
          </a:p>
          <a:p>
            <a:pPr algn="r" eaLnBrk="1" fontAlgn="auto" hangingPunct="1">
              <a:spcAft>
                <a:spcPts val="0"/>
              </a:spcAft>
              <a:buClr>
                <a:schemeClr val="tx1">
                  <a:shade val="95000"/>
                </a:schemeClr>
              </a:buClr>
              <a:buFont typeface="Wingdings 2"/>
              <a:buNone/>
              <a:defRPr/>
            </a:pPr>
            <a:r>
              <a:rPr lang="es-MX" sz="2800" dirty="0" smtClean="0">
                <a:latin typeface="Berlin Sans FB" pitchFamily="34" charset="0"/>
              </a:rPr>
              <a:t>La cultura de Microsoft exige largas jornadas de trabajo a sus empleados y es intolerante con individuos que quieren equilibrar el trabajo y su vida personal.</a:t>
            </a:r>
          </a:p>
        </p:txBody>
      </p:sp>
      <p:pic>
        <p:nvPicPr>
          <p:cNvPr id="197635" name="Picture 4" descr="MCBD07244_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68700" y="765175"/>
            <a:ext cx="2697488"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50998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1317451313"/>
              </p:ext>
            </p:extLst>
          </p:nvPr>
        </p:nvGraphicFramePr>
        <p:xfrm>
          <a:off x="1484517" y="5373216"/>
          <a:ext cx="7389173" cy="7200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2291" name="Imagen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19672" y="332656"/>
            <a:ext cx="7254018" cy="4464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5888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547664" y="0"/>
            <a:ext cx="4392488" cy="6597351"/>
          </a:xfrm>
        </p:spPr>
        <p:txBody>
          <a:bodyPr>
            <a:noAutofit/>
          </a:bodyPr>
          <a:lstStyle/>
          <a:p>
            <a:pPr algn="just" eaLnBrk="1" fontAlgn="auto" hangingPunct="1">
              <a:spcAft>
                <a:spcPts val="0"/>
              </a:spcAft>
              <a:buClr>
                <a:schemeClr val="tx1">
                  <a:shade val="95000"/>
                </a:schemeClr>
              </a:buClr>
              <a:buFont typeface="Wingdings 2"/>
              <a:buNone/>
              <a:defRPr/>
            </a:pPr>
            <a:r>
              <a:rPr lang="es-MX" sz="3000" dirty="0" smtClean="0">
                <a:latin typeface="Berlin Sans FB" pitchFamily="34" charset="0"/>
              </a:rPr>
              <a:t>El liderazgo ético debe confrontar el contenido de las </a:t>
            </a:r>
            <a:r>
              <a:rPr lang="es-MX" sz="3000" b="1" dirty="0" smtClean="0">
                <a:solidFill>
                  <a:schemeClr val="tx1"/>
                </a:solidFill>
                <a:latin typeface="Berlin Sans FB" pitchFamily="34" charset="0"/>
              </a:rPr>
              <a:t>metas de un líder</a:t>
            </a:r>
            <a:r>
              <a:rPr lang="es-MX" sz="3000" dirty="0" smtClean="0">
                <a:latin typeface="Berlin Sans FB" pitchFamily="34" charset="0"/>
              </a:rPr>
              <a:t>. </a:t>
            </a:r>
          </a:p>
          <a:p>
            <a:pPr algn="just" eaLnBrk="1" fontAlgn="auto" hangingPunct="1">
              <a:spcAft>
                <a:spcPts val="0"/>
              </a:spcAft>
              <a:buClr>
                <a:schemeClr val="tx1">
                  <a:shade val="95000"/>
                </a:schemeClr>
              </a:buClr>
              <a:buFont typeface="Wingdings 2"/>
              <a:buNone/>
              <a:defRPr/>
            </a:pPr>
            <a:r>
              <a:rPr lang="es-MX" sz="3000" dirty="0" smtClean="0">
                <a:latin typeface="Berlin Sans FB" pitchFamily="34" charset="0"/>
              </a:rPr>
              <a:t>¿El líder de un negocio es eficaz si él o ella basa el éxito de la organización en la venta de productos que dañan la salud de los usuarios? o </a:t>
            </a:r>
          </a:p>
          <a:p>
            <a:pPr algn="just" eaLnBrk="1" fontAlgn="auto" hangingPunct="1">
              <a:spcAft>
                <a:spcPts val="0"/>
              </a:spcAft>
              <a:buClr>
                <a:schemeClr val="tx1">
                  <a:shade val="95000"/>
                </a:schemeClr>
              </a:buClr>
              <a:buFont typeface="Wingdings 2"/>
              <a:buNone/>
              <a:defRPr/>
            </a:pPr>
            <a:r>
              <a:rPr lang="es-MX" sz="3000" dirty="0" smtClean="0">
                <a:latin typeface="Berlin Sans FB" pitchFamily="34" charset="0"/>
              </a:rPr>
              <a:t>¿Es un líder militar exitoso por ganar una guerra que no debió haberse peleado en primer lugar?</a:t>
            </a:r>
          </a:p>
        </p:txBody>
      </p:sp>
      <p:pic>
        <p:nvPicPr>
          <p:cNvPr id="199683" name="Picture 4" descr="MCBD07244_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333375"/>
            <a:ext cx="2918098" cy="6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7643167"/>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19672" y="500063"/>
            <a:ext cx="7067128" cy="1416050"/>
          </a:xfrm>
        </p:spPr>
        <p:txBody>
          <a:bodyPr/>
          <a:lstStyle/>
          <a:p>
            <a:pPr algn="ctr" eaLnBrk="1" fontAlgn="auto" hangingPunct="1">
              <a:spcAft>
                <a:spcPts val="0"/>
              </a:spcAft>
              <a:defRPr/>
            </a:pPr>
            <a:r>
              <a:rPr lang="es-MX"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Proporcionar el Liderazgo al Equipo</a:t>
            </a:r>
            <a:endParaRPr lang="es-ES"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691680" y="1916113"/>
            <a:ext cx="7200800" cy="4465637"/>
          </a:xfrm>
        </p:spPr>
        <p:txBody>
          <a:bodyPr>
            <a:noAutofit/>
          </a:bodyPr>
          <a:lstStyle/>
          <a:p>
            <a:pPr algn="just" eaLnBrk="1" fontAlgn="auto" hangingPunct="1">
              <a:spcAft>
                <a:spcPts val="0"/>
              </a:spcAft>
              <a:buClr>
                <a:schemeClr val="tx1">
                  <a:shade val="95000"/>
                </a:schemeClr>
              </a:buClr>
              <a:buFont typeface="Wingdings 2"/>
              <a:buNone/>
              <a:defRPr/>
            </a:pPr>
            <a:r>
              <a:rPr lang="es-MX" sz="3200" dirty="0" smtClean="0">
                <a:latin typeface="Berlin Sans FB" pitchFamily="34" charset="0"/>
              </a:rPr>
              <a:t>El reto para la mayoría de los gerentes es aprender como volverse lideres eficaces del equipo. </a:t>
            </a:r>
          </a:p>
          <a:p>
            <a:pPr algn="just" eaLnBrk="1" fontAlgn="auto" hangingPunct="1">
              <a:spcAft>
                <a:spcPts val="0"/>
              </a:spcAft>
              <a:buClr>
                <a:schemeClr val="tx1">
                  <a:shade val="95000"/>
                </a:schemeClr>
              </a:buClr>
              <a:buFont typeface="Wingdings 2"/>
              <a:buNone/>
              <a:defRPr/>
            </a:pPr>
            <a:r>
              <a:rPr lang="es-MX" sz="3200" dirty="0" smtClean="0">
                <a:latin typeface="Berlin Sans FB" pitchFamily="34" charset="0"/>
              </a:rPr>
              <a:t>Tienen que aprender habilidades como: </a:t>
            </a:r>
          </a:p>
          <a:p>
            <a:pPr algn="just" eaLnBrk="1" fontAlgn="auto" hangingPunct="1">
              <a:spcAft>
                <a:spcPts val="0"/>
              </a:spcAft>
              <a:buClr>
                <a:schemeClr val="tx1">
                  <a:shade val="95000"/>
                </a:schemeClr>
              </a:buClr>
              <a:buFont typeface="Wingdings" pitchFamily="2" charset="2"/>
              <a:buChar char="§"/>
              <a:defRPr/>
            </a:pPr>
            <a:r>
              <a:rPr lang="es-MX" sz="3200" dirty="0" smtClean="0">
                <a:latin typeface="Berlin Sans FB" pitchFamily="34" charset="0"/>
              </a:rPr>
              <a:t> Paciencia para compartir información</a:t>
            </a:r>
          </a:p>
          <a:p>
            <a:pPr algn="just" eaLnBrk="1" fontAlgn="auto" hangingPunct="1">
              <a:spcAft>
                <a:spcPts val="0"/>
              </a:spcAft>
              <a:buClr>
                <a:schemeClr val="tx1">
                  <a:shade val="95000"/>
                </a:schemeClr>
              </a:buClr>
              <a:buFont typeface="Wingdings" pitchFamily="2" charset="2"/>
              <a:buChar char="§"/>
              <a:defRPr/>
            </a:pPr>
            <a:r>
              <a:rPr lang="es-MX" sz="3200" dirty="0" smtClean="0">
                <a:latin typeface="Berlin Sans FB" pitchFamily="34" charset="0"/>
              </a:rPr>
              <a:t> Confiar en los demás</a:t>
            </a:r>
          </a:p>
          <a:p>
            <a:pPr algn="just" eaLnBrk="1" fontAlgn="auto" hangingPunct="1">
              <a:spcAft>
                <a:spcPts val="0"/>
              </a:spcAft>
              <a:buClr>
                <a:schemeClr val="tx1">
                  <a:shade val="95000"/>
                </a:schemeClr>
              </a:buClr>
              <a:buFont typeface="Wingdings" pitchFamily="2" charset="2"/>
              <a:buChar char="§"/>
              <a:defRPr/>
            </a:pPr>
            <a:r>
              <a:rPr lang="es-MX" sz="3200" dirty="0" smtClean="0">
                <a:latin typeface="Berlin Sans FB" pitchFamily="34" charset="0"/>
              </a:rPr>
              <a:t> Delegar autoridad</a:t>
            </a:r>
          </a:p>
          <a:p>
            <a:pPr algn="just" eaLnBrk="1" fontAlgn="auto" hangingPunct="1">
              <a:spcAft>
                <a:spcPts val="0"/>
              </a:spcAft>
              <a:buClr>
                <a:schemeClr val="tx1">
                  <a:shade val="95000"/>
                </a:schemeClr>
              </a:buClr>
              <a:buFont typeface="Wingdings" pitchFamily="2" charset="2"/>
              <a:buChar char="§"/>
              <a:defRPr/>
            </a:pPr>
            <a:r>
              <a:rPr lang="es-MX" sz="3200" dirty="0" smtClean="0">
                <a:latin typeface="Berlin Sans FB" pitchFamily="34" charset="0"/>
              </a:rPr>
              <a:t> Saber cuando intervenir </a:t>
            </a:r>
          </a:p>
        </p:txBody>
      </p:sp>
    </p:spTree>
    <p:extLst>
      <p:ext uri="{BB962C8B-B14F-4D97-AF65-F5344CB8AC3E}">
        <p14:creationId xmlns:p14="http://schemas.microsoft.com/office/powerpoint/2010/main" val="93680897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60648"/>
            <a:ext cx="7211144" cy="1143000"/>
          </a:xfrm>
        </p:spPr>
        <p:txBody>
          <a:bodyPr/>
          <a:lstStyle/>
          <a:p>
            <a:pPr algn="ctr" eaLnBrk="1" fontAlgn="auto" hangingPunct="1">
              <a:spcAft>
                <a:spcPts val="0"/>
              </a:spcAft>
              <a:defRPr/>
            </a:pPr>
            <a:r>
              <a:rPr lang="es-MX"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Proporcionar el Liderazgo al Equipo</a:t>
            </a:r>
            <a:endParaRPr lang="es-ES"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475656" y="1643063"/>
            <a:ext cx="7267228" cy="4929187"/>
          </a:xfrm>
        </p:spPr>
        <p:txBody>
          <a:bodyPr>
            <a:noAutofit/>
          </a:bodyPr>
          <a:lstStyle/>
          <a:p>
            <a:pPr algn="just" eaLnBrk="1" fontAlgn="auto" hangingPunct="1">
              <a:spcAft>
                <a:spcPts val="0"/>
              </a:spcAft>
              <a:buClr>
                <a:schemeClr val="tx1">
                  <a:shade val="95000"/>
                </a:schemeClr>
              </a:buClr>
              <a:buFont typeface="Wingdings 2"/>
              <a:buNone/>
              <a:defRPr/>
            </a:pPr>
            <a:r>
              <a:rPr lang="es-MX" sz="3000" dirty="0" smtClean="0"/>
              <a:t>Los lideres eficaces han dominado el difícil acto de equilibrio de saber </a:t>
            </a:r>
            <a:r>
              <a:rPr lang="es-MX" sz="3000" b="1" dirty="0" smtClean="0">
                <a:solidFill>
                  <a:schemeClr val="tx1"/>
                </a:solidFill>
              </a:rPr>
              <a:t>cuando dejar solos a sus equipos y cuándo intervenir</a:t>
            </a:r>
            <a:r>
              <a:rPr lang="es-MX" sz="3000" dirty="0"/>
              <a:t>:</a:t>
            </a:r>
            <a:endParaRPr lang="es-MX" sz="3000" dirty="0" smtClean="0"/>
          </a:p>
          <a:p>
            <a:pPr algn="just" eaLnBrk="1" fontAlgn="auto" hangingPunct="1">
              <a:spcAft>
                <a:spcPts val="0"/>
              </a:spcAft>
              <a:buClr>
                <a:schemeClr val="tx1">
                  <a:shade val="95000"/>
                </a:schemeClr>
              </a:buClr>
              <a:buFont typeface="Wingdings 2"/>
              <a:buNone/>
              <a:defRPr/>
            </a:pPr>
            <a:r>
              <a:rPr lang="es-MX" sz="3000" dirty="0" smtClean="0"/>
              <a:t>Los nuevos lideres de equipo podrían tratar de retener demasiado control en un momento en que los miembros del equipo necesitan mas autonomía, o bien podrían abandonar a sus equipos en momentos en que los equipos necesitarían más apoyo y ayuda.  </a:t>
            </a:r>
            <a:endParaRPr lang="es-ES" sz="3000" dirty="0"/>
          </a:p>
        </p:txBody>
      </p:sp>
    </p:spTree>
    <p:extLst>
      <p:ext uri="{BB962C8B-B14F-4D97-AF65-F5344CB8AC3E}">
        <p14:creationId xmlns:p14="http://schemas.microsoft.com/office/powerpoint/2010/main" val="1747731361"/>
      </p:ext>
    </p:extLst>
  </p:cSld>
  <p:clrMapOvr>
    <a:masterClrMapping/>
  </p:clrMapOvr>
  <p:transition>
    <p:strips dir="ld"/>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619672" y="214312"/>
            <a:ext cx="7200478" cy="6643687"/>
          </a:xfrm>
        </p:spPr>
        <p:txBody>
          <a:bodyPr>
            <a:noAutofit/>
          </a:bodyPr>
          <a:lstStyle/>
          <a:p>
            <a:pPr algn="just" eaLnBrk="1" fontAlgn="auto" hangingPunct="1">
              <a:spcAft>
                <a:spcPts val="0"/>
              </a:spcAft>
              <a:buClr>
                <a:schemeClr val="tx1">
                  <a:shade val="95000"/>
                </a:schemeClr>
              </a:buClr>
              <a:buFont typeface="Wingdings 2"/>
              <a:buNone/>
              <a:defRPr/>
            </a:pPr>
            <a:r>
              <a:rPr lang="es-MX" sz="3600" dirty="0" smtClean="0">
                <a:latin typeface="Berlin Sans FB" pitchFamily="34" charset="0"/>
              </a:rPr>
              <a:t>Responsabilidades comunes que los lideres deben asumir:</a:t>
            </a:r>
          </a:p>
          <a:p>
            <a:pPr algn="just" eaLnBrk="1" fontAlgn="auto" hangingPunct="1">
              <a:spcAft>
                <a:spcPts val="0"/>
              </a:spcAft>
              <a:buClr>
                <a:schemeClr val="tx1">
                  <a:shade val="95000"/>
                </a:schemeClr>
              </a:buClr>
              <a:buFont typeface="Wingdings" pitchFamily="2" charset="2"/>
              <a:buChar char="q"/>
              <a:defRPr/>
            </a:pPr>
            <a:r>
              <a:rPr lang="es-MX" sz="3600" dirty="0" smtClean="0">
                <a:latin typeface="Berlin Sans FB" pitchFamily="34" charset="0"/>
              </a:rPr>
              <a:t> Instrucción</a:t>
            </a:r>
          </a:p>
          <a:p>
            <a:pPr algn="just" eaLnBrk="1" fontAlgn="auto" hangingPunct="1">
              <a:spcAft>
                <a:spcPts val="0"/>
              </a:spcAft>
              <a:buClr>
                <a:schemeClr val="tx1">
                  <a:shade val="95000"/>
                </a:schemeClr>
              </a:buClr>
              <a:buFont typeface="Wingdings" pitchFamily="2" charset="2"/>
              <a:buChar char="q"/>
              <a:defRPr/>
            </a:pPr>
            <a:r>
              <a:rPr lang="es-MX" sz="3600" dirty="0" smtClean="0">
                <a:latin typeface="Berlin Sans FB" pitchFamily="34" charset="0"/>
              </a:rPr>
              <a:t> Facilitación</a:t>
            </a:r>
          </a:p>
          <a:p>
            <a:pPr algn="just" eaLnBrk="1" fontAlgn="auto" hangingPunct="1">
              <a:spcAft>
                <a:spcPts val="0"/>
              </a:spcAft>
              <a:buClr>
                <a:schemeClr val="tx1">
                  <a:shade val="95000"/>
                </a:schemeClr>
              </a:buClr>
              <a:buFont typeface="Wingdings" pitchFamily="2" charset="2"/>
              <a:buChar char="q"/>
              <a:defRPr/>
            </a:pPr>
            <a:r>
              <a:rPr lang="es-MX" sz="3600" dirty="0" smtClean="0">
                <a:latin typeface="Berlin Sans FB" pitchFamily="34" charset="0"/>
              </a:rPr>
              <a:t> Manejo de problemas de disciplina</a:t>
            </a:r>
          </a:p>
          <a:p>
            <a:pPr algn="just" eaLnBrk="1" fontAlgn="auto" hangingPunct="1">
              <a:spcAft>
                <a:spcPts val="0"/>
              </a:spcAft>
              <a:buClr>
                <a:schemeClr val="tx1">
                  <a:shade val="95000"/>
                </a:schemeClr>
              </a:buClr>
              <a:buFont typeface="Wingdings" pitchFamily="2" charset="2"/>
              <a:buChar char="q"/>
              <a:defRPr/>
            </a:pPr>
            <a:r>
              <a:rPr lang="es-MX" sz="3600" dirty="0" smtClean="0">
                <a:latin typeface="Berlin Sans FB" pitchFamily="34" charset="0"/>
              </a:rPr>
              <a:t> Revisión del desempeño de equipo/individual </a:t>
            </a:r>
          </a:p>
          <a:p>
            <a:pPr algn="just" eaLnBrk="1" fontAlgn="auto" hangingPunct="1">
              <a:spcAft>
                <a:spcPts val="0"/>
              </a:spcAft>
              <a:buClr>
                <a:schemeClr val="tx1">
                  <a:shade val="95000"/>
                </a:schemeClr>
              </a:buClr>
              <a:buFont typeface="Wingdings" pitchFamily="2" charset="2"/>
              <a:buChar char="q"/>
              <a:defRPr/>
            </a:pPr>
            <a:r>
              <a:rPr lang="es-MX" sz="3600" dirty="0" smtClean="0">
                <a:latin typeface="Berlin Sans FB" pitchFamily="34" charset="0"/>
              </a:rPr>
              <a:t> Entrenamiento </a:t>
            </a:r>
          </a:p>
          <a:p>
            <a:pPr algn="just" eaLnBrk="1" fontAlgn="auto" hangingPunct="1">
              <a:spcAft>
                <a:spcPts val="0"/>
              </a:spcAft>
              <a:buClr>
                <a:schemeClr val="tx1">
                  <a:shade val="95000"/>
                </a:schemeClr>
              </a:buClr>
              <a:buFont typeface="Wingdings" pitchFamily="2" charset="2"/>
              <a:buChar char="q"/>
              <a:defRPr/>
            </a:pPr>
            <a:r>
              <a:rPr lang="es-MX" sz="3600" dirty="0" smtClean="0">
                <a:latin typeface="Berlin Sans FB" pitchFamily="34" charset="0"/>
              </a:rPr>
              <a:t> Comunicación</a:t>
            </a:r>
          </a:p>
          <a:p>
            <a:pPr algn="just" eaLnBrk="1" fontAlgn="auto" hangingPunct="1">
              <a:spcAft>
                <a:spcPts val="0"/>
              </a:spcAft>
              <a:buClr>
                <a:schemeClr val="tx1">
                  <a:shade val="95000"/>
                </a:schemeClr>
              </a:buClr>
              <a:buFont typeface="Wingdings" pitchFamily="2" charset="2"/>
              <a:buChar char="q"/>
              <a:defRPr/>
            </a:pPr>
            <a:endParaRPr lang="es-MX" dirty="0" smtClean="0">
              <a:latin typeface="Berlin Sans FB" pitchFamily="34" charset="0"/>
            </a:endParaRPr>
          </a:p>
        </p:txBody>
      </p:sp>
    </p:spTree>
    <p:extLst>
      <p:ext uri="{BB962C8B-B14F-4D97-AF65-F5344CB8AC3E}">
        <p14:creationId xmlns:p14="http://schemas.microsoft.com/office/powerpoint/2010/main" val="2991315613"/>
      </p:ext>
    </p:extLst>
  </p:cSld>
  <p:clrMapOvr>
    <a:masterClrMapping/>
  </p:clrMapOvr>
  <p:transition>
    <p:strips dir="ld"/>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547664" y="332656"/>
            <a:ext cx="7024836" cy="6192687"/>
          </a:xfrm>
        </p:spPr>
        <p:txBody>
          <a:bodyPr>
            <a:noAutofit/>
          </a:bodyPr>
          <a:lstStyle/>
          <a:p>
            <a:pPr algn="ctr" eaLnBrk="1" fontAlgn="auto" hangingPunct="1">
              <a:spcAft>
                <a:spcPts val="0"/>
              </a:spcAft>
              <a:buClr>
                <a:schemeClr val="tx1">
                  <a:shade val="95000"/>
                </a:schemeClr>
              </a:buClr>
              <a:buFont typeface="Wingdings 2"/>
              <a:buNone/>
              <a:defRPr/>
            </a:pPr>
            <a:r>
              <a:rPr lang="es-MX" sz="4000" b="1" dirty="0" smtClean="0">
                <a:solidFill>
                  <a:schemeClr val="tx1"/>
                </a:solidFill>
                <a:latin typeface="Berlin Sans FB" pitchFamily="34" charset="0"/>
              </a:rPr>
              <a:t>Los lideres de equipo son:</a:t>
            </a:r>
          </a:p>
          <a:p>
            <a:pPr marL="530352" indent="-457200" algn="just" eaLnBrk="1" fontAlgn="auto" hangingPunct="1">
              <a:spcAft>
                <a:spcPts val="0"/>
              </a:spcAft>
              <a:buClr>
                <a:schemeClr val="tx1">
                  <a:shade val="95000"/>
                </a:schemeClr>
              </a:buClr>
              <a:buFont typeface="+mj-lt"/>
              <a:buAutoNum type="arabicPeriod"/>
              <a:defRPr/>
            </a:pPr>
            <a:r>
              <a:rPr lang="es-MX" sz="2800" b="1" i="1" dirty="0" smtClean="0">
                <a:solidFill>
                  <a:schemeClr val="tx1"/>
                </a:solidFill>
                <a:latin typeface="Berlin Sans FB" pitchFamily="34" charset="0"/>
              </a:rPr>
              <a:t>Un</a:t>
            </a:r>
            <a:r>
              <a:rPr lang="es-MX" sz="2800" b="1" dirty="0" smtClean="0">
                <a:solidFill>
                  <a:schemeClr val="tx1"/>
                </a:solidFill>
                <a:latin typeface="Berlin Sans FB" pitchFamily="34" charset="0"/>
              </a:rPr>
              <a:t> </a:t>
            </a:r>
            <a:r>
              <a:rPr lang="es-MX" sz="2800" b="1" i="1" dirty="0" smtClean="0">
                <a:solidFill>
                  <a:schemeClr val="tx1"/>
                </a:solidFill>
                <a:latin typeface="Berlin Sans FB" pitchFamily="34" charset="0"/>
              </a:rPr>
              <a:t>medio de comunicación con los constituyentes externos</a:t>
            </a:r>
            <a:r>
              <a:rPr lang="es-MX" sz="2800" b="1" dirty="0" smtClean="0">
                <a:solidFill>
                  <a:schemeClr val="tx1"/>
                </a:solidFill>
                <a:latin typeface="Berlin Sans FB" pitchFamily="34" charset="0"/>
              </a:rPr>
              <a:t>. </a:t>
            </a:r>
            <a:r>
              <a:rPr lang="es-MX" sz="2800" dirty="0" smtClean="0">
                <a:latin typeface="Berlin Sans FB" pitchFamily="34" charset="0"/>
              </a:rPr>
              <a:t>Incluye a la alta dirección, otros equipos internos, clientes y proveedores. El líder:</a:t>
            </a:r>
          </a:p>
          <a:p>
            <a:pPr marL="530352" indent="-457200" algn="just" eaLnBrk="1" fontAlgn="auto" hangingPunct="1">
              <a:spcAft>
                <a:spcPts val="0"/>
              </a:spcAft>
              <a:buClr>
                <a:schemeClr val="tx1">
                  <a:shade val="95000"/>
                </a:schemeClr>
              </a:buClr>
              <a:buFont typeface="Courier New" pitchFamily="49" charset="0"/>
              <a:buChar char="o"/>
              <a:defRPr/>
            </a:pPr>
            <a:r>
              <a:rPr lang="es-MX" sz="2800" dirty="0" smtClean="0">
                <a:latin typeface="Berlin Sans FB" pitchFamily="34" charset="0"/>
              </a:rPr>
              <a:t>Representa al equipo ante otros</a:t>
            </a:r>
          </a:p>
          <a:p>
            <a:pPr marL="530352" indent="-457200" algn="just" eaLnBrk="1" fontAlgn="auto" hangingPunct="1">
              <a:spcAft>
                <a:spcPts val="0"/>
              </a:spcAft>
              <a:buClr>
                <a:schemeClr val="tx1">
                  <a:shade val="95000"/>
                </a:schemeClr>
              </a:buClr>
              <a:buFont typeface="Courier New" pitchFamily="49" charset="0"/>
              <a:buChar char="o"/>
              <a:defRPr/>
            </a:pPr>
            <a:r>
              <a:rPr lang="es-MX" sz="2800" dirty="0" smtClean="0">
                <a:latin typeface="Berlin Sans FB" pitchFamily="34" charset="0"/>
              </a:rPr>
              <a:t>Asegura los recursos  necesarios</a:t>
            </a:r>
          </a:p>
          <a:p>
            <a:pPr marL="530352" indent="-457200" algn="just" eaLnBrk="1" fontAlgn="auto" hangingPunct="1">
              <a:spcAft>
                <a:spcPts val="0"/>
              </a:spcAft>
              <a:buClr>
                <a:schemeClr val="tx1">
                  <a:shade val="95000"/>
                </a:schemeClr>
              </a:buClr>
              <a:buFont typeface="Courier New" pitchFamily="49" charset="0"/>
              <a:buChar char="o"/>
              <a:defRPr/>
            </a:pPr>
            <a:r>
              <a:rPr lang="es-MX" sz="2800" dirty="0" smtClean="0">
                <a:latin typeface="Berlin Sans FB" pitchFamily="34" charset="0"/>
              </a:rPr>
              <a:t>Pone en claro las expectativas que tienen los demás respecto al equipo </a:t>
            </a:r>
          </a:p>
          <a:p>
            <a:pPr marL="530352" indent="-457200" algn="just" eaLnBrk="1" fontAlgn="auto" hangingPunct="1">
              <a:spcAft>
                <a:spcPts val="0"/>
              </a:spcAft>
              <a:buClr>
                <a:schemeClr val="tx1">
                  <a:shade val="95000"/>
                </a:schemeClr>
              </a:buClr>
              <a:buFont typeface="Courier New" pitchFamily="49" charset="0"/>
              <a:buChar char="o"/>
              <a:defRPr/>
            </a:pPr>
            <a:r>
              <a:rPr lang="es-MX" sz="2800" dirty="0" smtClean="0">
                <a:latin typeface="Berlin Sans FB" pitchFamily="34" charset="0"/>
              </a:rPr>
              <a:t>Reúne información del exterior</a:t>
            </a:r>
          </a:p>
          <a:p>
            <a:pPr marL="530352" indent="-457200" algn="just" eaLnBrk="1" fontAlgn="auto" hangingPunct="1">
              <a:spcAft>
                <a:spcPts val="0"/>
              </a:spcAft>
              <a:buClr>
                <a:schemeClr val="tx1">
                  <a:shade val="95000"/>
                </a:schemeClr>
              </a:buClr>
              <a:buFont typeface="Courier New" pitchFamily="49" charset="0"/>
              <a:buChar char="o"/>
              <a:defRPr/>
            </a:pPr>
            <a:r>
              <a:rPr lang="es-MX" sz="2800" dirty="0" smtClean="0">
                <a:latin typeface="Berlin Sans FB" pitchFamily="34" charset="0"/>
              </a:rPr>
              <a:t>Comparte la información con los miembros del equipo.</a:t>
            </a:r>
            <a:endParaRPr lang="es-ES" sz="2800" i="1" dirty="0">
              <a:latin typeface="Berlin Sans FB" pitchFamily="34" charset="0"/>
            </a:endParaRPr>
          </a:p>
        </p:txBody>
      </p:sp>
    </p:spTree>
    <p:extLst>
      <p:ext uri="{BB962C8B-B14F-4D97-AF65-F5344CB8AC3E}">
        <p14:creationId xmlns:p14="http://schemas.microsoft.com/office/powerpoint/2010/main" val="37475736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chivos de programa\Microsoft Office\MEDIA\CAGCAT10\j020546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4287" y="5349207"/>
            <a:ext cx="1509713"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idx="1"/>
          </p:nvPr>
        </p:nvSpPr>
        <p:spPr>
          <a:xfrm>
            <a:off x="1547664" y="214312"/>
            <a:ext cx="7201049" cy="6357937"/>
          </a:xfrm>
        </p:spPr>
        <p:txBody>
          <a:bodyPr>
            <a:normAutofit/>
          </a:bodyPr>
          <a:lstStyle/>
          <a:p>
            <a:pPr marL="530225" indent="-457200" algn="just" eaLnBrk="1" hangingPunct="1">
              <a:buFont typeface="Lucida Sans" panose="020B0602030504020204" pitchFamily="34" charset="0"/>
              <a:buAutoNum type="arabicPeriod" startAt="2"/>
            </a:pPr>
            <a:r>
              <a:rPr lang="es-MX" altLang="es-MX" sz="3200" b="1" i="1" dirty="0" smtClean="0">
                <a:solidFill>
                  <a:schemeClr val="tx1"/>
                </a:solidFill>
              </a:rPr>
              <a:t>Solucionadores de </a:t>
            </a:r>
            <a:r>
              <a:rPr lang="es-MX" altLang="es-MX" sz="3200" b="1" i="1" dirty="0">
                <a:solidFill>
                  <a:schemeClr val="tx1"/>
                </a:solidFill>
              </a:rPr>
              <a:t>P</a:t>
            </a:r>
            <a:r>
              <a:rPr lang="es-MX" altLang="es-MX" sz="3200" b="1" i="1" dirty="0" smtClean="0">
                <a:solidFill>
                  <a:schemeClr val="tx1"/>
                </a:solidFill>
              </a:rPr>
              <a:t>roblemas</a:t>
            </a:r>
            <a:r>
              <a:rPr lang="es-MX" altLang="es-MX" sz="3200" b="1" dirty="0" smtClean="0">
                <a:solidFill>
                  <a:schemeClr val="tx1"/>
                </a:solidFill>
              </a:rPr>
              <a:t>. </a:t>
            </a:r>
          </a:p>
          <a:p>
            <a:pPr marL="73025" algn="just" eaLnBrk="1" hangingPunct="1"/>
            <a:r>
              <a:rPr lang="es-MX" altLang="es-MX" sz="3200" dirty="0" smtClean="0"/>
              <a:t>Esto raramente se relaciona con temas técnicos o de operación, ya que típicamente los miembros del equipo saben más acerca de las tareas a realizarse que el líder del equipo. </a:t>
            </a:r>
          </a:p>
          <a:p>
            <a:pPr marL="73025" algn="just" eaLnBrk="1" hangingPunct="1"/>
            <a:r>
              <a:rPr lang="es-MX" altLang="es-MX" sz="3200" dirty="0" smtClean="0"/>
              <a:t>La manera como el líder puede contribuir más es haciendo preguntas penetrantes, ayudando al equipo a hablar sobre los problemas y consiguiendo recursos necesarios de los constituyentes externos. </a:t>
            </a:r>
          </a:p>
        </p:txBody>
      </p:sp>
    </p:spTree>
    <p:extLst>
      <p:ext uri="{BB962C8B-B14F-4D97-AF65-F5344CB8AC3E}">
        <p14:creationId xmlns:p14="http://schemas.microsoft.com/office/powerpoint/2010/main" val="23059160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4" presetClass="entr" presetSubtype="0" accel="10000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6"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4" presetClass="entr" presetSubtype="0" accel="10000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strVal val="#ppt_w*0.05"/>
                                          </p:val>
                                        </p:tav>
                                        <p:tav tm="100000">
                                          <p:val>
                                            <p:strVal val="#ppt_w"/>
                                          </p:val>
                                        </p:tav>
                                      </p:tavLst>
                                    </p:anim>
                                    <p:anim calcmode="lin" valueType="num">
                                      <p:cBhvr>
                                        <p:cTn id="24" dur="5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5" dur="5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6" dur="500" fill="hold"/>
                                        <p:tgtEl>
                                          <p:spTgt spid="3">
                                            <p:txEl>
                                              <p:pRg st="1" end="1"/>
                                            </p:txEl>
                                          </p:spTgt>
                                        </p:tgtEl>
                                        <p:attrNameLst>
                                          <p:attrName>ppt_y</p:attrName>
                                        </p:attrNameLst>
                                      </p:cBhvr>
                                      <p:tavLst>
                                        <p:tav tm="0">
                                          <p:val>
                                            <p:strVal val="#ppt_y"/>
                                          </p:val>
                                        </p:tav>
                                        <p:tav tm="100000">
                                          <p:val>
                                            <p:strVal val="#ppt_y"/>
                                          </p:val>
                                        </p:tav>
                                      </p:tavLst>
                                    </p:anim>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4" presetClass="entr" presetSubtype="0" accel="10000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500" fill="hold"/>
                                        <p:tgtEl>
                                          <p:spTgt spid="3">
                                            <p:txEl>
                                              <p:pRg st="2" end="2"/>
                                            </p:txEl>
                                          </p:spTgt>
                                        </p:tgtEl>
                                        <p:attrNameLst>
                                          <p:attrName>ppt_w</p:attrName>
                                        </p:attrNameLst>
                                      </p:cBhvr>
                                      <p:tavLst>
                                        <p:tav tm="0">
                                          <p:val>
                                            <p:strVal val="#ppt_w*0.05"/>
                                          </p:val>
                                        </p:tav>
                                        <p:tav tm="100000">
                                          <p:val>
                                            <p:strVal val="#ppt_w"/>
                                          </p:val>
                                        </p:tav>
                                      </p:tavLst>
                                    </p:anim>
                                    <p:anim calcmode="lin" valueType="num">
                                      <p:cBhvr>
                                        <p:cTn id="33" dur="5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4" dur="5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35" dur="500" fill="hold"/>
                                        <p:tgtEl>
                                          <p:spTgt spid="3">
                                            <p:txEl>
                                              <p:pRg st="2" end="2"/>
                                            </p:txEl>
                                          </p:spTgt>
                                        </p:tgtEl>
                                        <p:attrNameLst>
                                          <p:attrName>ppt_y</p:attrName>
                                        </p:attrNameLst>
                                      </p:cBhvr>
                                      <p:tavLst>
                                        <p:tav tm="0">
                                          <p:val>
                                            <p:strVal val="#ppt_y"/>
                                          </p:val>
                                        </p:tav>
                                        <p:tav tm="100000">
                                          <p:val>
                                            <p:strVal val="#ppt_y"/>
                                          </p:val>
                                        </p:tav>
                                      </p:tavLst>
                                    </p:anim>
                                    <p:animEffect transition="in" filter="fade">
                                      <p:cBhvr>
                                        <p:cTn id="3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Archivos de programa\Microsoft Office\MEDIA\CAGCAT10\j020546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34287" y="5349207"/>
            <a:ext cx="1509713"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idx="1"/>
          </p:nvPr>
        </p:nvSpPr>
        <p:spPr>
          <a:xfrm>
            <a:off x="1547664" y="0"/>
            <a:ext cx="7488832" cy="6572249"/>
          </a:xfrm>
        </p:spPr>
        <p:txBody>
          <a:bodyPr>
            <a:normAutofit/>
          </a:bodyPr>
          <a:lstStyle/>
          <a:p>
            <a:pPr marL="1216025" indent="-1143000" algn="just" eaLnBrk="1" hangingPunct="1">
              <a:buFont typeface="+mj-lt"/>
              <a:buAutoNum type="arabicPeriod" startAt="3"/>
            </a:pPr>
            <a:r>
              <a:rPr lang="es-MX" altLang="es-MX" sz="6000" b="1" i="1" dirty="0" smtClean="0">
                <a:solidFill>
                  <a:schemeClr val="tx1"/>
                </a:solidFill>
                <a:latin typeface="Berlin Sans FB" panose="020E0602020502020306" pitchFamily="34" charset="0"/>
              </a:rPr>
              <a:t>Administradores de Conflictos</a:t>
            </a:r>
            <a:r>
              <a:rPr lang="es-MX" altLang="es-MX" sz="6000" b="1" dirty="0" smtClean="0">
                <a:solidFill>
                  <a:schemeClr val="tx1"/>
                </a:solidFill>
                <a:latin typeface="Berlin Sans FB" panose="020E0602020502020306" pitchFamily="34" charset="0"/>
              </a:rPr>
              <a:t>. </a:t>
            </a:r>
          </a:p>
          <a:p>
            <a:pPr marL="73025" eaLnBrk="1" hangingPunct="1"/>
            <a:r>
              <a:rPr lang="es-MX" altLang="es-MX" sz="6000" dirty="0" smtClean="0">
                <a:latin typeface="Berlin Sans FB" panose="020E0602020502020306" pitchFamily="34" charset="0"/>
              </a:rPr>
              <a:t>Cuando surgen desacuerdos, ellos ayudan a procesar el conflicto.</a:t>
            </a:r>
          </a:p>
        </p:txBody>
      </p:sp>
    </p:spTree>
    <p:extLst>
      <p:ext uri="{BB962C8B-B14F-4D97-AF65-F5344CB8AC3E}">
        <p14:creationId xmlns:p14="http://schemas.microsoft.com/office/powerpoint/2010/main" val="1777250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4" presetClass="entr" presetSubtype="0" accel="10000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6"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4" presetClass="entr" presetSubtype="0" accel="10000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strVal val="#ppt_w*0.05"/>
                                          </p:val>
                                        </p:tav>
                                        <p:tav tm="100000">
                                          <p:val>
                                            <p:strVal val="#ppt_w"/>
                                          </p:val>
                                        </p:tav>
                                      </p:tavLst>
                                    </p:anim>
                                    <p:anim calcmode="lin" valueType="num">
                                      <p:cBhvr>
                                        <p:cTn id="24" dur="5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5" dur="5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6" dur="500" fill="hold"/>
                                        <p:tgtEl>
                                          <p:spTgt spid="3">
                                            <p:txEl>
                                              <p:pRg st="1" end="1"/>
                                            </p:txEl>
                                          </p:spTgt>
                                        </p:tgtEl>
                                        <p:attrNameLst>
                                          <p:attrName>ppt_y</p:attrName>
                                        </p:attrNameLst>
                                      </p:cBhvr>
                                      <p:tavLst>
                                        <p:tav tm="0">
                                          <p:val>
                                            <p:strVal val="#ppt_y"/>
                                          </p:val>
                                        </p:tav>
                                        <p:tav tm="100000">
                                          <p:val>
                                            <p:strVal val="#ppt_y"/>
                                          </p:val>
                                        </p:tav>
                                      </p:tavLst>
                                    </p:anim>
                                    <p:animEffect transition="in" filter="fade">
                                      <p:cBhvr>
                                        <p:cTn id="2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619672" y="260648"/>
            <a:ext cx="7128792" cy="4968577"/>
          </a:xfrm>
        </p:spPr>
        <p:txBody>
          <a:bodyPr>
            <a:normAutofit/>
          </a:bodyPr>
          <a:lstStyle/>
          <a:p>
            <a:pPr marL="530225" indent="-457200" algn="just" eaLnBrk="1" hangingPunct="1">
              <a:buFont typeface="Verdana" panose="020B0604030504040204" pitchFamily="34" charset="0"/>
              <a:buAutoNum type="arabicPeriod" startAt="4"/>
            </a:pPr>
            <a:r>
              <a:rPr lang="es-MX" altLang="es-MX" sz="3200" b="1" i="1" dirty="0" smtClean="0">
                <a:solidFill>
                  <a:schemeClr val="tx1"/>
                </a:solidFill>
                <a:latin typeface="Berlin Sans FB" panose="020E0602020502020306" pitchFamily="34" charset="0"/>
              </a:rPr>
              <a:t>Instructores</a:t>
            </a:r>
            <a:r>
              <a:rPr lang="es-MX" altLang="es-MX" sz="3200" b="1" dirty="0" smtClean="0">
                <a:solidFill>
                  <a:schemeClr val="tx1"/>
                </a:solidFill>
                <a:latin typeface="Berlin Sans FB" panose="020E0602020502020306" pitchFamily="34" charset="0"/>
              </a:rPr>
              <a:t>. </a:t>
            </a:r>
          </a:p>
          <a:p>
            <a:pPr marL="73025" algn="just" eaLnBrk="1" hangingPunct="1"/>
            <a:r>
              <a:rPr lang="es-MX" altLang="es-MX" sz="3200" dirty="0" smtClean="0">
                <a:latin typeface="Berlin Sans FB" panose="020E0602020502020306" pitchFamily="34" charset="0"/>
              </a:rPr>
              <a:t>Ponen en claro las expectativas y los papeles.</a:t>
            </a:r>
          </a:p>
          <a:p>
            <a:pPr marL="530225" indent="-457200" algn="just" eaLnBrk="1" hangingPunct="1">
              <a:buFont typeface="Courier New" panose="02070309020205020404" pitchFamily="49" charset="0"/>
              <a:buChar char="o"/>
            </a:pPr>
            <a:r>
              <a:rPr lang="es-MX" altLang="es-MX" sz="3200" dirty="0" smtClean="0">
                <a:latin typeface="Berlin Sans FB" panose="020E0602020502020306" pitchFamily="34" charset="0"/>
              </a:rPr>
              <a:t>Enseñan </a:t>
            </a:r>
          </a:p>
          <a:p>
            <a:pPr marL="530225" indent="-457200" algn="just" eaLnBrk="1" hangingPunct="1">
              <a:buFont typeface="Courier New" panose="02070309020205020404" pitchFamily="49" charset="0"/>
              <a:buChar char="o"/>
            </a:pPr>
            <a:r>
              <a:rPr lang="es-MX" altLang="es-MX" sz="3200" dirty="0" smtClean="0">
                <a:latin typeface="Berlin Sans FB" panose="020E0602020502020306" pitchFamily="34" charset="0"/>
              </a:rPr>
              <a:t>Ofrecen apoyo</a:t>
            </a:r>
          </a:p>
          <a:p>
            <a:pPr marL="530225" indent="-457200" algn="just" eaLnBrk="1" hangingPunct="1">
              <a:buFont typeface="Courier New" panose="02070309020205020404" pitchFamily="49" charset="0"/>
              <a:buChar char="o"/>
            </a:pPr>
            <a:r>
              <a:rPr lang="es-MX" altLang="es-MX" sz="3200" dirty="0" smtClean="0">
                <a:latin typeface="Berlin Sans FB" panose="020E0602020502020306" pitchFamily="34" charset="0"/>
              </a:rPr>
              <a:t>Alientan</a:t>
            </a:r>
          </a:p>
          <a:p>
            <a:pPr marL="530225" indent="-457200" algn="just" eaLnBrk="1" hangingPunct="1">
              <a:buFont typeface="Courier New" panose="02070309020205020404" pitchFamily="49" charset="0"/>
              <a:buChar char="o"/>
            </a:pPr>
            <a:r>
              <a:rPr lang="es-MX" altLang="es-MX" sz="3200" dirty="0" smtClean="0">
                <a:latin typeface="Berlin Sans FB" panose="020E0602020502020306" pitchFamily="34" charset="0"/>
              </a:rPr>
              <a:t>Hacen lo que sea necesario para ayudar a los miembros del equipo a mejorar su desempeño en el trabajo.</a:t>
            </a:r>
            <a:endParaRPr lang="es-ES" altLang="es-MX" sz="3200" dirty="0" smtClean="0">
              <a:latin typeface="Berlin Sans FB" panose="020E0602020502020306" pitchFamily="34" charset="0"/>
            </a:endParaRPr>
          </a:p>
        </p:txBody>
      </p:sp>
      <p:pic>
        <p:nvPicPr>
          <p:cNvPr id="2050" name="Picture 2" descr="C:\Archivos de programa\Microsoft Office\MEDIA\CAGCAT10\j020546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0" y="5068888"/>
            <a:ext cx="1509713"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490092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500" fill="hold"/>
                                        <p:tgtEl>
                                          <p:spTgt spid="2050"/>
                                        </p:tgtEl>
                                        <p:attrNameLst>
                                          <p:attrName>ppt_w</p:attrName>
                                        </p:attrNameLst>
                                      </p:cBhvr>
                                      <p:tavLst>
                                        <p:tav tm="0">
                                          <p:val>
                                            <p:fltVal val="0"/>
                                          </p:val>
                                        </p:tav>
                                        <p:tav tm="100000">
                                          <p:val>
                                            <p:strVal val="#ppt_w"/>
                                          </p:val>
                                        </p:tav>
                                      </p:tavLst>
                                    </p:anim>
                                    <p:anim calcmode="lin" valueType="num">
                                      <p:cBhvr>
                                        <p:cTn id="8" dur="500" fill="hold"/>
                                        <p:tgtEl>
                                          <p:spTgt spid="2050"/>
                                        </p:tgtEl>
                                        <p:attrNameLst>
                                          <p:attrName>ppt_h</p:attrName>
                                        </p:attrNameLst>
                                      </p:cBhvr>
                                      <p:tavLst>
                                        <p:tav tm="0">
                                          <p:val>
                                            <p:fltVal val="0"/>
                                          </p:val>
                                        </p:tav>
                                        <p:tav tm="100000">
                                          <p:val>
                                            <p:strVal val="#ppt_h"/>
                                          </p:val>
                                        </p:tav>
                                      </p:tavLst>
                                    </p:anim>
                                    <p:animEffect transition="in" filter="fade">
                                      <p:cBhvr>
                                        <p:cTn id="9" dur="500"/>
                                        <p:tgtEl>
                                          <p:spTgt spid="205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4" presetClass="entr" presetSubtype="0" accel="10000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strVal val="#ppt_w*0.05"/>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anim calcmode="lin" valueType="num">
                                      <p:cBhvr>
                                        <p:cTn id="16" dur="5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y"/>
                                          </p:val>
                                        </p:tav>
                                        <p:tav tm="100000">
                                          <p:val>
                                            <p:strVal val="#ppt_y"/>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54" presetClass="entr" presetSubtype="0" accel="10000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p:cTn id="23" dur="500" fill="hold"/>
                                        <p:tgtEl>
                                          <p:spTgt spid="3">
                                            <p:txEl>
                                              <p:pRg st="1" end="1"/>
                                            </p:txEl>
                                          </p:spTgt>
                                        </p:tgtEl>
                                        <p:attrNameLst>
                                          <p:attrName>ppt_w</p:attrName>
                                        </p:attrNameLst>
                                      </p:cBhvr>
                                      <p:tavLst>
                                        <p:tav tm="0">
                                          <p:val>
                                            <p:strVal val="#ppt_w*0.05"/>
                                          </p:val>
                                        </p:tav>
                                        <p:tav tm="100000">
                                          <p:val>
                                            <p:strVal val="#ppt_w"/>
                                          </p:val>
                                        </p:tav>
                                      </p:tavLst>
                                    </p:anim>
                                    <p:anim calcmode="lin" valueType="num">
                                      <p:cBhvr>
                                        <p:cTn id="24" dur="500" fill="hold"/>
                                        <p:tgtEl>
                                          <p:spTgt spid="3">
                                            <p:txEl>
                                              <p:pRg st="1" end="1"/>
                                            </p:txEl>
                                          </p:spTgt>
                                        </p:tgtEl>
                                        <p:attrNameLst>
                                          <p:attrName>ppt_h</p:attrName>
                                        </p:attrNameLst>
                                      </p:cBhvr>
                                      <p:tavLst>
                                        <p:tav tm="0">
                                          <p:val>
                                            <p:strVal val="#ppt_h"/>
                                          </p:val>
                                        </p:tav>
                                        <p:tav tm="100000">
                                          <p:val>
                                            <p:strVal val="#ppt_h"/>
                                          </p:val>
                                        </p:tav>
                                      </p:tavLst>
                                    </p:anim>
                                    <p:anim calcmode="lin" valueType="num">
                                      <p:cBhvr>
                                        <p:cTn id="25" dur="5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6" dur="500" fill="hold"/>
                                        <p:tgtEl>
                                          <p:spTgt spid="3">
                                            <p:txEl>
                                              <p:pRg st="1" end="1"/>
                                            </p:txEl>
                                          </p:spTgt>
                                        </p:tgtEl>
                                        <p:attrNameLst>
                                          <p:attrName>ppt_y</p:attrName>
                                        </p:attrNameLst>
                                      </p:cBhvr>
                                      <p:tavLst>
                                        <p:tav tm="0">
                                          <p:val>
                                            <p:strVal val="#ppt_y"/>
                                          </p:val>
                                        </p:tav>
                                        <p:tav tm="100000">
                                          <p:val>
                                            <p:strVal val="#ppt_y"/>
                                          </p:val>
                                        </p:tav>
                                      </p:tavLst>
                                    </p:anim>
                                    <p:animEffect transition="in" filter="fade">
                                      <p:cBhvr>
                                        <p:cTn id="27" dur="500"/>
                                        <p:tgtEl>
                                          <p:spTgt spid="3">
                                            <p:txEl>
                                              <p:pRg st="1" end="1"/>
                                            </p:txEl>
                                          </p:spTgt>
                                        </p:tgtEl>
                                      </p:cBhvr>
                                    </p:animEffect>
                                  </p:childTnLst>
                                </p:cTn>
                              </p:par>
                              <p:par>
                                <p:cTn id="28" presetID="54" presetClass="entr" presetSubtype="0" accel="100000" fill="hold" grpId="0" nodeType="with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 calcmode="lin" valueType="num">
                                      <p:cBhvr>
                                        <p:cTn id="30" dur="500" fill="hold"/>
                                        <p:tgtEl>
                                          <p:spTgt spid="3">
                                            <p:txEl>
                                              <p:pRg st="2" end="2"/>
                                            </p:txEl>
                                          </p:spTgt>
                                        </p:tgtEl>
                                        <p:attrNameLst>
                                          <p:attrName>ppt_w</p:attrName>
                                        </p:attrNameLst>
                                      </p:cBhvr>
                                      <p:tavLst>
                                        <p:tav tm="0">
                                          <p:val>
                                            <p:strVal val="#ppt_w*0.05"/>
                                          </p:val>
                                        </p:tav>
                                        <p:tav tm="100000">
                                          <p:val>
                                            <p:strVal val="#ppt_w"/>
                                          </p:val>
                                        </p:tav>
                                      </p:tavLst>
                                    </p:anim>
                                    <p:anim calcmode="lin" valueType="num">
                                      <p:cBhvr>
                                        <p:cTn id="31" dur="500" fill="hold"/>
                                        <p:tgtEl>
                                          <p:spTgt spid="3">
                                            <p:txEl>
                                              <p:pRg st="2" end="2"/>
                                            </p:txEl>
                                          </p:spTgt>
                                        </p:tgtEl>
                                        <p:attrNameLst>
                                          <p:attrName>ppt_h</p:attrName>
                                        </p:attrNameLst>
                                      </p:cBhvr>
                                      <p:tavLst>
                                        <p:tav tm="0">
                                          <p:val>
                                            <p:strVal val="#ppt_h"/>
                                          </p:val>
                                        </p:tav>
                                        <p:tav tm="100000">
                                          <p:val>
                                            <p:strVal val="#ppt_h"/>
                                          </p:val>
                                        </p:tav>
                                      </p:tavLst>
                                    </p:anim>
                                    <p:anim calcmode="lin" valueType="num">
                                      <p:cBhvr>
                                        <p:cTn id="32" dur="5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33" dur="500" fill="hold"/>
                                        <p:tgtEl>
                                          <p:spTgt spid="3">
                                            <p:txEl>
                                              <p:pRg st="2" end="2"/>
                                            </p:txEl>
                                          </p:spTgt>
                                        </p:tgtEl>
                                        <p:attrNameLst>
                                          <p:attrName>ppt_y</p:attrName>
                                        </p:attrNameLst>
                                      </p:cBhvr>
                                      <p:tavLst>
                                        <p:tav tm="0">
                                          <p:val>
                                            <p:strVal val="#ppt_y"/>
                                          </p:val>
                                        </p:tav>
                                        <p:tav tm="100000">
                                          <p:val>
                                            <p:strVal val="#ppt_y"/>
                                          </p:val>
                                        </p:tav>
                                      </p:tavLst>
                                    </p:anim>
                                    <p:animEffect transition="in" filter="fade">
                                      <p:cBhvr>
                                        <p:cTn id="34" dur="500"/>
                                        <p:tgtEl>
                                          <p:spTgt spid="3">
                                            <p:txEl>
                                              <p:pRg st="2" end="2"/>
                                            </p:txEl>
                                          </p:spTgt>
                                        </p:tgtEl>
                                      </p:cBhvr>
                                    </p:animEffect>
                                  </p:childTnLst>
                                </p:cTn>
                              </p:par>
                              <p:par>
                                <p:cTn id="35" presetID="54" presetClass="entr" presetSubtype="0" accel="100000" fill="hold" grpId="0"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p:cTn id="37" dur="500" fill="hold"/>
                                        <p:tgtEl>
                                          <p:spTgt spid="3">
                                            <p:txEl>
                                              <p:pRg st="3" end="3"/>
                                            </p:txEl>
                                          </p:spTgt>
                                        </p:tgtEl>
                                        <p:attrNameLst>
                                          <p:attrName>ppt_w</p:attrName>
                                        </p:attrNameLst>
                                      </p:cBhvr>
                                      <p:tavLst>
                                        <p:tav tm="0">
                                          <p:val>
                                            <p:strVal val="#ppt_w*0.05"/>
                                          </p:val>
                                        </p:tav>
                                        <p:tav tm="100000">
                                          <p:val>
                                            <p:strVal val="#ppt_w"/>
                                          </p:val>
                                        </p:tav>
                                      </p:tavLst>
                                    </p:anim>
                                    <p:anim calcmode="lin" valueType="num">
                                      <p:cBhvr>
                                        <p:cTn id="38" dur="500" fill="hold"/>
                                        <p:tgtEl>
                                          <p:spTgt spid="3">
                                            <p:txEl>
                                              <p:pRg st="3" end="3"/>
                                            </p:txEl>
                                          </p:spTgt>
                                        </p:tgtEl>
                                        <p:attrNameLst>
                                          <p:attrName>ppt_h</p:attrName>
                                        </p:attrNameLst>
                                      </p:cBhvr>
                                      <p:tavLst>
                                        <p:tav tm="0">
                                          <p:val>
                                            <p:strVal val="#ppt_h"/>
                                          </p:val>
                                        </p:tav>
                                        <p:tav tm="100000">
                                          <p:val>
                                            <p:strVal val="#ppt_h"/>
                                          </p:val>
                                        </p:tav>
                                      </p:tavLst>
                                    </p:anim>
                                    <p:anim calcmode="lin" valueType="num">
                                      <p:cBhvr>
                                        <p:cTn id="39" dur="5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40" dur="500" fill="hold"/>
                                        <p:tgtEl>
                                          <p:spTgt spid="3">
                                            <p:txEl>
                                              <p:pRg st="3" end="3"/>
                                            </p:txEl>
                                          </p:spTgt>
                                        </p:tgtEl>
                                        <p:attrNameLst>
                                          <p:attrName>ppt_y</p:attrName>
                                        </p:attrNameLst>
                                      </p:cBhvr>
                                      <p:tavLst>
                                        <p:tav tm="0">
                                          <p:val>
                                            <p:strVal val="#ppt_y"/>
                                          </p:val>
                                        </p:tav>
                                        <p:tav tm="100000">
                                          <p:val>
                                            <p:strVal val="#ppt_y"/>
                                          </p:val>
                                        </p:tav>
                                      </p:tavLst>
                                    </p:anim>
                                    <p:animEffect transition="in" filter="fade">
                                      <p:cBhvr>
                                        <p:cTn id="41" dur="500"/>
                                        <p:tgtEl>
                                          <p:spTgt spid="3">
                                            <p:txEl>
                                              <p:pRg st="3" end="3"/>
                                            </p:txEl>
                                          </p:spTgt>
                                        </p:tgtEl>
                                      </p:cBhvr>
                                    </p:animEffect>
                                  </p:childTnLst>
                                </p:cTn>
                              </p:par>
                              <p:par>
                                <p:cTn id="42" presetID="54" presetClass="entr" presetSubtype="0" accel="100000" fill="hold" grpId="0" nodeType="with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 calcmode="lin" valueType="num">
                                      <p:cBhvr>
                                        <p:cTn id="44" dur="500" fill="hold"/>
                                        <p:tgtEl>
                                          <p:spTgt spid="3">
                                            <p:txEl>
                                              <p:pRg st="4" end="4"/>
                                            </p:txEl>
                                          </p:spTgt>
                                        </p:tgtEl>
                                        <p:attrNameLst>
                                          <p:attrName>ppt_w</p:attrName>
                                        </p:attrNameLst>
                                      </p:cBhvr>
                                      <p:tavLst>
                                        <p:tav tm="0">
                                          <p:val>
                                            <p:strVal val="#ppt_w*0.05"/>
                                          </p:val>
                                        </p:tav>
                                        <p:tav tm="100000">
                                          <p:val>
                                            <p:strVal val="#ppt_w"/>
                                          </p:val>
                                        </p:tav>
                                      </p:tavLst>
                                    </p:anim>
                                    <p:anim calcmode="lin" valueType="num">
                                      <p:cBhvr>
                                        <p:cTn id="45" dur="500" fill="hold"/>
                                        <p:tgtEl>
                                          <p:spTgt spid="3">
                                            <p:txEl>
                                              <p:pRg st="4" end="4"/>
                                            </p:txEl>
                                          </p:spTgt>
                                        </p:tgtEl>
                                        <p:attrNameLst>
                                          <p:attrName>ppt_h</p:attrName>
                                        </p:attrNameLst>
                                      </p:cBhvr>
                                      <p:tavLst>
                                        <p:tav tm="0">
                                          <p:val>
                                            <p:strVal val="#ppt_h"/>
                                          </p:val>
                                        </p:tav>
                                        <p:tav tm="100000">
                                          <p:val>
                                            <p:strVal val="#ppt_h"/>
                                          </p:val>
                                        </p:tav>
                                      </p:tavLst>
                                    </p:anim>
                                    <p:anim calcmode="lin" valueType="num">
                                      <p:cBhvr>
                                        <p:cTn id="46" dur="5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47" dur="500" fill="hold"/>
                                        <p:tgtEl>
                                          <p:spTgt spid="3">
                                            <p:txEl>
                                              <p:pRg st="4" end="4"/>
                                            </p:txEl>
                                          </p:spTgt>
                                        </p:tgtEl>
                                        <p:attrNameLst>
                                          <p:attrName>ppt_y</p:attrName>
                                        </p:attrNameLst>
                                      </p:cBhvr>
                                      <p:tavLst>
                                        <p:tav tm="0">
                                          <p:val>
                                            <p:strVal val="#ppt_y"/>
                                          </p:val>
                                        </p:tav>
                                        <p:tav tm="100000">
                                          <p:val>
                                            <p:strVal val="#ppt_y"/>
                                          </p:val>
                                        </p:tav>
                                      </p:tavLst>
                                    </p:anim>
                                    <p:animEffect transition="in" filter="fade">
                                      <p:cBhvr>
                                        <p:cTn id="48" dur="500"/>
                                        <p:tgtEl>
                                          <p:spTgt spid="3">
                                            <p:txEl>
                                              <p:pRg st="4" end="4"/>
                                            </p:txEl>
                                          </p:spTgt>
                                        </p:tgtEl>
                                      </p:cBhvr>
                                    </p:animEffect>
                                  </p:childTnLst>
                                </p:cTn>
                              </p:par>
                              <p:par>
                                <p:cTn id="49" presetID="54" presetClass="entr" presetSubtype="0" accel="100000" fill="hold" grpId="0" nodeType="with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p:cTn id="51" dur="500" fill="hold"/>
                                        <p:tgtEl>
                                          <p:spTgt spid="3">
                                            <p:txEl>
                                              <p:pRg st="5" end="5"/>
                                            </p:txEl>
                                          </p:spTgt>
                                        </p:tgtEl>
                                        <p:attrNameLst>
                                          <p:attrName>ppt_w</p:attrName>
                                        </p:attrNameLst>
                                      </p:cBhvr>
                                      <p:tavLst>
                                        <p:tav tm="0">
                                          <p:val>
                                            <p:strVal val="#ppt_w*0.05"/>
                                          </p:val>
                                        </p:tav>
                                        <p:tav tm="100000">
                                          <p:val>
                                            <p:strVal val="#ppt_w"/>
                                          </p:val>
                                        </p:tav>
                                      </p:tavLst>
                                    </p:anim>
                                    <p:anim calcmode="lin" valueType="num">
                                      <p:cBhvr>
                                        <p:cTn id="52" dur="500" fill="hold"/>
                                        <p:tgtEl>
                                          <p:spTgt spid="3">
                                            <p:txEl>
                                              <p:pRg st="5" end="5"/>
                                            </p:txEl>
                                          </p:spTgt>
                                        </p:tgtEl>
                                        <p:attrNameLst>
                                          <p:attrName>ppt_h</p:attrName>
                                        </p:attrNameLst>
                                      </p:cBhvr>
                                      <p:tavLst>
                                        <p:tav tm="0">
                                          <p:val>
                                            <p:strVal val="#ppt_h"/>
                                          </p:val>
                                        </p:tav>
                                        <p:tav tm="100000">
                                          <p:val>
                                            <p:strVal val="#ppt_h"/>
                                          </p:val>
                                        </p:tav>
                                      </p:tavLst>
                                    </p:anim>
                                    <p:anim calcmode="lin" valueType="num">
                                      <p:cBhvr>
                                        <p:cTn id="53" dur="5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54" dur="500" fill="hold"/>
                                        <p:tgtEl>
                                          <p:spTgt spid="3">
                                            <p:txEl>
                                              <p:pRg st="5" end="5"/>
                                            </p:txEl>
                                          </p:spTgt>
                                        </p:tgtEl>
                                        <p:attrNameLst>
                                          <p:attrName>ppt_y</p:attrName>
                                        </p:attrNameLst>
                                      </p:cBhvr>
                                      <p:tavLst>
                                        <p:tav tm="0">
                                          <p:val>
                                            <p:strVal val="#ppt_y"/>
                                          </p:val>
                                        </p:tav>
                                        <p:tav tm="100000">
                                          <p:val>
                                            <p:strVal val="#ppt_y"/>
                                          </p:val>
                                        </p:tav>
                                      </p:tavLst>
                                    </p:anim>
                                    <p:animEffect transition="in" filter="fade">
                                      <p:cBhvr>
                                        <p:cTn id="5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5445224"/>
            <a:ext cx="7272808" cy="426170"/>
          </a:xfrm>
        </p:spPr>
        <p:txBody>
          <a:bodyPr/>
          <a:lstStyle/>
          <a:p>
            <a:r>
              <a:rPr lang="es-MX" sz="3200" b="1" dirty="0" smtClean="0"/>
              <a:t>Teorías Emergentes sobre Liderazgo</a:t>
            </a:r>
            <a:endParaRPr lang="es-MX" sz="3200" b="1" dirty="0"/>
          </a:p>
        </p:txBody>
      </p:sp>
      <p:pic>
        <p:nvPicPr>
          <p:cNvPr id="5" name="Marcador de posición de imagen 4"/>
          <p:cNvPicPr>
            <a:picLocks noGrp="1" noChangeAspect="1"/>
          </p:cNvPicPr>
          <p:nvPr>
            <p:ph type="pic" idx="1"/>
          </p:nvPr>
        </p:nvPicPr>
        <p:blipFill>
          <a:blip r:embed="rId2"/>
          <a:srcRect l="11796" r="11796"/>
          <a:stretch>
            <a:fillRect/>
          </a:stretch>
        </p:blipFill>
        <p:spPr>
          <a:xfrm>
            <a:off x="1691680" y="332222"/>
            <a:ext cx="7407918" cy="4968985"/>
          </a:xfrm>
          <a:prstGeom prst="rect">
            <a:avLst/>
          </a:prstGeom>
        </p:spPr>
      </p:pic>
      <p:sp>
        <p:nvSpPr>
          <p:cNvPr id="4" name="Marcador de texto 3"/>
          <p:cNvSpPr>
            <a:spLocks noGrp="1"/>
          </p:cNvSpPr>
          <p:nvPr>
            <p:ph type="body" sz="half" idx="2"/>
          </p:nvPr>
        </p:nvSpPr>
        <p:spPr>
          <a:xfrm>
            <a:off x="1475656" y="5904656"/>
            <a:ext cx="7488832" cy="332656"/>
          </a:xfrm>
        </p:spPr>
        <p:txBody>
          <a:bodyPr>
            <a:normAutofit fontScale="77500" lnSpcReduction="20000"/>
          </a:bodyPr>
          <a:lstStyle/>
          <a:p>
            <a:pPr algn="ctr"/>
            <a:r>
              <a:rPr lang="es-MX" sz="2400" b="1" dirty="0" smtClean="0"/>
              <a:t>¿Hacia donde nos moveremos en el futuro cercano?</a:t>
            </a:r>
            <a:endParaRPr lang="es-MX" sz="2400" b="1" dirty="0"/>
          </a:p>
        </p:txBody>
      </p:sp>
    </p:spTree>
    <p:extLst>
      <p:ext uri="{BB962C8B-B14F-4D97-AF65-F5344CB8AC3E}">
        <p14:creationId xmlns:p14="http://schemas.microsoft.com/office/powerpoint/2010/main" val="10544290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332656"/>
            <a:ext cx="6995120" cy="634082"/>
          </a:xfrm>
        </p:spPr>
        <p:txBody>
          <a:bodyPr/>
          <a:lstStyle/>
          <a:p>
            <a:r>
              <a:rPr lang="es-MX" dirty="0" smtClean="0"/>
              <a:t>La Aportación de las Neurociencias</a:t>
            </a:r>
            <a:endParaRPr lang="es-MX" dirty="0"/>
          </a:p>
        </p:txBody>
      </p:sp>
      <p:sp>
        <p:nvSpPr>
          <p:cNvPr id="3" name="Marcador de contenido 2"/>
          <p:cNvSpPr>
            <a:spLocks noGrp="1"/>
          </p:cNvSpPr>
          <p:nvPr>
            <p:ph idx="1"/>
          </p:nvPr>
        </p:nvSpPr>
        <p:spPr>
          <a:xfrm>
            <a:off x="1475656" y="908720"/>
            <a:ext cx="7416824" cy="5949280"/>
          </a:xfrm>
        </p:spPr>
        <p:txBody>
          <a:bodyPr>
            <a:noAutofit/>
          </a:bodyPr>
          <a:lstStyle/>
          <a:p>
            <a:pPr marL="0" indent="0" algn="just">
              <a:buNone/>
            </a:pPr>
            <a:r>
              <a:rPr lang="es-MX" sz="2500" dirty="0"/>
              <a:t>¿Sabías que cuando las personas se sienten excluidas, experimentan el mismo tipo de reacción en el cerebro que se registra con el dolor físico? o que </a:t>
            </a:r>
            <a:r>
              <a:rPr lang="es-MX" sz="2500" dirty="0" smtClean="0"/>
              <a:t>¿Su </a:t>
            </a:r>
            <a:r>
              <a:rPr lang="es-MX" sz="2500" dirty="0"/>
              <a:t>revisión anual de los </a:t>
            </a:r>
            <a:r>
              <a:rPr lang="es-MX" sz="2500" dirty="0" smtClean="0"/>
              <a:t>empleados podría </a:t>
            </a:r>
            <a:r>
              <a:rPr lang="es-MX" sz="2500" dirty="0"/>
              <a:t>ser ineficaz para generar el cambio que necesita en su organización?</a:t>
            </a:r>
          </a:p>
          <a:p>
            <a:pPr marL="0" indent="0" algn="just">
              <a:buNone/>
            </a:pPr>
            <a:r>
              <a:rPr lang="es-MX" sz="2500" dirty="0"/>
              <a:t>El aumento de Neuro-leadership en el lugar de trabajo está conduciendo a la teoría y las prácticas el comportamiento organizacional a un nuevo estándar digno de consideración</a:t>
            </a:r>
            <a:r>
              <a:rPr lang="es-MX" sz="2500" dirty="0" smtClean="0"/>
              <a:t>.</a:t>
            </a:r>
          </a:p>
          <a:p>
            <a:pPr marL="0" indent="0" algn="just">
              <a:buNone/>
            </a:pPr>
            <a:r>
              <a:rPr lang="es-MX" sz="2500" dirty="0" smtClean="0"/>
              <a:t>Recientemente </a:t>
            </a:r>
            <a:r>
              <a:rPr lang="es-MX" sz="2500" dirty="0"/>
              <a:t>el Wall Street Journal ha publicado dos artículos que destacan este cambio de paradigma emergente en la gestión del talento humano, “El problema de evaluar el desempeño de los empleados” y “El funcionamiento interno de la mente </a:t>
            </a:r>
            <a:r>
              <a:rPr lang="es-MX" sz="2500" dirty="0" smtClean="0"/>
              <a:t>ejecutiva”.</a:t>
            </a:r>
          </a:p>
        </p:txBody>
      </p:sp>
    </p:spTree>
    <p:extLst>
      <p:ext uri="{BB962C8B-B14F-4D97-AF65-F5344CB8AC3E}">
        <p14:creationId xmlns:p14="http://schemas.microsoft.com/office/powerpoint/2010/main" val="345516786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620688"/>
            <a:ext cx="6995120" cy="1236687"/>
          </a:xfrm>
        </p:spPr>
        <p:txBody>
          <a:bodyPr/>
          <a:lstStyle/>
          <a:p>
            <a:pPr algn="ctr" eaLnBrk="1" fontAlgn="auto" hangingPunct="1">
              <a:spcAft>
                <a:spcPts val="0"/>
              </a:spcAft>
              <a:defRPr/>
            </a:pPr>
            <a:r>
              <a:rPr lang="es-MX"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Teoría del comportamiento</a:t>
            </a:r>
            <a:endParaRPr lang="es-ES"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17411" name="2 Marcador de texto"/>
          <p:cNvSpPr>
            <a:spLocks noGrp="1"/>
          </p:cNvSpPr>
          <p:nvPr>
            <p:ph type="body" idx="1"/>
          </p:nvPr>
        </p:nvSpPr>
        <p:spPr>
          <a:xfrm>
            <a:off x="1691680" y="1857375"/>
            <a:ext cx="6995120" cy="4572000"/>
          </a:xfrm>
        </p:spPr>
        <p:txBody>
          <a:bodyPr/>
          <a:lstStyle/>
          <a:p>
            <a:pPr marL="73025" algn="just" eaLnBrk="1" hangingPunct="1"/>
            <a:r>
              <a:rPr lang="es-MX" altLang="es-MX" sz="3200" dirty="0" smtClean="0">
                <a:latin typeface="Berlin Sans FB" panose="020E0602020502020306" pitchFamily="34" charset="0"/>
              </a:rPr>
              <a:t>Estos modelos se basan en una inicial distinción entre las predisposiciones naturales de los administradores de enfocar su atención a la ejecución de las tareas o a su relación con sus subordinados y trata de dictar pautas que ayuden al líder a variar su estilo de liderazgo entre los dos puntos del continuo que estos extremos señalan. </a:t>
            </a:r>
            <a:endParaRPr lang="es-ES" altLang="es-MX" sz="3200" dirty="0" smtClean="0">
              <a:latin typeface="Berlin Sans FB" panose="020E0602020502020306" pitchFamily="34" charset="0"/>
            </a:endParaRPr>
          </a:p>
        </p:txBody>
      </p:sp>
    </p:spTree>
    <p:extLst>
      <p:ext uri="{BB962C8B-B14F-4D97-AF65-F5344CB8AC3E}">
        <p14:creationId xmlns:p14="http://schemas.microsoft.com/office/powerpoint/2010/main" val="2497007832"/>
      </p:ext>
    </p:extLst>
  </p:cSld>
  <p:clrMapOvr>
    <a:masterClrMapping/>
  </p:clrMapOvr>
  <p:transition>
    <p:blinds dir="vert"/>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116632"/>
            <a:ext cx="6995120" cy="634082"/>
          </a:xfrm>
        </p:spPr>
        <p:txBody>
          <a:bodyPr/>
          <a:lstStyle/>
          <a:p>
            <a:r>
              <a:rPr lang="es-MX" dirty="0" smtClean="0"/>
              <a:t>La Aportación de las Neurociencias</a:t>
            </a:r>
            <a:endParaRPr lang="es-MX" dirty="0"/>
          </a:p>
        </p:txBody>
      </p:sp>
      <p:sp>
        <p:nvSpPr>
          <p:cNvPr id="3" name="Marcador de contenido 2"/>
          <p:cNvSpPr>
            <a:spLocks noGrp="1"/>
          </p:cNvSpPr>
          <p:nvPr>
            <p:ph idx="1"/>
          </p:nvPr>
        </p:nvSpPr>
        <p:spPr>
          <a:xfrm>
            <a:off x="1475656" y="750714"/>
            <a:ext cx="7416824" cy="6107286"/>
          </a:xfrm>
        </p:spPr>
        <p:txBody>
          <a:bodyPr>
            <a:noAutofit/>
          </a:bodyPr>
          <a:lstStyle/>
          <a:p>
            <a:pPr marL="0" indent="0" algn="just">
              <a:buNone/>
            </a:pPr>
            <a:r>
              <a:rPr lang="es-MX" dirty="0" smtClean="0"/>
              <a:t>Derivado </a:t>
            </a:r>
            <a:r>
              <a:rPr lang="es-MX" dirty="0"/>
              <a:t>de resultados </a:t>
            </a:r>
            <a:r>
              <a:rPr lang="es-MX" dirty="0" smtClean="0"/>
              <a:t>recientes, </a:t>
            </a:r>
            <a:r>
              <a:rPr lang="es-MX" dirty="0"/>
              <a:t>las empresas están comenzando a gestionar  los sistemas de </a:t>
            </a:r>
            <a:r>
              <a:rPr lang="es-MX" dirty="0" smtClean="0"/>
              <a:t>evaluación </a:t>
            </a:r>
            <a:r>
              <a:rPr lang="es-MX" dirty="0"/>
              <a:t>del desempeño </a:t>
            </a:r>
            <a:r>
              <a:rPr lang="es-MX" dirty="0" smtClean="0"/>
              <a:t>y </a:t>
            </a:r>
            <a:r>
              <a:rPr lang="es-MX" dirty="0"/>
              <a:t>el </a:t>
            </a:r>
            <a:r>
              <a:rPr lang="es-MX" dirty="0" smtClean="0"/>
              <a:t>creciente coaching </a:t>
            </a:r>
            <a:r>
              <a:rPr lang="es-MX" dirty="0"/>
              <a:t>de los </a:t>
            </a:r>
            <a:r>
              <a:rPr lang="es-MX" dirty="0" smtClean="0"/>
              <a:t>empleados con </a:t>
            </a:r>
            <a:r>
              <a:rPr lang="es-MX" dirty="0"/>
              <a:t>las </a:t>
            </a:r>
            <a:r>
              <a:rPr lang="es-MX" dirty="0" smtClean="0"/>
              <a:t>neurociencias </a:t>
            </a:r>
            <a:r>
              <a:rPr lang="es-MX" dirty="0"/>
              <a:t>en mente.</a:t>
            </a:r>
          </a:p>
          <a:p>
            <a:pPr marL="0" indent="0" algn="just">
              <a:buNone/>
            </a:pPr>
            <a:r>
              <a:rPr lang="es-MX" dirty="0"/>
              <a:t>Lo que hace Neuro-leadership tan innovador es que proporciona soluciones para los profesionales basados en la ciencia para mejorar el rendimiento, </a:t>
            </a:r>
            <a:r>
              <a:rPr lang="es-MX" dirty="0" smtClean="0"/>
              <a:t>favorecer la gestión </a:t>
            </a:r>
            <a:r>
              <a:rPr lang="es-MX" dirty="0"/>
              <a:t>de la diversidad y facilitar un mejor aprendizaje organizacional. </a:t>
            </a:r>
          </a:p>
        </p:txBody>
      </p:sp>
    </p:spTree>
    <p:extLst>
      <p:ext uri="{BB962C8B-B14F-4D97-AF65-F5344CB8AC3E}">
        <p14:creationId xmlns:p14="http://schemas.microsoft.com/office/powerpoint/2010/main" val="286929459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274638"/>
            <a:ext cx="6995120" cy="634082"/>
          </a:xfrm>
        </p:spPr>
        <p:txBody>
          <a:bodyPr/>
          <a:lstStyle/>
          <a:p>
            <a:r>
              <a:rPr lang="es-MX" dirty="0" smtClean="0"/>
              <a:t>La Aportación de las Neurociencias</a:t>
            </a:r>
            <a:endParaRPr lang="es-MX" dirty="0"/>
          </a:p>
        </p:txBody>
      </p:sp>
      <p:sp>
        <p:nvSpPr>
          <p:cNvPr id="3" name="Marcador de contenido 2"/>
          <p:cNvSpPr>
            <a:spLocks noGrp="1"/>
          </p:cNvSpPr>
          <p:nvPr>
            <p:ph idx="1"/>
          </p:nvPr>
        </p:nvSpPr>
        <p:spPr>
          <a:xfrm>
            <a:off x="1691680" y="1052736"/>
            <a:ext cx="7200800" cy="5472608"/>
          </a:xfrm>
        </p:spPr>
        <p:txBody>
          <a:bodyPr>
            <a:normAutofit fontScale="85000" lnSpcReduction="10000"/>
          </a:bodyPr>
          <a:lstStyle/>
          <a:p>
            <a:pPr marL="0" indent="0" algn="just">
              <a:buNone/>
            </a:pPr>
            <a:r>
              <a:rPr lang="es-MX" dirty="0" smtClean="0"/>
              <a:t>¿</a:t>
            </a:r>
            <a:r>
              <a:rPr lang="es-MX" dirty="0"/>
              <a:t>Por qué </a:t>
            </a:r>
            <a:r>
              <a:rPr lang="es-MX" dirty="0" smtClean="0"/>
              <a:t>se sigue pasando </a:t>
            </a:r>
            <a:r>
              <a:rPr lang="es-MX" dirty="0"/>
              <a:t>por alto el carácter social del lugar de trabajo? </a:t>
            </a:r>
            <a:r>
              <a:rPr lang="es-MX" dirty="0" smtClean="0"/>
              <a:t>¿Como va una </a:t>
            </a:r>
            <a:r>
              <a:rPr lang="es-MX" dirty="0"/>
              <a:t>nueva generación de graduados de MBA que se incorporaran al mundo ejecutivo este mismo verano </a:t>
            </a:r>
            <a:r>
              <a:rPr lang="es-MX" dirty="0" smtClean="0"/>
              <a:t>a </a:t>
            </a:r>
            <a:r>
              <a:rPr lang="es-MX" dirty="0"/>
              <a:t>ser capaces de mirar más allá de sus tablas dinámicas y software analítico?  </a:t>
            </a:r>
            <a:endParaRPr lang="es-MX" dirty="0" smtClean="0"/>
          </a:p>
          <a:p>
            <a:pPr marL="0" indent="0" algn="just">
              <a:buNone/>
            </a:pPr>
            <a:r>
              <a:rPr lang="es-MX" dirty="0" smtClean="0"/>
              <a:t>La </a:t>
            </a:r>
            <a:r>
              <a:rPr lang="es-MX" dirty="0"/>
              <a:t>Dra. Anna </a:t>
            </a:r>
            <a:r>
              <a:rPr lang="es-MX" dirty="0"/>
              <a:t>Tavis</a:t>
            </a:r>
            <a:r>
              <a:rPr lang="es-MX" dirty="0"/>
              <a:t> ha afirmado: </a:t>
            </a:r>
            <a:endParaRPr lang="es-MX" dirty="0" smtClean="0"/>
          </a:p>
          <a:p>
            <a:pPr marL="0" indent="0" algn="just">
              <a:buNone/>
            </a:pPr>
            <a:r>
              <a:rPr lang="es-MX" dirty="0" smtClean="0"/>
              <a:t>"</a:t>
            </a:r>
            <a:r>
              <a:rPr lang="es-MX" dirty="0"/>
              <a:t>Las prácticas que sólo hace unos </a:t>
            </a:r>
            <a:r>
              <a:rPr lang="es-MX" dirty="0" smtClean="0"/>
              <a:t>años </a:t>
            </a:r>
            <a:r>
              <a:rPr lang="es-MX" dirty="0"/>
              <a:t>hubieran sido </a:t>
            </a:r>
            <a:r>
              <a:rPr lang="es-MX" dirty="0" smtClean="0"/>
              <a:t>consideradas "demasiado </a:t>
            </a:r>
            <a:r>
              <a:rPr lang="es-MX" dirty="0"/>
              <a:t>subjetivas" para ser tomadas en cuenta, están ahora siendo aceptadas y empleadas de manera más </a:t>
            </a:r>
            <a:r>
              <a:rPr lang="es-MX" dirty="0" smtClean="0"/>
              <a:t>rigurosa, </a:t>
            </a:r>
            <a:r>
              <a:rPr lang="es-MX" dirty="0"/>
              <a:t>sobre todo debido a los descubrimientos científicos que han ayudado a cambiar la forma de administración piensa. </a:t>
            </a:r>
            <a:endParaRPr lang="es-MX" dirty="0" smtClean="0"/>
          </a:p>
        </p:txBody>
      </p:sp>
    </p:spTree>
    <p:extLst>
      <p:ext uri="{BB962C8B-B14F-4D97-AF65-F5344CB8AC3E}">
        <p14:creationId xmlns:p14="http://schemas.microsoft.com/office/powerpoint/2010/main" val="83039218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274638"/>
            <a:ext cx="6995120" cy="634082"/>
          </a:xfrm>
        </p:spPr>
        <p:txBody>
          <a:bodyPr/>
          <a:lstStyle/>
          <a:p>
            <a:r>
              <a:rPr lang="es-MX" dirty="0" smtClean="0"/>
              <a:t>La Aportación de las Neurociencias</a:t>
            </a:r>
            <a:endParaRPr lang="es-MX" dirty="0"/>
          </a:p>
        </p:txBody>
      </p:sp>
      <p:sp>
        <p:nvSpPr>
          <p:cNvPr id="3" name="Marcador de contenido 2"/>
          <p:cNvSpPr>
            <a:spLocks noGrp="1"/>
          </p:cNvSpPr>
          <p:nvPr>
            <p:ph idx="1"/>
          </p:nvPr>
        </p:nvSpPr>
        <p:spPr>
          <a:xfrm>
            <a:off x="1547664" y="980728"/>
            <a:ext cx="7344816" cy="5877272"/>
          </a:xfrm>
        </p:spPr>
        <p:txBody>
          <a:bodyPr>
            <a:normAutofit fontScale="70000" lnSpcReduction="20000"/>
          </a:bodyPr>
          <a:lstStyle/>
          <a:p>
            <a:pPr marL="0" indent="0" algn="just">
              <a:buNone/>
            </a:pPr>
            <a:r>
              <a:rPr lang="es-MX" sz="3700" dirty="0" smtClean="0"/>
              <a:t>Además, ella </a:t>
            </a:r>
            <a:r>
              <a:rPr lang="es-MX" sz="3700" dirty="0"/>
              <a:t>ha señalado que el Dr. David Rock, fundador del Instituto Neuro-leadership, "ha sido uno de los primeros en reconocer este poderoso vínculo entre las neurociencias y la práctica administrativa, así como de poner la atención en </a:t>
            </a:r>
            <a:r>
              <a:rPr lang="es-MX" sz="3700" dirty="0" smtClean="0"/>
              <a:t>ello."</a:t>
            </a:r>
            <a:endParaRPr lang="es-MX" sz="3700" dirty="0"/>
          </a:p>
          <a:p>
            <a:pPr marL="0" indent="0" algn="just">
              <a:buNone/>
            </a:pPr>
            <a:r>
              <a:rPr lang="es-MX" sz="3700" dirty="0"/>
              <a:t>El Neuro-leadership </a:t>
            </a:r>
            <a:r>
              <a:rPr lang="es-MX" sz="3700" dirty="0"/>
              <a:t>Institute</a:t>
            </a:r>
            <a:r>
              <a:rPr lang="es-MX" sz="3700" dirty="0"/>
              <a:t> es una organización de investigación global que ofrece programas educativos que utilizan los avances de la neurociencia con el fin de transformar la efectividad del liderazgo. </a:t>
            </a:r>
            <a:r>
              <a:rPr lang="es-MX" sz="3700" dirty="0" smtClean="0"/>
              <a:t>Los </a:t>
            </a:r>
            <a:r>
              <a:rPr lang="es-MX" sz="3700" dirty="0"/>
              <a:t>clientes incluyen a American Express, Ericsson y </a:t>
            </a:r>
            <a:r>
              <a:rPr lang="es-MX" sz="3700" dirty="0"/>
              <a:t>Cigna</a:t>
            </a:r>
            <a:r>
              <a:rPr lang="es-MX" sz="3700" dirty="0"/>
              <a:t> para nombrar unos pocos. </a:t>
            </a:r>
            <a:endParaRPr lang="es-MX" sz="3700" dirty="0" smtClean="0"/>
          </a:p>
          <a:p>
            <a:pPr marL="0" indent="0" algn="just">
              <a:buNone/>
            </a:pPr>
            <a:r>
              <a:rPr lang="es-MX" sz="3700" dirty="0" smtClean="0"/>
              <a:t>La </a:t>
            </a:r>
            <a:r>
              <a:rPr lang="es-MX" sz="3700" dirty="0"/>
              <a:t>teoría y el entrenamiento en las habilidades asociadas están disponible en todo el mundo e incluye, entre otras, las habilidades de </a:t>
            </a:r>
            <a:r>
              <a:rPr lang="es-MX" sz="3700" dirty="0" smtClean="0"/>
              <a:t>comunicación </a:t>
            </a:r>
            <a:r>
              <a:rPr lang="es-MX" sz="3700" dirty="0"/>
              <a:t>Brain-Based</a:t>
            </a:r>
            <a:r>
              <a:rPr lang="es-MX" sz="3700" dirty="0"/>
              <a:t> más </a:t>
            </a:r>
            <a:r>
              <a:rPr lang="es-MX" sz="3700" dirty="0" smtClean="0"/>
              <a:t>eficaces </a:t>
            </a:r>
            <a:r>
              <a:rPr lang="es-MX" sz="3700" dirty="0"/>
              <a:t>y la certificación correspondiente</a:t>
            </a:r>
            <a:r>
              <a:rPr lang="es-MX" dirty="0" smtClean="0"/>
              <a:t>.</a:t>
            </a:r>
            <a:endParaRPr lang="es-MX" dirty="0"/>
          </a:p>
        </p:txBody>
      </p:sp>
    </p:spTree>
    <p:extLst>
      <p:ext uri="{BB962C8B-B14F-4D97-AF65-F5344CB8AC3E}">
        <p14:creationId xmlns:p14="http://schemas.microsoft.com/office/powerpoint/2010/main" val="337991289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274638"/>
            <a:ext cx="6995120" cy="634082"/>
          </a:xfrm>
        </p:spPr>
        <p:txBody>
          <a:bodyPr/>
          <a:lstStyle/>
          <a:p>
            <a:r>
              <a:rPr lang="es-MX" dirty="0" smtClean="0"/>
              <a:t>La Aportación de las Neurociencias</a:t>
            </a:r>
            <a:endParaRPr lang="es-MX" dirty="0"/>
          </a:p>
        </p:txBody>
      </p:sp>
      <p:sp>
        <p:nvSpPr>
          <p:cNvPr id="3" name="Marcador de contenido 2"/>
          <p:cNvSpPr>
            <a:spLocks noGrp="1"/>
          </p:cNvSpPr>
          <p:nvPr>
            <p:ph idx="1"/>
          </p:nvPr>
        </p:nvSpPr>
        <p:spPr>
          <a:xfrm>
            <a:off x="1691680" y="1124744"/>
            <a:ext cx="7200800" cy="5328592"/>
          </a:xfrm>
        </p:spPr>
        <p:txBody>
          <a:bodyPr>
            <a:normAutofit lnSpcReduction="10000"/>
          </a:bodyPr>
          <a:lstStyle/>
          <a:p>
            <a:pPr marL="0" indent="0" algn="just">
              <a:buNone/>
            </a:pPr>
            <a:r>
              <a:rPr lang="es-MX" dirty="0" smtClean="0"/>
              <a:t>Más </a:t>
            </a:r>
            <a:r>
              <a:rPr lang="es-MX" dirty="0"/>
              <a:t>allá de las habilidades de </a:t>
            </a:r>
            <a:r>
              <a:rPr lang="es-MX" dirty="0" smtClean="0"/>
              <a:t>comunicación, </a:t>
            </a:r>
            <a:r>
              <a:rPr lang="es-MX" dirty="0"/>
              <a:t>una de las más poderosas herramientas de coaching en Neuro-leadership es el Modelo SCARF del Dr. </a:t>
            </a:r>
            <a:r>
              <a:rPr lang="es-MX" dirty="0" smtClean="0"/>
              <a:t>Rock, el cual se </a:t>
            </a:r>
            <a:r>
              <a:rPr lang="es-MX" dirty="0"/>
              <a:t>compone de seguridad, certeza, autonomía, afinidad y justicia. </a:t>
            </a:r>
            <a:endParaRPr lang="es-MX" dirty="0" smtClean="0"/>
          </a:p>
          <a:p>
            <a:pPr marL="0" indent="0" algn="just">
              <a:buNone/>
            </a:pPr>
            <a:r>
              <a:rPr lang="es-MX" dirty="0" smtClean="0"/>
              <a:t>El </a:t>
            </a:r>
            <a:r>
              <a:rPr lang="es-MX" dirty="0"/>
              <a:t>Modelo SCARF puede ser utilizado por los profesionales de recursos humanos en el coaching como un medio para gestionar las necesidades sociales del personal en el trabajo. </a:t>
            </a:r>
            <a:endParaRPr lang="es-MX" dirty="0" smtClean="0"/>
          </a:p>
        </p:txBody>
      </p:sp>
    </p:spTree>
    <p:extLst>
      <p:ext uri="{BB962C8B-B14F-4D97-AF65-F5344CB8AC3E}">
        <p14:creationId xmlns:p14="http://schemas.microsoft.com/office/powerpoint/2010/main" val="48866783"/>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274638"/>
            <a:ext cx="6995120" cy="634082"/>
          </a:xfrm>
        </p:spPr>
        <p:txBody>
          <a:bodyPr/>
          <a:lstStyle/>
          <a:p>
            <a:r>
              <a:rPr lang="es-MX" dirty="0" smtClean="0"/>
              <a:t>La Aportación de las Neurociencias</a:t>
            </a:r>
            <a:endParaRPr lang="es-MX" dirty="0"/>
          </a:p>
        </p:txBody>
      </p:sp>
      <p:sp>
        <p:nvSpPr>
          <p:cNvPr id="3" name="Marcador de contenido 2"/>
          <p:cNvSpPr>
            <a:spLocks noGrp="1"/>
          </p:cNvSpPr>
          <p:nvPr>
            <p:ph idx="1"/>
          </p:nvPr>
        </p:nvSpPr>
        <p:spPr>
          <a:xfrm>
            <a:off x="1691680" y="1052736"/>
            <a:ext cx="7200800" cy="5400600"/>
          </a:xfrm>
        </p:spPr>
        <p:txBody>
          <a:bodyPr>
            <a:normAutofit fontScale="92500" lnSpcReduction="20000"/>
          </a:bodyPr>
          <a:lstStyle/>
          <a:p>
            <a:pPr marL="0" indent="0" algn="just">
              <a:buNone/>
            </a:pPr>
            <a:r>
              <a:rPr lang="es-MX" dirty="0" smtClean="0"/>
              <a:t>Uno </a:t>
            </a:r>
            <a:r>
              <a:rPr lang="es-MX" dirty="0"/>
              <a:t>de los componentes principales es </a:t>
            </a:r>
            <a:r>
              <a:rPr lang="es-MX" dirty="0" smtClean="0"/>
              <a:t>el aumento de </a:t>
            </a:r>
            <a:r>
              <a:rPr lang="es-MX" dirty="0"/>
              <a:t>las recompensas y </a:t>
            </a:r>
            <a:r>
              <a:rPr lang="es-MX" dirty="0" smtClean="0"/>
              <a:t>la reducción de </a:t>
            </a:r>
            <a:r>
              <a:rPr lang="es-MX" dirty="0"/>
              <a:t>las amenazas. Cuando el cerebro percibe una amenaza, ya sea real o percibida, la corteza </a:t>
            </a:r>
            <a:r>
              <a:rPr lang="es-MX" dirty="0" smtClean="0"/>
              <a:t>cingular</a:t>
            </a:r>
            <a:r>
              <a:rPr lang="es-MX" dirty="0" smtClean="0"/>
              <a:t> </a:t>
            </a:r>
            <a:r>
              <a:rPr lang="es-MX" dirty="0"/>
              <a:t>anterior del cerebro se ve afectada, lo cual bloquea la capacidad de los individuos para planificar y crear.</a:t>
            </a:r>
          </a:p>
          <a:p>
            <a:pPr marL="0" indent="0" algn="just">
              <a:buNone/>
            </a:pPr>
            <a:r>
              <a:rPr lang="es-MX" dirty="0"/>
              <a:t>A medida que las neurociencias revelan la naturaleza social del lugar de trabajo, las empresas pueden aumentar las tasas de retención y reducir los crecientes costos asociados con la rotación del personal. </a:t>
            </a:r>
            <a:endParaRPr lang="es-MX" dirty="0" smtClean="0"/>
          </a:p>
          <a:p>
            <a:pPr marL="0" indent="0" algn="just">
              <a:buNone/>
            </a:pPr>
            <a:r>
              <a:rPr lang="es-MX" dirty="0" smtClean="0"/>
              <a:t>Es </a:t>
            </a:r>
            <a:r>
              <a:rPr lang="es-MX" dirty="0"/>
              <a:t>hora de trabajar más inteligentemente y no más duro</a:t>
            </a:r>
            <a:r>
              <a:rPr lang="es-MX" dirty="0" smtClean="0"/>
              <a:t>.</a:t>
            </a:r>
            <a:endParaRPr lang="es-MX" dirty="0"/>
          </a:p>
        </p:txBody>
      </p:sp>
    </p:spTree>
    <p:extLst>
      <p:ext uri="{BB962C8B-B14F-4D97-AF65-F5344CB8AC3E}">
        <p14:creationId xmlns:p14="http://schemas.microsoft.com/office/powerpoint/2010/main" val="29310031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3202858558"/>
              </p:ext>
            </p:extLst>
          </p:nvPr>
        </p:nvGraphicFramePr>
        <p:xfrm>
          <a:off x="1376084" y="2276872"/>
          <a:ext cx="7732420" cy="12627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8" name="Marcador de contenido 7"/>
          <p:cNvPicPr>
            <a:picLocks noGrp="1" noChangeAspect="1"/>
          </p:cNvPicPr>
          <p:nvPr>
            <p:ph idx="1"/>
          </p:nvPr>
        </p:nvPicPr>
        <p:blipFill>
          <a:blip r:embed="rId7"/>
          <a:stretch>
            <a:fillRect/>
          </a:stretch>
        </p:blipFill>
        <p:spPr>
          <a:xfrm>
            <a:off x="1376084" y="3496933"/>
            <a:ext cx="7739763" cy="3316443"/>
          </a:xfrm>
          <a:prstGeom prst="rect">
            <a:avLst/>
          </a:prstGeom>
        </p:spPr>
      </p:pic>
      <p:graphicFrame>
        <p:nvGraphicFramePr>
          <p:cNvPr id="7" name="Diagrama 6"/>
          <p:cNvGraphicFramePr/>
          <p:nvPr>
            <p:extLst>
              <p:ext uri="{D42A27DB-BD31-4B8C-83A1-F6EECF244321}">
                <p14:modId xmlns:p14="http://schemas.microsoft.com/office/powerpoint/2010/main" val="1991739837"/>
              </p:ext>
            </p:extLst>
          </p:nvPr>
        </p:nvGraphicFramePr>
        <p:xfrm>
          <a:off x="1619673" y="404663"/>
          <a:ext cx="7272808" cy="197288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Flecha derecha 8">
            <a:hlinkClick r:id="rId13" action="ppaction://hlinksldjump"/>
          </p:cNvPr>
          <p:cNvSpPr/>
          <p:nvPr/>
        </p:nvSpPr>
        <p:spPr>
          <a:xfrm>
            <a:off x="7933" y="3448347"/>
            <a:ext cx="2043787" cy="1311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dirty="0"/>
              <a:t>Contenido</a:t>
            </a:r>
          </a:p>
        </p:txBody>
      </p:sp>
    </p:spTree>
    <p:extLst>
      <p:ext uri="{BB962C8B-B14F-4D97-AF65-F5344CB8AC3E}">
        <p14:creationId xmlns:p14="http://schemas.microsoft.com/office/powerpoint/2010/main" val="17094581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a 12"/>
          <p:cNvGraphicFramePr/>
          <p:nvPr>
            <p:extLst>
              <p:ext uri="{D42A27DB-BD31-4B8C-83A1-F6EECF244321}">
                <p14:modId xmlns:p14="http://schemas.microsoft.com/office/powerpoint/2010/main" val="2354558686"/>
              </p:ext>
            </p:extLst>
          </p:nvPr>
        </p:nvGraphicFramePr>
        <p:xfrm>
          <a:off x="1619672" y="274638"/>
          <a:ext cx="7416824" cy="142617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1" name="Diagrama 10"/>
          <p:cNvGraphicFramePr/>
          <p:nvPr>
            <p:extLst>
              <p:ext uri="{D42A27DB-BD31-4B8C-83A1-F6EECF244321}">
                <p14:modId xmlns:p14="http://schemas.microsoft.com/office/powerpoint/2010/main" val="2213342928"/>
              </p:ext>
            </p:extLst>
          </p:nvPr>
        </p:nvGraphicFramePr>
        <p:xfrm>
          <a:off x="1398450" y="5304656"/>
          <a:ext cx="3528392" cy="63976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2" name="Diagrama 11"/>
          <p:cNvGraphicFramePr/>
          <p:nvPr>
            <p:extLst>
              <p:ext uri="{D42A27DB-BD31-4B8C-83A1-F6EECF244321}">
                <p14:modId xmlns:p14="http://schemas.microsoft.com/office/powerpoint/2010/main" val="3718893843"/>
              </p:ext>
            </p:extLst>
          </p:nvPr>
        </p:nvGraphicFramePr>
        <p:xfrm>
          <a:off x="5006513" y="5304656"/>
          <a:ext cx="3682752" cy="63976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pic>
        <p:nvPicPr>
          <p:cNvPr id="10" name="Marcador de contenido 9"/>
          <p:cNvPicPr>
            <a:picLocks noGrp="1" noChangeAspect="1"/>
          </p:cNvPicPr>
          <p:nvPr>
            <p:ph sz="quarter" idx="4"/>
          </p:nvPr>
        </p:nvPicPr>
        <p:blipFill>
          <a:blip r:embed="rId17"/>
          <a:stretch>
            <a:fillRect/>
          </a:stretch>
        </p:blipFill>
        <p:spPr>
          <a:xfrm>
            <a:off x="5003799" y="2204864"/>
            <a:ext cx="4147675" cy="2952328"/>
          </a:xfrm>
          <a:prstGeom prst="rect">
            <a:avLst/>
          </a:prstGeom>
        </p:spPr>
      </p:pic>
      <p:pic>
        <p:nvPicPr>
          <p:cNvPr id="9" name="Marcador de contenido 8"/>
          <p:cNvPicPr>
            <a:picLocks noGrp="1" noChangeAspect="1"/>
          </p:cNvPicPr>
          <p:nvPr>
            <p:ph sz="half" idx="2"/>
          </p:nvPr>
        </p:nvPicPr>
        <p:blipFill>
          <a:blip r:embed="rId18"/>
          <a:stretch>
            <a:fillRect/>
          </a:stretch>
        </p:blipFill>
        <p:spPr>
          <a:xfrm>
            <a:off x="465107" y="2204864"/>
            <a:ext cx="4466933" cy="2952328"/>
          </a:xfrm>
          <a:prstGeom prst="rect">
            <a:avLst/>
          </a:prstGeom>
        </p:spPr>
      </p:pic>
    </p:spTree>
    <p:extLst>
      <p:ext uri="{BB962C8B-B14F-4D97-AF65-F5344CB8AC3E}">
        <p14:creationId xmlns:p14="http://schemas.microsoft.com/office/powerpoint/2010/main" val="352163102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744973552"/>
              </p:ext>
            </p:extLst>
          </p:nvPr>
        </p:nvGraphicFramePr>
        <p:xfrm>
          <a:off x="2109936" y="5454550"/>
          <a:ext cx="5486400" cy="5667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Marcador de posición de imagen 4"/>
          <p:cNvPicPr>
            <a:picLocks noGrp="1" noChangeAspect="1"/>
          </p:cNvPicPr>
          <p:nvPr>
            <p:ph type="pic" idx="1"/>
          </p:nvPr>
        </p:nvPicPr>
        <p:blipFill>
          <a:blip r:embed="rId7"/>
          <a:srcRect/>
          <a:stretch>
            <a:fillRect/>
          </a:stretch>
        </p:blipFill>
        <p:spPr>
          <a:xfrm>
            <a:off x="1619671" y="-27384"/>
            <a:ext cx="7309245" cy="5481934"/>
          </a:xfrm>
          <a:prstGeom prst="rect">
            <a:avLst/>
          </a:prstGeom>
        </p:spPr>
      </p:pic>
      <p:graphicFrame>
        <p:nvGraphicFramePr>
          <p:cNvPr id="7" name="Diagrama 6"/>
          <p:cNvGraphicFramePr/>
          <p:nvPr>
            <p:extLst>
              <p:ext uri="{D42A27DB-BD31-4B8C-83A1-F6EECF244321}">
                <p14:modId xmlns:p14="http://schemas.microsoft.com/office/powerpoint/2010/main" val="1266709936"/>
              </p:ext>
            </p:extLst>
          </p:nvPr>
        </p:nvGraphicFramePr>
        <p:xfrm>
          <a:off x="2109936" y="6021288"/>
          <a:ext cx="5486400" cy="8048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3896606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54878" y="0"/>
            <a:ext cx="6189530" cy="6858000"/>
          </a:xfrm>
          <a:prstGeom prst="rect">
            <a:avLst/>
          </a:prstGeom>
        </p:spPr>
      </p:pic>
    </p:spTree>
    <p:extLst>
      <p:ext uri="{BB962C8B-B14F-4D97-AF65-F5344CB8AC3E}">
        <p14:creationId xmlns:p14="http://schemas.microsoft.com/office/powerpoint/2010/main" val="350765751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2840448270"/>
              </p:ext>
            </p:extLst>
          </p:nvPr>
        </p:nvGraphicFramePr>
        <p:xfrm>
          <a:off x="4283968" y="404664"/>
          <a:ext cx="4572000" cy="21478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a 5"/>
          <p:cNvGraphicFramePr/>
          <p:nvPr>
            <p:extLst>
              <p:ext uri="{D42A27DB-BD31-4B8C-83A1-F6EECF244321}">
                <p14:modId xmlns:p14="http://schemas.microsoft.com/office/powerpoint/2010/main" val="1849022400"/>
              </p:ext>
            </p:extLst>
          </p:nvPr>
        </p:nvGraphicFramePr>
        <p:xfrm>
          <a:off x="1619672" y="1988840"/>
          <a:ext cx="3465513" cy="36004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4071213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a 5"/>
          <p:cNvGraphicFramePr/>
          <p:nvPr>
            <p:extLst>
              <p:ext uri="{D42A27DB-BD31-4B8C-83A1-F6EECF244321}">
                <p14:modId xmlns:p14="http://schemas.microsoft.com/office/powerpoint/2010/main" val="669375540"/>
              </p:ext>
            </p:extLst>
          </p:nvPr>
        </p:nvGraphicFramePr>
        <p:xfrm>
          <a:off x="1475656" y="5949280"/>
          <a:ext cx="7416824" cy="648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5" name="Imagen 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462908" y="251520"/>
            <a:ext cx="5501580" cy="5501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CuadroTexto 4"/>
          <p:cNvSpPr txBox="1">
            <a:spLocks noChangeArrowheads="1"/>
          </p:cNvSpPr>
          <p:nvPr/>
        </p:nvSpPr>
        <p:spPr bwMode="auto">
          <a:xfrm>
            <a:off x="796677" y="2032243"/>
            <a:ext cx="3343275" cy="370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s-MX" altLang="es-MX" sz="2800" b="1" dirty="0"/>
              <a:t>Modelo de Robert Blake y Jane </a:t>
            </a:r>
            <a:r>
              <a:rPr lang="es-MX" altLang="es-MX" sz="2800" b="1" dirty="0"/>
              <a:t>Mouton</a:t>
            </a:r>
            <a:endParaRPr lang="es-MX" altLang="es-MX" sz="2800" b="1" dirty="0"/>
          </a:p>
          <a:p>
            <a:pPr algn="ctr" eaLnBrk="1" hangingPunct="1">
              <a:spcBef>
                <a:spcPct val="0"/>
              </a:spcBef>
              <a:buClrTx/>
              <a:buFontTx/>
              <a:buNone/>
            </a:pPr>
            <a:endParaRPr lang="es-MX" altLang="es-MX" sz="1050" b="1" dirty="0"/>
          </a:p>
          <a:p>
            <a:pPr algn="ctr" eaLnBrk="1" hangingPunct="1">
              <a:spcBef>
                <a:spcPct val="0"/>
              </a:spcBef>
              <a:buClrTx/>
              <a:buFontTx/>
              <a:buNone/>
            </a:pPr>
            <a:r>
              <a:rPr lang="es-MX" altLang="es-MX" sz="2800" b="1" dirty="0"/>
              <a:t>Orientación a la Tarea</a:t>
            </a:r>
          </a:p>
          <a:p>
            <a:pPr algn="ctr" eaLnBrk="1" hangingPunct="1">
              <a:spcBef>
                <a:spcPct val="0"/>
              </a:spcBef>
              <a:buClrTx/>
              <a:buFontTx/>
              <a:buNone/>
            </a:pPr>
            <a:r>
              <a:rPr lang="es-MX" altLang="es-MX" sz="2800" b="1" dirty="0"/>
              <a:t> vs.</a:t>
            </a:r>
          </a:p>
          <a:p>
            <a:pPr algn="ctr" eaLnBrk="1" hangingPunct="1">
              <a:spcBef>
                <a:spcPct val="0"/>
              </a:spcBef>
              <a:buClrTx/>
              <a:buFontTx/>
              <a:buNone/>
            </a:pPr>
            <a:r>
              <a:rPr lang="es-MX" altLang="es-MX" sz="2800" b="1" dirty="0"/>
              <a:t>Orientación a Persona</a:t>
            </a:r>
          </a:p>
        </p:txBody>
      </p:sp>
      <p:sp>
        <p:nvSpPr>
          <p:cNvPr id="5" name="Flecha derecha 4"/>
          <p:cNvSpPr/>
          <p:nvPr/>
        </p:nvSpPr>
        <p:spPr>
          <a:xfrm>
            <a:off x="1765127" y="-27384"/>
            <a:ext cx="1582737" cy="1276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dirty="0">
                <a:solidFill>
                  <a:srgbClr val="000000"/>
                </a:solidFill>
                <a:hlinkClick r:id="rId8" action="ppaction://hlinksldjump"/>
              </a:rPr>
              <a:t>Contenido</a:t>
            </a:r>
            <a:endParaRPr lang="es-MX" dirty="0">
              <a:solidFill>
                <a:srgbClr val="000000"/>
              </a:solidFill>
            </a:endParaRPr>
          </a:p>
        </p:txBody>
      </p:sp>
    </p:spTree>
    <p:extLst>
      <p:ext uri="{BB962C8B-B14F-4D97-AF65-F5344CB8AC3E}">
        <p14:creationId xmlns:p14="http://schemas.microsoft.com/office/powerpoint/2010/main" val="536623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Título 1"/>
          <p:cNvSpPr>
            <a:spLocks noGrp="1"/>
          </p:cNvSpPr>
          <p:nvPr>
            <p:ph type="title"/>
          </p:nvPr>
        </p:nvSpPr>
        <p:spPr>
          <a:xfrm>
            <a:off x="457200" y="115888"/>
            <a:ext cx="8229600" cy="792162"/>
          </a:xfrm>
        </p:spPr>
        <p:txBody>
          <a:bodyPr/>
          <a:lstStyle/>
          <a:p>
            <a:r>
              <a:rPr lang="es-MX" altLang="es-MX" dirty="0" smtClean="0"/>
              <a:t>Referencias Bibliográficas </a:t>
            </a:r>
          </a:p>
        </p:txBody>
      </p:sp>
      <p:sp>
        <p:nvSpPr>
          <p:cNvPr id="3" name="Marcador de contenido 2"/>
          <p:cNvSpPr>
            <a:spLocks noGrp="1"/>
          </p:cNvSpPr>
          <p:nvPr>
            <p:ph idx="1"/>
          </p:nvPr>
        </p:nvSpPr>
        <p:spPr>
          <a:xfrm>
            <a:off x="1619672" y="908050"/>
            <a:ext cx="7524328" cy="5834063"/>
          </a:xfrm>
        </p:spPr>
        <p:txBody>
          <a:bodyPr/>
          <a:lstStyle/>
          <a:p>
            <a:pPr marL="0" indent="0">
              <a:buFontTx/>
              <a:buNone/>
              <a:defRPr/>
            </a:pPr>
            <a:r>
              <a:rPr lang="es-MX" sz="1600" dirty="0"/>
              <a:t>ARROYO Tovar, Ruth</a:t>
            </a:r>
          </a:p>
          <a:p>
            <a:pPr marL="0" indent="0">
              <a:buFontTx/>
              <a:buNone/>
              <a:defRPr/>
            </a:pPr>
            <a:r>
              <a:rPr lang="es-MX" sz="1600" dirty="0"/>
              <a:t>Habilidades gerenciales : desarrollo de destrezas, competencias y actitud</a:t>
            </a:r>
          </a:p>
          <a:p>
            <a:pPr marL="0" indent="0">
              <a:buFontTx/>
              <a:buNone/>
              <a:defRPr/>
            </a:pPr>
            <a:r>
              <a:rPr lang="es-MX" sz="1600" dirty="0"/>
              <a:t>Bogotá, Colombia : </a:t>
            </a:r>
            <a:r>
              <a:rPr lang="es-MX" sz="1600" dirty="0" err="1"/>
              <a:t>Ecoe</a:t>
            </a:r>
            <a:r>
              <a:rPr lang="es-MX" sz="1600" dirty="0"/>
              <a:t> Ediciones , 2012</a:t>
            </a:r>
          </a:p>
          <a:p>
            <a:pPr marL="0" indent="0">
              <a:buFontTx/>
              <a:buNone/>
              <a:defRPr/>
            </a:pPr>
            <a:r>
              <a:rPr lang="es-MX" sz="1600" dirty="0"/>
              <a:t>HD58 .9 A7</a:t>
            </a:r>
          </a:p>
          <a:p>
            <a:pPr>
              <a:defRPr/>
            </a:pPr>
            <a:endParaRPr lang="es-MX" sz="1600" dirty="0"/>
          </a:p>
          <a:p>
            <a:pPr marL="0" indent="0">
              <a:buFontTx/>
              <a:buNone/>
              <a:defRPr/>
            </a:pPr>
            <a:r>
              <a:rPr lang="es-MX" sz="1600" dirty="0"/>
              <a:t>ALLES, Martha Alicia </a:t>
            </a:r>
          </a:p>
          <a:p>
            <a:pPr marL="0" indent="0">
              <a:buFontTx/>
              <a:buNone/>
              <a:defRPr/>
            </a:pPr>
            <a:r>
              <a:rPr lang="es-MX" sz="1600" dirty="0"/>
              <a:t>Cómo ser un buen jefe en 12 pasos</a:t>
            </a:r>
          </a:p>
          <a:p>
            <a:pPr marL="0" indent="0">
              <a:buFontTx/>
              <a:buNone/>
              <a:defRPr/>
            </a:pPr>
            <a:r>
              <a:rPr lang="es-MX" sz="1600" dirty="0"/>
              <a:t>Buenos Aires : Granica , 2008</a:t>
            </a:r>
          </a:p>
          <a:p>
            <a:pPr marL="0" indent="0">
              <a:buFontTx/>
              <a:buNone/>
              <a:defRPr/>
            </a:pPr>
            <a:r>
              <a:rPr lang="es-MX" sz="1600" dirty="0"/>
              <a:t>HD57 .7 A44</a:t>
            </a:r>
          </a:p>
          <a:p>
            <a:pPr>
              <a:defRPr/>
            </a:pPr>
            <a:endParaRPr lang="es-MX" sz="1600" dirty="0"/>
          </a:p>
          <a:p>
            <a:pPr marL="0" indent="0">
              <a:buFontTx/>
              <a:buNone/>
              <a:defRPr/>
            </a:pPr>
            <a:r>
              <a:rPr lang="es-MX" sz="1600" dirty="0"/>
              <a:t>CHIAVENATO , Idalberto</a:t>
            </a:r>
          </a:p>
          <a:p>
            <a:pPr marL="0" indent="0">
              <a:buFontTx/>
              <a:buNone/>
              <a:defRPr/>
            </a:pPr>
            <a:r>
              <a:rPr lang="es-MX" sz="1600" dirty="0"/>
              <a:t>Introducción a la Teoría General de Administración</a:t>
            </a:r>
          </a:p>
          <a:p>
            <a:pPr marL="0" indent="0">
              <a:buFontTx/>
              <a:buNone/>
              <a:defRPr/>
            </a:pPr>
            <a:r>
              <a:rPr lang="es-MX" sz="1600" dirty="0"/>
              <a:t>4a. Edición, Ed. Mc Graw Hill Interamericana : México, 2014</a:t>
            </a:r>
          </a:p>
          <a:p>
            <a:pPr marL="0" indent="0">
              <a:buFontTx/>
              <a:buNone/>
              <a:defRPr/>
            </a:pPr>
            <a:r>
              <a:rPr lang="es-MX" sz="1600" dirty="0"/>
              <a:t>HD37 .E8 CH5 2014</a:t>
            </a:r>
          </a:p>
          <a:p>
            <a:pPr>
              <a:defRPr/>
            </a:pPr>
            <a:endParaRPr lang="es-MX" sz="1600" dirty="0"/>
          </a:p>
          <a:p>
            <a:pPr marL="0" indent="0">
              <a:buFontTx/>
              <a:buNone/>
              <a:defRPr/>
            </a:pPr>
            <a:r>
              <a:rPr lang="es-MX" sz="1600" dirty="0"/>
              <a:t>GARDNER, Howard y Emma </a:t>
            </a:r>
            <a:r>
              <a:rPr lang="es-MX" sz="1600" dirty="0" err="1"/>
              <a:t>Laskín</a:t>
            </a:r>
            <a:endParaRPr lang="es-MX" sz="1600" dirty="0"/>
          </a:p>
          <a:p>
            <a:pPr marL="0" indent="0">
              <a:buFontTx/>
              <a:buNone/>
              <a:defRPr/>
            </a:pPr>
            <a:r>
              <a:rPr lang="es-MX" sz="1600" dirty="0"/>
              <a:t>Mentes líderes : una anatomía del liderazgo</a:t>
            </a:r>
          </a:p>
          <a:p>
            <a:pPr marL="0" indent="0">
              <a:buFontTx/>
              <a:buNone/>
              <a:defRPr/>
            </a:pPr>
            <a:r>
              <a:rPr lang="es-MX" sz="1600" dirty="0"/>
              <a:t>Madrid, España : Paidós , 2011</a:t>
            </a:r>
          </a:p>
          <a:p>
            <a:pPr marL="0" indent="0">
              <a:buFontTx/>
              <a:buNone/>
              <a:defRPr/>
            </a:pPr>
            <a:r>
              <a:rPr lang="es-MX" sz="1600" dirty="0"/>
              <a:t>HM141 G3</a:t>
            </a:r>
          </a:p>
          <a:p>
            <a:pPr>
              <a:defRPr/>
            </a:pPr>
            <a:endParaRPr lang="es-MX" dirty="0"/>
          </a:p>
        </p:txBody>
      </p:sp>
    </p:spTree>
    <p:extLst>
      <p:ext uri="{BB962C8B-B14F-4D97-AF65-F5344CB8AC3E}">
        <p14:creationId xmlns:p14="http://schemas.microsoft.com/office/powerpoint/2010/main" val="37849923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ítulo 1"/>
          <p:cNvSpPr>
            <a:spLocks noGrp="1"/>
          </p:cNvSpPr>
          <p:nvPr>
            <p:ph type="title"/>
          </p:nvPr>
        </p:nvSpPr>
        <p:spPr>
          <a:xfrm>
            <a:off x="457200" y="15875"/>
            <a:ext cx="8229600" cy="792163"/>
          </a:xfrm>
        </p:spPr>
        <p:txBody>
          <a:bodyPr/>
          <a:lstStyle/>
          <a:p>
            <a:r>
              <a:rPr lang="es-MX" altLang="es-MX" dirty="0" err="1" smtClean="0"/>
              <a:t>Referenfcias</a:t>
            </a:r>
            <a:r>
              <a:rPr lang="es-MX" altLang="es-MX" dirty="0" smtClean="0"/>
              <a:t> Bibliográficas </a:t>
            </a:r>
          </a:p>
        </p:txBody>
      </p:sp>
      <p:sp>
        <p:nvSpPr>
          <p:cNvPr id="3" name="Marcador de contenido 2"/>
          <p:cNvSpPr>
            <a:spLocks noGrp="1"/>
          </p:cNvSpPr>
          <p:nvPr>
            <p:ph idx="1"/>
          </p:nvPr>
        </p:nvSpPr>
        <p:spPr>
          <a:xfrm>
            <a:off x="1619672" y="808038"/>
            <a:ext cx="7524328" cy="5789612"/>
          </a:xfrm>
        </p:spPr>
        <p:txBody>
          <a:bodyPr>
            <a:normAutofit lnSpcReduction="10000"/>
          </a:bodyPr>
          <a:lstStyle/>
          <a:p>
            <a:pPr marL="0" indent="0">
              <a:buFontTx/>
              <a:buNone/>
              <a:defRPr/>
            </a:pPr>
            <a:r>
              <a:rPr lang="es-MX" sz="1600" dirty="0"/>
              <a:t>GOLEMAN, Daniel</a:t>
            </a:r>
          </a:p>
          <a:p>
            <a:pPr marL="0" indent="0">
              <a:buFontTx/>
              <a:buNone/>
              <a:defRPr/>
            </a:pPr>
            <a:r>
              <a:rPr lang="es-MX" sz="1600" dirty="0" err="1"/>
              <a:t>Focus</a:t>
            </a:r>
            <a:r>
              <a:rPr lang="es-MX" sz="1600" dirty="0"/>
              <a:t> : el motor oculto de la excelencia</a:t>
            </a:r>
          </a:p>
          <a:p>
            <a:pPr marL="0" indent="0">
              <a:buFontTx/>
              <a:buNone/>
              <a:defRPr/>
            </a:pPr>
            <a:r>
              <a:rPr lang="es-MX" sz="1600" dirty="0"/>
              <a:t>Buenos Aires, Argentina : Ediciones B , 2014</a:t>
            </a:r>
          </a:p>
          <a:p>
            <a:pPr marL="0" indent="0">
              <a:buFontTx/>
              <a:buNone/>
              <a:defRPr/>
            </a:pPr>
            <a:r>
              <a:rPr lang="es-MX" sz="1600" dirty="0"/>
              <a:t>BF576 G6</a:t>
            </a:r>
          </a:p>
          <a:p>
            <a:pPr>
              <a:defRPr/>
            </a:pPr>
            <a:endParaRPr lang="es-MX" sz="1600" dirty="0"/>
          </a:p>
          <a:p>
            <a:pPr marL="0" indent="0">
              <a:buFontTx/>
              <a:buNone/>
              <a:defRPr/>
            </a:pPr>
            <a:r>
              <a:rPr lang="es-MX" sz="1600" dirty="0"/>
              <a:t>GOLEMAN, Daniel </a:t>
            </a:r>
          </a:p>
          <a:p>
            <a:pPr marL="0" indent="0">
              <a:buFontTx/>
              <a:buNone/>
              <a:defRPr/>
            </a:pPr>
            <a:r>
              <a:rPr lang="es-MX" sz="1600" dirty="0"/>
              <a:t>Liderazgo : el poder de la inteligencia emocional</a:t>
            </a:r>
          </a:p>
          <a:p>
            <a:pPr marL="0" indent="0">
              <a:buFontTx/>
              <a:buNone/>
              <a:defRPr/>
            </a:pPr>
            <a:r>
              <a:rPr lang="es-MX" sz="1600" dirty="0"/>
              <a:t>HD57 .7 G653</a:t>
            </a:r>
          </a:p>
          <a:p>
            <a:pPr marL="0" indent="0">
              <a:buFontTx/>
              <a:buNone/>
              <a:defRPr/>
            </a:pPr>
            <a:r>
              <a:rPr lang="es-MX" sz="1600" dirty="0"/>
              <a:t>Barcelona, España : Ediciones B , 2013</a:t>
            </a:r>
          </a:p>
          <a:p>
            <a:pPr>
              <a:defRPr/>
            </a:pPr>
            <a:endParaRPr lang="es-MX" sz="1600" dirty="0"/>
          </a:p>
          <a:p>
            <a:pPr marL="0" indent="0">
              <a:buFontTx/>
              <a:buNone/>
              <a:defRPr/>
            </a:pPr>
            <a:r>
              <a:rPr lang="es-MX" sz="1600" dirty="0"/>
              <a:t>HERNANDEZ  y Rodríguez , Sergio</a:t>
            </a:r>
          </a:p>
          <a:p>
            <a:pPr marL="0" indent="0">
              <a:buFontTx/>
              <a:buNone/>
              <a:defRPr/>
            </a:pPr>
            <a:r>
              <a:rPr lang="es-MX" sz="1600" dirty="0"/>
              <a:t>Introducción a la Administración: teoría, proceso, áreas funcionales y estrategias para la competitividad</a:t>
            </a:r>
          </a:p>
          <a:p>
            <a:pPr marL="0" indent="0">
              <a:buFontTx/>
              <a:buNone/>
              <a:defRPr/>
            </a:pPr>
            <a:r>
              <a:rPr lang="es-MX" sz="1600" dirty="0"/>
              <a:t>3a.Edicion, Mc Graw Hill: México, 2012</a:t>
            </a:r>
          </a:p>
          <a:p>
            <a:pPr marL="0" indent="0">
              <a:buFontTx/>
              <a:buNone/>
              <a:defRPr/>
            </a:pPr>
            <a:r>
              <a:rPr lang="es-MX" sz="1600" dirty="0"/>
              <a:t>HD31 H47 2012</a:t>
            </a:r>
          </a:p>
          <a:p>
            <a:pPr>
              <a:defRPr/>
            </a:pPr>
            <a:endParaRPr lang="es-MX" sz="1600" dirty="0"/>
          </a:p>
          <a:p>
            <a:pPr marL="0" indent="0">
              <a:buFontTx/>
              <a:buNone/>
              <a:defRPr/>
            </a:pPr>
            <a:r>
              <a:rPr lang="es-MX" sz="1600" dirty="0"/>
              <a:t>HERNANDEZ  y Rodríguez , Sergio</a:t>
            </a:r>
          </a:p>
          <a:p>
            <a:pPr marL="0" indent="0">
              <a:buFontTx/>
              <a:buNone/>
              <a:defRPr/>
            </a:pPr>
            <a:r>
              <a:rPr lang="es-MX" sz="1600" dirty="0"/>
              <a:t>Introducción a la Administración: un enfoque teórico-practico</a:t>
            </a:r>
          </a:p>
          <a:p>
            <a:pPr marL="0" indent="0">
              <a:buFontTx/>
              <a:buNone/>
              <a:defRPr/>
            </a:pPr>
            <a:r>
              <a:rPr lang="es-MX" sz="1600" dirty="0"/>
              <a:t>Mc Graw Hill: México, 2002</a:t>
            </a:r>
          </a:p>
          <a:p>
            <a:pPr marL="0" indent="0">
              <a:buFontTx/>
              <a:buNone/>
              <a:defRPr/>
            </a:pPr>
            <a:r>
              <a:rPr lang="es-MX" sz="1600" dirty="0"/>
              <a:t>HD37 .E8 H47</a:t>
            </a:r>
          </a:p>
          <a:p>
            <a:pPr>
              <a:defRPr/>
            </a:pPr>
            <a:endParaRPr lang="es-MX" dirty="0"/>
          </a:p>
        </p:txBody>
      </p:sp>
    </p:spTree>
    <p:extLst>
      <p:ext uri="{BB962C8B-B14F-4D97-AF65-F5344CB8AC3E}">
        <p14:creationId xmlns:p14="http://schemas.microsoft.com/office/powerpoint/2010/main" val="2328839801"/>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ítulo 1"/>
          <p:cNvSpPr>
            <a:spLocks noGrp="1"/>
          </p:cNvSpPr>
          <p:nvPr>
            <p:ph type="title"/>
          </p:nvPr>
        </p:nvSpPr>
        <p:spPr>
          <a:xfrm>
            <a:off x="457200" y="115888"/>
            <a:ext cx="8229600" cy="792162"/>
          </a:xfrm>
        </p:spPr>
        <p:txBody>
          <a:bodyPr/>
          <a:lstStyle/>
          <a:p>
            <a:r>
              <a:rPr lang="es-MX" altLang="es-MX" dirty="0" smtClean="0"/>
              <a:t>Referencias Bibliográficas </a:t>
            </a:r>
          </a:p>
        </p:txBody>
      </p:sp>
      <p:sp>
        <p:nvSpPr>
          <p:cNvPr id="3" name="Marcador de contenido 2"/>
          <p:cNvSpPr>
            <a:spLocks noGrp="1"/>
          </p:cNvSpPr>
          <p:nvPr>
            <p:ph idx="1"/>
          </p:nvPr>
        </p:nvSpPr>
        <p:spPr>
          <a:xfrm>
            <a:off x="1619672" y="908050"/>
            <a:ext cx="7524328" cy="5949950"/>
          </a:xfrm>
        </p:spPr>
        <p:txBody>
          <a:bodyPr/>
          <a:lstStyle/>
          <a:p>
            <a:pPr marL="0" indent="0">
              <a:buFontTx/>
              <a:buNone/>
              <a:defRPr/>
            </a:pPr>
            <a:r>
              <a:rPr lang="es-MX" sz="1600" dirty="0"/>
              <a:t>HUERTA MATA, Juan José y Gerardo Rodríguez Castellanos</a:t>
            </a:r>
          </a:p>
          <a:p>
            <a:pPr marL="0" indent="0">
              <a:buFontTx/>
              <a:buNone/>
              <a:defRPr/>
            </a:pPr>
            <a:r>
              <a:rPr lang="es-MX" sz="1600" dirty="0"/>
              <a:t>Desarrollo de habilidades directivas</a:t>
            </a:r>
          </a:p>
          <a:p>
            <a:pPr marL="0" indent="0">
              <a:buFontTx/>
              <a:buNone/>
              <a:defRPr/>
            </a:pPr>
            <a:r>
              <a:rPr lang="es-MX" sz="1600" dirty="0"/>
              <a:t>Naucalpan de Juárez, Estado de México : Pearson , 2014</a:t>
            </a:r>
          </a:p>
          <a:p>
            <a:pPr marL="0" indent="0">
              <a:buFontTx/>
              <a:buNone/>
              <a:defRPr/>
            </a:pPr>
            <a:r>
              <a:rPr lang="es-MX" sz="1600" dirty="0"/>
              <a:t>HF5549 H84</a:t>
            </a:r>
          </a:p>
          <a:p>
            <a:pPr>
              <a:defRPr/>
            </a:pPr>
            <a:endParaRPr lang="es-MX" sz="1600" dirty="0" smtClean="0"/>
          </a:p>
          <a:p>
            <a:pPr marL="0" indent="0">
              <a:buFontTx/>
              <a:buNone/>
              <a:defRPr/>
            </a:pPr>
            <a:r>
              <a:rPr lang="es-MX" sz="1600" dirty="0" smtClean="0"/>
              <a:t>LÓPEZ </a:t>
            </a:r>
            <a:r>
              <a:rPr lang="es-MX" sz="1600" dirty="0"/>
              <a:t>Fresno Palmira,  </a:t>
            </a:r>
          </a:p>
          <a:p>
            <a:pPr marL="0" indent="0">
              <a:buFontTx/>
              <a:buNone/>
              <a:defRPr/>
            </a:pPr>
            <a:r>
              <a:rPr lang="es-MX" sz="1600" dirty="0"/>
              <a:t>Habilidades directivas : 30 habilidades para el desarrollo de un liderazgo efectivo</a:t>
            </a:r>
          </a:p>
          <a:p>
            <a:pPr marL="0" indent="0">
              <a:buFontTx/>
              <a:buNone/>
              <a:defRPr/>
            </a:pPr>
            <a:r>
              <a:rPr lang="es-MX" sz="1600" dirty="0"/>
              <a:t>La Coruña: Netbiblo , 2011</a:t>
            </a:r>
          </a:p>
          <a:p>
            <a:pPr marL="0" indent="0">
              <a:buFontTx/>
              <a:buNone/>
              <a:defRPr/>
            </a:pPr>
            <a:r>
              <a:rPr lang="es-MX" sz="1600" dirty="0"/>
              <a:t>HD57 .7 L6</a:t>
            </a:r>
          </a:p>
          <a:p>
            <a:pPr>
              <a:defRPr/>
            </a:pPr>
            <a:endParaRPr lang="es-MX" sz="1600" dirty="0"/>
          </a:p>
          <a:p>
            <a:pPr marL="0" indent="0">
              <a:buFontTx/>
              <a:buNone/>
              <a:defRPr/>
            </a:pPr>
            <a:r>
              <a:rPr lang="es-MX" sz="1600" dirty="0"/>
              <a:t>LUSSIER, Robert N., Christopher F. </a:t>
            </a:r>
            <a:r>
              <a:rPr lang="es-MX" sz="1600" dirty="0" err="1"/>
              <a:t>Achua</a:t>
            </a:r>
            <a:endParaRPr lang="es-MX" sz="1600" dirty="0"/>
          </a:p>
          <a:p>
            <a:pPr marL="0" indent="0">
              <a:buFontTx/>
              <a:buNone/>
              <a:defRPr/>
            </a:pPr>
            <a:r>
              <a:rPr lang="es-MX" sz="1600" dirty="0"/>
              <a:t>Liderazgo : teoría, aplicación, desarrollo de habilidades</a:t>
            </a:r>
          </a:p>
          <a:p>
            <a:pPr marL="0" indent="0">
              <a:buFontTx/>
              <a:buNone/>
              <a:defRPr/>
            </a:pPr>
            <a:r>
              <a:rPr lang="es-MX" sz="1600" dirty="0"/>
              <a:t>México, D. F. : CENGAGE Learning , 2011</a:t>
            </a:r>
          </a:p>
          <a:p>
            <a:pPr marL="0" indent="0">
              <a:buFontTx/>
              <a:buNone/>
              <a:defRPr/>
            </a:pPr>
            <a:r>
              <a:rPr lang="es-MX" sz="1600" dirty="0"/>
              <a:t>HD57 .7 L8 2011</a:t>
            </a:r>
          </a:p>
          <a:p>
            <a:pPr>
              <a:defRPr/>
            </a:pPr>
            <a:endParaRPr lang="es-MX" sz="1600" dirty="0"/>
          </a:p>
          <a:p>
            <a:pPr marL="0" indent="0">
              <a:buFontTx/>
              <a:buNone/>
              <a:defRPr/>
            </a:pPr>
            <a:r>
              <a:rPr lang="es-MX" sz="1600" dirty="0"/>
              <a:t>MADRIGAL Torres, Bertha </a:t>
            </a:r>
            <a:r>
              <a:rPr lang="es-MX" sz="1600" dirty="0" err="1"/>
              <a:t>Ermilia</a:t>
            </a:r>
            <a:r>
              <a:rPr lang="es-MX" sz="1600" dirty="0"/>
              <a:t>... [et al.]</a:t>
            </a:r>
          </a:p>
          <a:p>
            <a:pPr marL="0" indent="0">
              <a:buFontTx/>
              <a:buNone/>
              <a:defRPr/>
            </a:pPr>
            <a:r>
              <a:rPr lang="es-MX" sz="1600" dirty="0"/>
              <a:t>Habilidades directivas </a:t>
            </a:r>
          </a:p>
          <a:p>
            <a:pPr marL="0" indent="0">
              <a:buFontTx/>
              <a:buNone/>
              <a:defRPr/>
            </a:pPr>
            <a:r>
              <a:rPr lang="es-MX" sz="1600" dirty="0"/>
              <a:t>México, D. F. : McGraw-Hill , 2009</a:t>
            </a:r>
          </a:p>
          <a:p>
            <a:pPr marL="0" indent="0">
              <a:buFontTx/>
              <a:buNone/>
              <a:defRPr/>
            </a:pPr>
            <a:r>
              <a:rPr lang="es-MX" sz="1600" dirty="0"/>
              <a:t>HD57 .7 H331</a:t>
            </a:r>
          </a:p>
          <a:p>
            <a:pPr>
              <a:defRPr/>
            </a:pPr>
            <a:endParaRPr lang="es-MX" dirty="0"/>
          </a:p>
        </p:txBody>
      </p:sp>
    </p:spTree>
    <p:extLst>
      <p:ext uri="{BB962C8B-B14F-4D97-AF65-F5344CB8AC3E}">
        <p14:creationId xmlns:p14="http://schemas.microsoft.com/office/powerpoint/2010/main" val="151094594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Título 1"/>
          <p:cNvSpPr>
            <a:spLocks noGrp="1"/>
          </p:cNvSpPr>
          <p:nvPr>
            <p:ph type="title"/>
          </p:nvPr>
        </p:nvSpPr>
        <p:spPr>
          <a:xfrm>
            <a:off x="466725" y="115888"/>
            <a:ext cx="8229600" cy="792162"/>
          </a:xfrm>
        </p:spPr>
        <p:txBody>
          <a:bodyPr/>
          <a:lstStyle/>
          <a:p>
            <a:r>
              <a:rPr lang="es-MX" altLang="es-MX" dirty="0" smtClean="0"/>
              <a:t>Referencias Bibliográficas </a:t>
            </a:r>
          </a:p>
        </p:txBody>
      </p:sp>
      <p:sp>
        <p:nvSpPr>
          <p:cNvPr id="3" name="Marcador de contenido 2"/>
          <p:cNvSpPr>
            <a:spLocks noGrp="1"/>
          </p:cNvSpPr>
          <p:nvPr>
            <p:ph idx="1"/>
          </p:nvPr>
        </p:nvSpPr>
        <p:spPr>
          <a:xfrm>
            <a:off x="1619672" y="908050"/>
            <a:ext cx="7524328" cy="5949950"/>
          </a:xfrm>
        </p:spPr>
        <p:txBody>
          <a:bodyPr>
            <a:normAutofit/>
          </a:bodyPr>
          <a:lstStyle/>
          <a:p>
            <a:pPr marL="0" indent="0">
              <a:buFontTx/>
              <a:buNone/>
              <a:defRPr/>
            </a:pPr>
            <a:r>
              <a:rPr lang="es-MX" sz="1600" dirty="0"/>
              <a:t>MADRIGAL Torres Berta </a:t>
            </a:r>
            <a:r>
              <a:rPr lang="es-MX" sz="1600" dirty="0" err="1"/>
              <a:t>Ermila</a:t>
            </a:r>
            <a:r>
              <a:rPr lang="es-MX" sz="1600" dirty="0"/>
              <a:t> </a:t>
            </a:r>
          </a:p>
          <a:p>
            <a:pPr marL="0" indent="0">
              <a:buFontTx/>
              <a:buNone/>
              <a:defRPr/>
            </a:pPr>
            <a:r>
              <a:rPr lang="es-MX" sz="1600" dirty="0"/>
              <a:t>Liderazgo : enseñanza y aprendizaje</a:t>
            </a:r>
          </a:p>
          <a:p>
            <a:pPr marL="0" indent="0">
              <a:buFontTx/>
              <a:buNone/>
              <a:defRPr/>
            </a:pPr>
            <a:r>
              <a:rPr lang="es-MX" sz="1600" dirty="0"/>
              <a:t>México, D.F : McGraw-Hill , 2005</a:t>
            </a:r>
          </a:p>
          <a:p>
            <a:pPr marL="0" indent="0">
              <a:buFontTx/>
              <a:buNone/>
              <a:defRPr/>
            </a:pPr>
            <a:r>
              <a:rPr lang="es-MX" sz="1600" dirty="0"/>
              <a:t>HD57 .7 M333</a:t>
            </a:r>
          </a:p>
          <a:p>
            <a:pPr>
              <a:defRPr/>
            </a:pPr>
            <a:endParaRPr lang="es-MX" sz="1600" dirty="0"/>
          </a:p>
          <a:p>
            <a:pPr marL="0" indent="0">
              <a:buFontTx/>
              <a:buNone/>
              <a:defRPr/>
            </a:pPr>
            <a:r>
              <a:rPr lang="es-MX" sz="1600" dirty="0"/>
              <a:t>MAXWELL, John C.</a:t>
            </a:r>
          </a:p>
          <a:p>
            <a:pPr marL="0" indent="0">
              <a:buFontTx/>
              <a:buNone/>
              <a:defRPr/>
            </a:pPr>
            <a:r>
              <a:rPr lang="es-MX" sz="1600" dirty="0"/>
              <a:t>Liderazgo 101 : lo que todo líder necesita saber </a:t>
            </a:r>
          </a:p>
          <a:p>
            <a:pPr marL="0" indent="0">
              <a:buFontTx/>
              <a:buNone/>
              <a:defRPr/>
            </a:pPr>
            <a:r>
              <a:rPr lang="es-MX" sz="1600" dirty="0"/>
              <a:t>Nashville : Caribe-Betania , c2003</a:t>
            </a:r>
          </a:p>
          <a:p>
            <a:pPr marL="0" indent="0">
              <a:buFontTx/>
              <a:buNone/>
              <a:defRPr/>
            </a:pPr>
            <a:r>
              <a:rPr lang="es-MX" sz="1600" dirty="0"/>
              <a:t>HD57 .7 M3j</a:t>
            </a:r>
          </a:p>
          <a:p>
            <a:pPr>
              <a:defRPr/>
            </a:pPr>
            <a:endParaRPr lang="es-MX" sz="1600" dirty="0"/>
          </a:p>
          <a:p>
            <a:pPr marL="0" indent="0">
              <a:buFontTx/>
              <a:buNone/>
              <a:defRPr/>
            </a:pPr>
            <a:r>
              <a:rPr lang="es-MX" sz="1600" dirty="0"/>
              <a:t>MAXWELL, John C.</a:t>
            </a:r>
          </a:p>
          <a:p>
            <a:pPr marL="0" indent="0">
              <a:buFontTx/>
              <a:buNone/>
              <a:defRPr/>
            </a:pPr>
            <a:r>
              <a:rPr lang="es-MX" sz="1600" dirty="0"/>
              <a:t>Las 21 cualidades indispensables de un líder</a:t>
            </a:r>
          </a:p>
          <a:p>
            <a:pPr marL="0" indent="0">
              <a:buFontTx/>
              <a:buNone/>
              <a:defRPr/>
            </a:pPr>
            <a:r>
              <a:rPr lang="es-MX" sz="1600" dirty="0"/>
              <a:t>Nashville ; México : Grupo Nelson , 2000</a:t>
            </a:r>
          </a:p>
          <a:p>
            <a:pPr marL="0" indent="0">
              <a:buFontTx/>
              <a:buNone/>
              <a:defRPr/>
            </a:pPr>
            <a:r>
              <a:rPr lang="es-MX" sz="1600" dirty="0"/>
              <a:t>BF637 .L4 M3  </a:t>
            </a:r>
          </a:p>
          <a:p>
            <a:pPr>
              <a:defRPr/>
            </a:pPr>
            <a:endParaRPr lang="es-MX" sz="1600" dirty="0"/>
          </a:p>
          <a:p>
            <a:pPr marL="0" indent="0">
              <a:buFontTx/>
              <a:buNone/>
              <a:defRPr/>
            </a:pPr>
            <a:r>
              <a:rPr lang="es-MX" sz="1600" dirty="0"/>
              <a:t>MAXWELL, John C.</a:t>
            </a:r>
          </a:p>
          <a:p>
            <a:pPr marL="0" indent="0">
              <a:buFontTx/>
              <a:buNone/>
              <a:defRPr/>
            </a:pPr>
            <a:r>
              <a:rPr lang="es-MX" sz="1600" dirty="0"/>
              <a:t>Las 21 leyes irrefutables del liderazgo [audio libro]: siga estas leyes y la gente lo seguirá a usted</a:t>
            </a:r>
          </a:p>
          <a:p>
            <a:pPr marL="0" indent="0">
              <a:buFontTx/>
              <a:buNone/>
              <a:defRPr/>
            </a:pPr>
            <a:r>
              <a:rPr lang="es-MX" sz="1600" dirty="0"/>
              <a:t>Nashville, TN. : Caribe , 2007</a:t>
            </a:r>
          </a:p>
          <a:p>
            <a:pPr marL="0" indent="0">
              <a:buFontTx/>
              <a:buNone/>
              <a:defRPr/>
            </a:pPr>
            <a:r>
              <a:rPr lang="es-MX" sz="1600" dirty="0"/>
              <a:t>HD57 .7 M383i</a:t>
            </a:r>
          </a:p>
          <a:p>
            <a:pPr>
              <a:defRPr/>
            </a:pPr>
            <a:endParaRPr lang="es-MX" dirty="0"/>
          </a:p>
        </p:txBody>
      </p:sp>
    </p:spTree>
    <p:extLst>
      <p:ext uri="{BB962C8B-B14F-4D97-AF65-F5344CB8AC3E}">
        <p14:creationId xmlns:p14="http://schemas.microsoft.com/office/powerpoint/2010/main" val="242452516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Título 1"/>
          <p:cNvSpPr>
            <a:spLocks noGrp="1"/>
          </p:cNvSpPr>
          <p:nvPr>
            <p:ph type="title"/>
          </p:nvPr>
        </p:nvSpPr>
        <p:spPr>
          <a:xfrm>
            <a:off x="466725" y="115888"/>
            <a:ext cx="8229600" cy="792162"/>
          </a:xfrm>
        </p:spPr>
        <p:txBody>
          <a:bodyPr/>
          <a:lstStyle/>
          <a:p>
            <a:r>
              <a:rPr lang="es-MX" altLang="es-MX" dirty="0" smtClean="0"/>
              <a:t>Referencias Bibliográficas </a:t>
            </a:r>
          </a:p>
        </p:txBody>
      </p:sp>
      <p:sp>
        <p:nvSpPr>
          <p:cNvPr id="3" name="Marcador de contenido 2"/>
          <p:cNvSpPr>
            <a:spLocks noGrp="1"/>
          </p:cNvSpPr>
          <p:nvPr>
            <p:ph idx="1"/>
          </p:nvPr>
        </p:nvSpPr>
        <p:spPr>
          <a:xfrm>
            <a:off x="1619672" y="908050"/>
            <a:ext cx="7524328" cy="5834063"/>
          </a:xfrm>
        </p:spPr>
        <p:txBody>
          <a:bodyPr/>
          <a:lstStyle/>
          <a:p>
            <a:pPr marL="0" indent="0">
              <a:buFontTx/>
              <a:buNone/>
              <a:defRPr/>
            </a:pPr>
            <a:r>
              <a:rPr lang="es-MX" sz="1600" dirty="0"/>
              <a:t>SMITH, </a:t>
            </a:r>
            <a:r>
              <a:rPr lang="es-MX" sz="1600" dirty="0" err="1"/>
              <a:t>Dayle</a:t>
            </a:r>
            <a:r>
              <a:rPr lang="es-MX" sz="1600" dirty="0"/>
              <a:t> M.; editor consultor Arthur H. Bell</a:t>
            </a:r>
          </a:p>
          <a:p>
            <a:pPr marL="0" indent="0">
              <a:buFontTx/>
              <a:buNone/>
              <a:defRPr/>
            </a:pPr>
            <a:r>
              <a:rPr lang="es-MX" sz="1600" dirty="0"/>
              <a:t>Las once claves del liderazgo</a:t>
            </a:r>
          </a:p>
          <a:p>
            <a:pPr marL="0" indent="0">
              <a:buFontTx/>
              <a:buNone/>
              <a:defRPr/>
            </a:pPr>
            <a:r>
              <a:rPr lang="es-MX" sz="1600" dirty="0"/>
              <a:t>México, D. F. : Panorama , 2000</a:t>
            </a:r>
          </a:p>
          <a:p>
            <a:pPr marL="0" indent="0">
              <a:buFontTx/>
              <a:buNone/>
              <a:defRPr/>
            </a:pPr>
            <a:r>
              <a:rPr lang="es-MX" sz="1600" dirty="0"/>
              <a:t>HD57 .7 S6</a:t>
            </a:r>
          </a:p>
          <a:p>
            <a:pPr>
              <a:defRPr/>
            </a:pPr>
            <a:endParaRPr lang="es-MX" dirty="0"/>
          </a:p>
        </p:txBody>
      </p:sp>
    </p:spTree>
    <p:extLst>
      <p:ext uri="{BB962C8B-B14F-4D97-AF65-F5344CB8AC3E}">
        <p14:creationId xmlns:p14="http://schemas.microsoft.com/office/powerpoint/2010/main" val="403812187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ítulo 1"/>
          <p:cNvSpPr>
            <a:spLocks noGrp="1"/>
          </p:cNvSpPr>
          <p:nvPr>
            <p:ph type="title"/>
          </p:nvPr>
        </p:nvSpPr>
        <p:spPr/>
        <p:txBody>
          <a:bodyPr/>
          <a:lstStyle/>
          <a:p>
            <a:r>
              <a:rPr lang="es-MX" altLang="es-MX" smtClean="0"/>
              <a:t>Referencias Electrónicas</a:t>
            </a:r>
          </a:p>
        </p:txBody>
      </p:sp>
      <p:sp>
        <p:nvSpPr>
          <p:cNvPr id="220163" name="Marcador de contenido 2"/>
          <p:cNvSpPr>
            <a:spLocks noGrp="1"/>
          </p:cNvSpPr>
          <p:nvPr>
            <p:ph idx="1"/>
          </p:nvPr>
        </p:nvSpPr>
        <p:spPr>
          <a:xfrm>
            <a:off x="1691680" y="1600200"/>
            <a:ext cx="7452320" cy="5257800"/>
          </a:xfrm>
        </p:spPr>
        <p:txBody>
          <a:bodyPr/>
          <a:lstStyle/>
          <a:p>
            <a:r>
              <a:rPr lang="es-MX" altLang="es-MX" dirty="0" smtClean="0">
                <a:hlinkClick r:id="rId2"/>
              </a:rPr>
              <a:t>#</a:t>
            </a:r>
            <a:r>
              <a:rPr lang="es-MX" altLang="es-MX" dirty="0" err="1" smtClean="0">
                <a:hlinkClick r:id="rId2"/>
              </a:rPr>
              <a:t>Education</a:t>
            </a:r>
            <a:r>
              <a:rPr lang="es-MX" altLang="es-MX" dirty="0" smtClean="0">
                <a:hlinkClick r:id="rId2"/>
              </a:rPr>
              <a:t> – </a:t>
            </a:r>
            <a:r>
              <a:rPr lang="es-MX" altLang="es-MX" dirty="0" err="1" smtClean="0">
                <a:hlinkClick r:id="rId2"/>
              </a:rPr>
              <a:t>You</a:t>
            </a:r>
            <a:r>
              <a:rPr lang="es-MX" altLang="es-MX" dirty="0" smtClean="0">
                <a:hlinkClick r:id="rId2"/>
              </a:rPr>
              <a:t> </a:t>
            </a:r>
            <a:r>
              <a:rPr lang="es-MX" altLang="es-MX" dirty="0" err="1" smtClean="0">
                <a:hlinkClick r:id="rId2"/>
              </a:rPr>
              <a:t>Tube</a:t>
            </a:r>
            <a:endParaRPr lang="es-MX" altLang="es-MX" dirty="0" smtClean="0">
              <a:hlinkClick r:id="rId2"/>
            </a:endParaRPr>
          </a:p>
          <a:p>
            <a:pPr marL="400050" lvl="1" indent="0">
              <a:buNone/>
            </a:pPr>
            <a:r>
              <a:rPr lang="es-MX" altLang="es-MX" dirty="0" smtClean="0">
                <a:hlinkClick r:id="rId2"/>
              </a:rPr>
              <a:t>https://www.youtube.com/channel/UC3yA8nDwraeOfnYfBWun83g</a:t>
            </a:r>
            <a:endParaRPr lang="es-MX" altLang="es-MX" dirty="0" smtClean="0"/>
          </a:p>
          <a:p>
            <a:r>
              <a:rPr lang="es-MX" altLang="es-MX" dirty="0" err="1" smtClean="0"/>
              <a:t>You</a:t>
            </a:r>
            <a:r>
              <a:rPr lang="es-MX" altLang="es-MX" dirty="0" smtClean="0"/>
              <a:t> </a:t>
            </a:r>
            <a:r>
              <a:rPr lang="es-MX" altLang="es-MX" dirty="0" err="1" smtClean="0"/>
              <a:t>Tube</a:t>
            </a:r>
            <a:r>
              <a:rPr lang="es-MX" altLang="es-MX" dirty="0" smtClean="0"/>
              <a:t> </a:t>
            </a:r>
            <a:r>
              <a:rPr lang="es-MX" altLang="es-MX" dirty="0" err="1" smtClean="0"/>
              <a:t>Edu</a:t>
            </a:r>
            <a:endParaRPr lang="es-MX" altLang="es-MX" dirty="0" smtClean="0"/>
          </a:p>
          <a:p>
            <a:pPr marL="400050" lvl="1" indent="0">
              <a:buNone/>
            </a:pPr>
            <a:r>
              <a:rPr lang="es-MX" altLang="es-MX" dirty="0" smtClean="0"/>
              <a:t>https://www.youtube.com/channel/UCSSlekSYRoyQo8uQGHvq4qQ</a:t>
            </a:r>
          </a:p>
        </p:txBody>
      </p:sp>
    </p:spTree>
    <p:extLst>
      <p:ext uri="{BB962C8B-B14F-4D97-AF65-F5344CB8AC3E}">
        <p14:creationId xmlns:p14="http://schemas.microsoft.com/office/powerpoint/2010/main" val="42845507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n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93674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1586700330"/>
              </p:ext>
            </p:extLst>
          </p:nvPr>
        </p:nvGraphicFramePr>
        <p:xfrm>
          <a:off x="1764649" y="332656"/>
          <a:ext cx="699512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fGyZwSXqBd4"/>
          <p:cNvPicPr>
            <a:picLocks noGrp="1" noRot="1" noChangeAspect="1"/>
          </p:cNvPicPr>
          <p:nvPr>
            <p:ph idx="1"/>
            <a:videoFile r:link="rId1"/>
          </p:nvPr>
        </p:nvPicPr>
        <p:blipFill>
          <a:blip r:embed="rId8"/>
          <a:stretch>
            <a:fillRect/>
          </a:stretch>
        </p:blipFill>
        <p:spPr>
          <a:xfrm>
            <a:off x="1549796" y="2140243"/>
            <a:ext cx="7424825" cy="4176464"/>
          </a:xfrm>
          <a:prstGeom prst="rect">
            <a:avLst/>
          </a:prstGeom>
        </p:spPr>
      </p:pic>
      <p:graphicFrame>
        <p:nvGraphicFramePr>
          <p:cNvPr id="3" name="Diagrama 2"/>
          <p:cNvGraphicFramePr/>
          <p:nvPr>
            <p:extLst>
              <p:ext uri="{D42A27DB-BD31-4B8C-83A1-F6EECF244321}">
                <p14:modId xmlns:p14="http://schemas.microsoft.com/office/powerpoint/2010/main" val="3447819879"/>
              </p:ext>
            </p:extLst>
          </p:nvPr>
        </p:nvGraphicFramePr>
        <p:xfrm>
          <a:off x="1549796" y="1484784"/>
          <a:ext cx="7424825" cy="646331"/>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8097309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19672" y="988145"/>
            <a:ext cx="7067128" cy="928687"/>
          </a:xfrm>
        </p:spPr>
        <p:txBody>
          <a:bodyPr/>
          <a:lstStyle/>
          <a:p>
            <a:pPr algn="ctr" eaLnBrk="1" fontAlgn="auto" hangingPunct="1">
              <a:spcAft>
                <a:spcPts val="0"/>
              </a:spcAft>
              <a:defRPr/>
            </a:pPr>
            <a:r>
              <a:rPr lang="es-MX"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Teoría de la Contingencia</a:t>
            </a:r>
            <a:endParaRPr lang="es-ES"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15363" name="2 Marcador de texto"/>
          <p:cNvSpPr>
            <a:spLocks noGrp="1"/>
          </p:cNvSpPr>
          <p:nvPr>
            <p:ph type="body" idx="1"/>
          </p:nvPr>
        </p:nvSpPr>
        <p:spPr>
          <a:xfrm>
            <a:off x="1619672" y="1857375"/>
            <a:ext cx="7067128" cy="4572000"/>
          </a:xfrm>
        </p:spPr>
        <p:txBody>
          <a:bodyPr>
            <a:normAutofit lnSpcReduction="10000"/>
          </a:bodyPr>
          <a:lstStyle/>
          <a:p>
            <a:pPr marL="73025" algn="just" eaLnBrk="1" hangingPunct="1"/>
            <a:r>
              <a:rPr lang="es-MX" altLang="es-MX" sz="4400" dirty="0" smtClean="0">
                <a:latin typeface="Berlin Sans FB" panose="020E0602020502020306" pitchFamily="34" charset="0"/>
              </a:rPr>
              <a:t>Al enfrentar la difícil y compleja tarea de aislar unos cuantos rasgos o conductas de actuación favorables en los lideres, se opto por considerar las influencias situacionales. </a:t>
            </a:r>
            <a:endParaRPr lang="es-ES" altLang="es-MX" sz="4400" dirty="0" smtClean="0">
              <a:latin typeface="Berlin Sans FB" panose="020E0602020502020306" pitchFamily="34" charset="0"/>
            </a:endParaRPr>
          </a:p>
        </p:txBody>
      </p:sp>
    </p:spTree>
    <p:extLst>
      <p:ext uri="{BB962C8B-B14F-4D97-AF65-F5344CB8AC3E}">
        <p14:creationId xmlns:p14="http://schemas.microsoft.com/office/powerpoint/2010/main" val="1040194698"/>
      </p:ext>
    </p:extLst>
  </p:cSld>
  <p:clrMapOvr>
    <a:masterClrMapping/>
  </p:clrMapOvr>
  <p:transition>
    <p:blinds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214313"/>
            <a:ext cx="6995120" cy="1198562"/>
          </a:xfrm>
        </p:spPr>
        <p:txBody>
          <a:bodyPr/>
          <a:lstStyle/>
          <a:p>
            <a:pPr algn="ctr" eaLnBrk="1" fontAlgn="auto" hangingPunct="1">
              <a:spcAft>
                <a:spcPts val="0"/>
              </a:spcAft>
              <a:defRPr/>
            </a:pPr>
            <a:r>
              <a:rPr lang="es-MX" sz="35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Modelo de Contingencia de Fiedler </a:t>
            </a:r>
            <a:endParaRPr lang="es-ES" sz="35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pic>
        <p:nvPicPr>
          <p:cNvPr id="4" name="Imagen 3"/>
          <p:cNvPicPr>
            <a:picLocks noChangeAspect="1"/>
          </p:cNvPicPr>
          <p:nvPr/>
        </p:nvPicPr>
        <p:blipFill>
          <a:blip r:embed="rId3"/>
          <a:stretch>
            <a:fillRect/>
          </a:stretch>
        </p:blipFill>
        <p:spPr>
          <a:xfrm>
            <a:off x="1947756" y="1462733"/>
            <a:ext cx="7193904" cy="5395428"/>
          </a:xfrm>
          <a:prstGeom prst="rect">
            <a:avLst/>
          </a:prstGeom>
        </p:spPr>
      </p:pic>
      <p:sp>
        <p:nvSpPr>
          <p:cNvPr id="3" name="2 Marcador de texto"/>
          <p:cNvSpPr>
            <a:spLocks noGrp="1"/>
          </p:cNvSpPr>
          <p:nvPr>
            <p:ph type="body" idx="1"/>
          </p:nvPr>
        </p:nvSpPr>
        <p:spPr>
          <a:xfrm>
            <a:off x="1947756" y="5398318"/>
            <a:ext cx="7088740" cy="1487066"/>
          </a:xfrm>
        </p:spPr>
        <p:txBody>
          <a:bodyPr>
            <a:normAutofit/>
          </a:bodyPr>
          <a:lstStyle/>
          <a:p>
            <a:pPr algn="just" eaLnBrk="1" fontAlgn="auto" hangingPunct="1">
              <a:spcAft>
                <a:spcPts val="0"/>
              </a:spcAft>
              <a:buClr>
                <a:schemeClr val="tx1">
                  <a:shade val="95000"/>
                </a:schemeClr>
              </a:buClr>
              <a:buFont typeface="Wingdings 2"/>
              <a:buNone/>
              <a:defRPr/>
            </a:pPr>
            <a:r>
              <a:rPr lang="es-MX" sz="2800" b="1" dirty="0" smtClean="0">
                <a:solidFill>
                  <a:schemeClr val="tx1"/>
                </a:solidFill>
                <a:latin typeface="Berlin Sans FB" pitchFamily="34" charset="0"/>
              </a:rPr>
              <a:t>La EFECTIVIDAD DE UN LÍDER esta determinada por la intervención de 3 variables:</a:t>
            </a:r>
          </a:p>
        </p:txBody>
      </p:sp>
    </p:spTree>
    <p:extLst>
      <p:ext uri="{BB962C8B-B14F-4D97-AF65-F5344CB8AC3E}">
        <p14:creationId xmlns:p14="http://schemas.microsoft.com/office/powerpoint/2010/main" val="31605932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043608" y="2905124"/>
            <a:ext cx="7909892" cy="3667126"/>
          </a:xfrm>
        </p:spPr>
        <p:txBody>
          <a:bodyPr>
            <a:normAutofit fontScale="92500" lnSpcReduction="10000"/>
          </a:bodyPr>
          <a:lstStyle/>
          <a:p>
            <a:pPr marL="530352" indent="-457200" algn="just" eaLnBrk="1" fontAlgn="auto" hangingPunct="1">
              <a:spcAft>
                <a:spcPts val="0"/>
              </a:spcAft>
              <a:buClr>
                <a:schemeClr val="tx1">
                  <a:shade val="95000"/>
                </a:schemeClr>
              </a:buClr>
              <a:buFont typeface="+mj-lt"/>
              <a:buAutoNum type="arabicPeriod"/>
              <a:defRPr/>
            </a:pPr>
            <a:r>
              <a:rPr lang="es-MX" sz="3500" dirty="0" smtClean="0">
                <a:solidFill>
                  <a:schemeClr val="tx1"/>
                </a:solidFill>
              </a:rPr>
              <a:t> </a:t>
            </a:r>
            <a:r>
              <a:rPr lang="es-MX" sz="3500" b="1" dirty="0" smtClean="0">
                <a:solidFill>
                  <a:schemeClr val="tx1"/>
                </a:solidFill>
              </a:rPr>
              <a:t>La Calidad de la Relación Líder-Miembros</a:t>
            </a:r>
            <a:r>
              <a:rPr lang="es-MX" sz="3500" dirty="0" smtClean="0"/>
              <a:t>. </a:t>
            </a:r>
          </a:p>
          <a:p>
            <a:pPr marL="530352" lvl="1" algn="just">
              <a:buClr>
                <a:schemeClr val="tx1">
                  <a:shade val="95000"/>
                </a:schemeClr>
              </a:buClr>
              <a:defRPr/>
            </a:pPr>
            <a:r>
              <a:rPr lang="es-MX" sz="3300" dirty="0" smtClean="0"/>
              <a:t>Determinada por la manera en la que líder es </a:t>
            </a:r>
            <a:r>
              <a:rPr lang="es-MX" sz="3300" b="1" dirty="0" smtClean="0">
                <a:solidFill>
                  <a:schemeClr val="tx1"/>
                </a:solidFill>
              </a:rPr>
              <a:t>aceptado por el grupo </a:t>
            </a:r>
            <a:r>
              <a:rPr lang="es-MX" sz="3300" dirty="0" smtClean="0"/>
              <a:t>(en función de la credibilidad, confianza y respeto que se le dispensa): fricción grupal con el líder, </a:t>
            </a:r>
            <a:r>
              <a:rPr lang="es-MX" sz="3300" b="1" dirty="0" smtClean="0">
                <a:solidFill>
                  <a:schemeClr val="tx1"/>
                </a:solidFill>
              </a:rPr>
              <a:t>rechazo abierto y directo hacía el líder</a:t>
            </a:r>
            <a:r>
              <a:rPr lang="es-MX" sz="3300" dirty="0" smtClean="0"/>
              <a:t>, cumplimiento renuente de ordenes…</a:t>
            </a:r>
          </a:p>
        </p:txBody>
      </p:sp>
      <p:pic>
        <p:nvPicPr>
          <p:cNvPr id="4" name="Imagen 3"/>
          <p:cNvPicPr>
            <a:picLocks noChangeAspect="1"/>
          </p:cNvPicPr>
          <p:nvPr/>
        </p:nvPicPr>
        <p:blipFill>
          <a:blip r:embed="rId3"/>
          <a:stretch>
            <a:fillRect/>
          </a:stretch>
        </p:blipFill>
        <p:spPr>
          <a:xfrm>
            <a:off x="4572000" y="0"/>
            <a:ext cx="4381500" cy="2905125"/>
          </a:xfrm>
          <a:prstGeom prst="rect">
            <a:avLst/>
          </a:prstGeom>
        </p:spPr>
      </p:pic>
      <p:sp>
        <p:nvSpPr>
          <p:cNvPr id="2" name="1 Título"/>
          <p:cNvSpPr>
            <a:spLocks noGrp="1"/>
          </p:cNvSpPr>
          <p:nvPr>
            <p:ph type="title"/>
          </p:nvPr>
        </p:nvSpPr>
        <p:spPr>
          <a:xfrm>
            <a:off x="1547664" y="1196751"/>
            <a:ext cx="3672408" cy="1708373"/>
          </a:xfrm>
        </p:spPr>
        <p:txBody>
          <a:bodyPr/>
          <a:lstStyle/>
          <a:p>
            <a:pPr algn="ctr" eaLnBrk="1" fontAlgn="auto" hangingPunct="1">
              <a:spcAft>
                <a:spcPts val="0"/>
              </a:spcAft>
              <a:defRPr/>
            </a:pPr>
            <a:r>
              <a:rPr lang="es-MX" sz="35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Modelo de Contingencia de Fiedler </a:t>
            </a:r>
            <a:endParaRPr lang="es-ES" sz="35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Tree>
    <p:extLst>
      <p:ext uri="{BB962C8B-B14F-4D97-AF65-F5344CB8AC3E}">
        <p14:creationId xmlns:p14="http://schemas.microsoft.com/office/powerpoint/2010/main" val="3275912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Subtítulo"/>
          <p:cNvSpPr>
            <a:spLocks noGrp="1"/>
          </p:cNvSpPr>
          <p:nvPr>
            <p:ph idx="1"/>
          </p:nvPr>
        </p:nvSpPr>
        <p:spPr>
          <a:xfrm>
            <a:off x="1187624" y="1412776"/>
            <a:ext cx="7956376" cy="4896544"/>
          </a:xfrm>
        </p:spPr>
        <p:txBody>
          <a:bodyPr>
            <a:normAutofit/>
          </a:bodyPr>
          <a:lstStyle/>
          <a:p>
            <a:pPr lvl="1"/>
            <a:r>
              <a:rPr lang="es-MX" sz="3200" dirty="0">
                <a:effectLst>
                  <a:outerShdw blurRad="38100" dist="38100" dir="2700000" algn="tl">
                    <a:srgbClr val="000000">
                      <a:alpha val="43137"/>
                    </a:srgbClr>
                  </a:outerShdw>
                </a:effectLst>
                <a:latin typeface="Arial" pitchFamily="34" charset="0"/>
                <a:cs typeface="Arial" pitchFamily="34" charset="0"/>
              </a:rPr>
              <a:t>Área </a:t>
            </a:r>
            <a:r>
              <a:rPr lang="es-MX" sz="3200" dirty="0" smtClean="0">
                <a:effectLst>
                  <a:outerShdw blurRad="38100" dist="38100" dir="2700000" algn="tl">
                    <a:srgbClr val="000000">
                      <a:alpha val="43137"/>
                    </a:srgbClr>
                  </a:outerShdw>
                </a:effectLst>
                <a:latin typeface="Arial" pitchFamily="34" charset="0"/>
                <a:cs typeface="Arial" pitchFamily="34" charset="0"/>
              </a:rPr>
              <a:t>Académica: </a:t>
            </a:r>
            <a:r>
              <a:rPr lang="es-MX" sz="3200" b="1" dirty="0" smtClean="0">
                <a:effectLst>
                  <a:outerShdw blurRad="38100" dist="38100" dir="2700000" algn="tl">
                    <a:srgbClr val="000000">
                      <a:alpha val="43137"/>
                    </a:srgbClr>
                  </a:outerShdw>
                </a:effectLst>
                <a:latin typeface="Arial" pitchFamily="34" charset="0"/>
                <a:cs typeface="Arial" pitchFamily="34" charset="0"/>
              </a:rPr>
              <a:t>Administración</a:t>
            </a:r>
            <a:endParaRPr lang="es-MX" sz="3200" b="1" dirty="0" smtClean="0">
              <a:latin typeface="Arial" pitchFamily="34" charset="0"/>
              <a:cs typeface="Arial" pitchFamily="34" charset="0"/>
            </a:endParaRPr>
          </a:p>
          <a:p>
            <a:pPr marL="457200" lvl="1" indent="0">
              <a:buNone/>
            </a:pPr>
            <a:endParaRPr lang="es-MX" sz="1600" b="1" dirty="0">
              <a:effectLst>
                <a:outerShdw blurRad="38100" dist="38100" dir="2700000" algn="tl">
                  <a:srgbClr val="000000">
                    <a:alpha val="43137"/>
                  </a:srgbClr>
                </a:outerShdw>
              </a:effectLst>
              <a:latin typeface="Arial" pitchFamily="34" charset="0"/>
              <a:cs typeface="Arial" pitchFamily="34" charset="0"/>
            </a:endParaRPr>
          </a:p>
          <a:p>
            <a:pPr lvl="1"/>
            <a:r>
              <a:rPr lang="es-MX" sz="3200" dirty="0" smtClean="0">
                <a:effectLst>
                  <a:outerShdw blurRad="38100" dist="38100" dir="2700000" algn="tl">
                    <a:srgbClr val="000000">
                      <a:alpha val="43137"/>
                    </a:srgbClr>
                  </a:outerShdw>
                </a:effectLst>
                <a:latin typeface="Arial" pitchFamily="34" charset="0"/>
                <a:cs typeface="Arial" pitchFamily="34" charset="0"/>
              </a:rPr>
              <a:t>Tema:</a:t>
            </a:r>
            <a:r>
              <a:rPr lang="es-MX" sz="3200" dirty="0" smtClean="0">
                <a:latin typeface="Arial" pitchFamily="34" charset="0"/>
                <a:cs typeface="Arial" pitchFamily="34" charset="0"/>
              </a:rPr>
              <a:t> </a:t>
            </a:r>
            <a:r>
              <a:rPr lang="es-MX" sz="3200" b="1" dirty="0" smtClean="0">
                <a:latin typeface="Arial" pitchFamily="34" charset="0"/>
                <a:cs typeface="Arial" pitchFamily="34" charset="0"/>
              </a:rPr>
              <a:t>Liderazgo</a:t>
            </a:r>
          </a:p>
          <a:p>
            <a:pPr marL="457200" lvl="1" indent="0">
              <a:buNone/>
            </a:pPr>
            <a:endParaRPr lang="es-MX" sz="1600" b="1" dirty="0">
              <a:effectLst>
                <a:outerShdw blurRad="38100" dist="38100" dir="2700000" algn="tl">
                  <a:srgbClr val="000000">
                    <a:alpha val="43137"/>
                  </a:srgbClr>
                </a:outerShdw>
              </a:effectLst>
              <a:latin typeface="Arial" pitchFamily="34" charset="0"/>
              <a:cs typeface="Arial" pitchFamily="34" charset="0"/>
            </a:endParaRPr>
          </a:p>
          <a:p>
            <a:pPr lvl="1"/>
            <a:r>
              <a:rPr lang="es-MX" sz="3200" dirty="0" smtClean="0">
                <a:effectLst>
                  <a:outerShdw blurRad="38100" dist="38100" dir="2700000" algn="tl">
                    <a:srgbClr val="000000">
                      <a:alpha val="43137"/>
                    </a:srgbClr>
                  </a:outerShdw>
                </a:effectLst>
                <a:latin typeface="Arial" pitchFamily="34" charset="0"/>
                <a:cs typeface="Arial" pitchFamily="34" charset="0"/>
              </a:rPr>
              <a:t>Profesor:</a:t>
            </a:r>
            <a:r>
              <a:rPr lang="es-MX" sz="3200" dirty="0" smtClean="0">
                <a:latin typeface="Arial" pitchFamily="34" charset="0"/>
                <a:cs typeface="Arial" pitchFamily="34" charset="0"/>
              </a:rPr>
              <a:t> </a:t>
            </a:r>
            <a:r>
              <a:rPr lang="es-MX" sz="3200" b="1" dirty="0" smtClean="0">
                <a:latin typeface="Arial" pitchFamily="34" charset="0"/>
                <a:cs typeface="Arial" pitchFamily="34" charset="0"/>
              </a:rPr>
              <a:t>Víctor </a:t>
            </a:r>
            <a:r>
              <a:rPr lang="es-MX" sz="3200" b="1" dirty="0">
                <a:latin typeface="Arial" pitchFamily="34" charset="0"/>
                <a:cs typeface="Arial" pitchFamily="34" charset="0"/>
              </a:rPr>
              <a:t>M</a:t>
            </a:r>
            <a:r>
              <a:rPr lang="es-MX" sz="3200" b="1" dirty="0" smtClean="0">
                <a:latin typeface="Arial" pitchFamily="34" charset="0"/>
                <a:cs typeface="Arial" pitchFamily="34" charset="0"/>
              </a:rPr>
              <a:t>anuel Jaen Hernández</a:t>
            </a:r>
          </a:p>
          <a:p>
            <a:pPr marL="457200" lvl="1" indent="0">
              <a:buNone/>
            </a:pPr>
            <a:endParaRPr lang="es-MX" sz="1600" dirty="0" smtClean="0">
              <a:effectLst>
                <a:outerShdw blurRad="38100" dist="38100" dir="2700000" algn="tl">
                  <a:srgbClr val="000000">
                    <a:alpha val="43137"/>
                  </a:srgbClr>
                </a:outerShdw>
              </a:effectLst>
              <a:latin typeface="Arial" pitchFamily="34" charset="0"/>
              <a:cs typeface="Arial" pitchFamily="34" charset="0"/>
            </a:endParaRPr>
          </a:p>
          <a:p>
            <a:pPr lvl="1"/>
            <a:r>
              <a:rPr lang="es-MX" sz="3200" dirty="0" smtClean="0">
                <a:effectLst>
                  <a:outerShdw blurRad="38100" dist="38100" dir="2700000" algn="tl">
                    <a:srgbClr val="000000">
                      <a:alpha val="43137"/>
                    </a:srgbClr>
                  </a:outerShdw>
                </a:effectLst>
                <a:latin typeface="Arial" pitchFamily="34" charset="0"/>
                <a:cs typeface="Arial" pitchFamily="34" charset="0"/>
              </a:rPr>
              <a:t>Periodo:</a:t>
            </a:r>
            <a:r>
              <a:rPr lang="es-MX" sz="3200" dirty="0" smtClean="0">
                <a:latin typeface="Arial" pitchFamily="34" charset="0"/>
                <a:cs typeface="Arial" pitchFamily="34" charset="0"/>
              </a:rPr>
              <a:t> </a:t>
            </a:r>
            <a:r>
              <a:rPr lang="es-MX" sz="3200" b="1" dirty="0" smtClean="0">
                <a:latin typeface="Arial" pitchFamily="34" charset="0"/>
                <a:cs typeface="Arial" pitchFamily="34" charset="0"/>
              </a:rPr>
              <a:t>Julio – Diciembre 2016</a:t>
            </a:r>
            <a:endParaRPr lang="es-MX" sz="3200" b="1" dirty="0">
              <a:latin typeface="Arial" pitchFamily="34" charset="0"/>
              <a:cs typeface="Arial" pitchFamily="34" charset="0"/>
            </a:endParaRPr>
          </a:p>
          <a:p>
            <a:endParaRPr lang="es-MX" dirty="0"/>
          </a:p>
        </p:txBody>
      </p:sp>
    </p:spTree>
    <p:extLst>
      <p:ext uri="{BB962C8B-B14F-4D97-AF65-F5344CB8AC3E}">
        <p14:creationId xmlns:p14="http://schemas.microsoft.com/office/powerpoint/2010/main" val="42515747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187624" y="5229200"/>
            <a:ext cx="7668344" cy="1152128"/>
          </a:xfrm>
        </p:spPr>
        <p:txBody>
          <a:bodyPr/>
          <a:lstStyle/>
          <a:p>
            <a:pPr algn="ctr" eaLnBrk="1" fontAlgn="auto" hangingPunct="1">
              <a:spcAft>
                <a:spcPts val="0"/>
              </a:spcAft>
              <a:defRPr/>
            </a:pPr>
            <a:r>
              <a:rPr lang="es-MX" sz="40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Modelo de Contingencia de Fiedler </a:t>
            </a:r>
            <a:endParaRPr lang="es-ES" sz="40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619672" y="928688"/>
            <a:ext cx="7236296" cy="4156496"/>
          </a:xfrm>
        </p:spPr>
        <p:txBody>
          <a:bodyPr>
            <a:noAutofit/>
          </a:bodyPr>
          <a:lstStyle/>
          <a:p>
            <a:pPr algn="just" eaLnBrk="1" fontAlgn="auto" hangingPunct="1">
              <a:spcAft>
                <a:spcPts val="0"/>
              </a:spcAft>
              <a:buClr>
                <a:schemeClr val="tx1">
                  <a:shade val="95000"/>
                </a:schemeClr>
              </a:buClr>
              <a:buFont typeface="Wingdings 2"/>
              <a:buNone/>
              <a:defRPr/>
            </a:pPr>
            <a:endParaRPr lang="es-MX" sz="1600" dirty="0" smtClean="0">
              <a:latin typeface="Berlin Sans FB" pitchFamily="34" charset="0"/>
            </a:endParaRPr>
          </a:p>
          <a:p>
            <a:pPr marL="530352" indent="-457200" algn="just" eaLnBrk="1" fontAlgn="auto" hangingPunct="1">
              <a:spcAft>
                <a:spcPts val="0"/>
              </a:spcAft>
              <a:buClr>
                <a:schemeClr val="tx1">
                  <a:shade val="95000"/>
                </a:schemeClr>
              </a:buClr>
              <a:buFont typeface="+mj-lt"/>
              <a:buAutoNum type="arabicPeriod" startAt="2"/>
              <a:defRPr/>
            </a:pPr>
            <a:r>
              <a:rPr lang="es-MX" sz="3800" b="1" dirty="0" smtClean="0">
                <a:solidFill>
                  <a:schemeClr val="tx1"/>
                </a:solidFill>
                <a:latin typeface="Berlin Sans FB" pitchFamily="34" charset="0"/>
              </a:rPr>
              <a:t>La Estructura de la Tarea</a:t>
            </a:r>
            <a:r>
              <a:rPr lang="es-MX" sz="3800" dirty="0" smtClean="0">
                <a:latin typeface="Berlin Sans FB" pitchFamily="34" charset="0"/>
              </a:rPr>
              <a:t>. </a:t>
            </a:r>
          </a:p>
          <a:p>
            <a:pPr marL="73152" eaLnBrk="1" fontAlgn="auto" hangingPunct="1">
              <a:spcAft>
                <a:spcPts val="0"/>
              </a:spcAft>
              <a:buClr>
                <a:schemeClr val="tx1">
                  <a:shade val="95000"/>
                </a:schemeClr>
              </a:buClr>
              <a:defRPr/>
            </a:pPr>
            <a:r>
              <a:rPr lang="es-MX" sz="3800" dirty="0" smtClean="0">
                <a:latin typeface="Berlin Sans FB" pitchFamily="34" charset="0"/>
              </a:rPr>
              <a:t>Es el grado en el cual la tarea implica el apego a procedimientos explícitos (va desde la estructuración baja a la alta, desde la tarea bien estructurada hasta la no estructurada).</a:t>
            </a:r>
          </a:p>
        </p:txBody>
      </p:sp>
    </p:spTree>
    <p:extLst>
      <p:ext uri="{BB962C8B-B14F-4D97-AF65-F5344CB8AC3E}">
        <p14:creationId xmlns:p14="http://schemas.microsoft.com/office/powerpoint/2010/main" val="39660631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910378544"/>
              </p:ext>
            </p:extLst>
          </p:nvPr>
        </p:nvGraphicFramePr>
        <p:xfrm>
          <a:off x="1691680" y="274638"/>
          <a:ext cx="699512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Marcador de contenido 5"/>
          <p:cNvGraphicFramePr>
            <a:graphicFrameLocks noGrp="1"/>
          </p:cNvGraphicFramePr>
          <p:nvPr>
            <p:ph idx="1"/>
            <p:extLst>
              <p:ext uri="{D42A27DB-BD31-4B8C-83A1-F6EECF244321}">
                <p14:modId xmlns:p14="http://schemas.microsoft.com/office/powerpoint/2010/main" val="1104592032"/>
              </p:ext>
            </p:extLst>
          </p:nvPr>
        </p:nvGraphicFramePr>
        <p:xfrm>
          <a:off x="1331640" y="1600200"/>
          <a:ext cx="7812360" cy="470912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58885667"/>
      </p:ext>
    </p:extLst>
  </p:cSld>
  <p:clrMapOvr>
    <a:masterClrMapping/>
  </p:clrMapOvr>
  <p:transition spd="med">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0" y="2132855"/>
            <a:ext cx="5379587" cy="3039467"/>
          </a:xfrm>
          <a:prstGeom prst="rect">
            <a:avLst/>
          </a:prstGeom>
        </p:spPr>
      </p:pic>
      <p:pic>
        <p:nvPicPr>
          <p:cNvPr id="5" name="Imagen 4"/>
          <p:cNvPicPr>
            <a:picLocks noChangeAspect="1"/>
          </p:cNvPicPr>
          <p:nvPr/>
        </p:nvPicPr>
        <p:blipFill>
          <a:blip r:embed="rId4"/>
          <a:stretch>
            <a:fillRect/>
          </a:stretch>
        </p:blipFill>
        <p:spPr>
          <a:xfrm>
            <a:off x="3973902" y="3623076"/>
            <a:ext cx="5156575" cy="3228975"/>
          </a:xfrm>
          <a:prstGeom prst="rect">
            <a:avLst/>
          </a:prstGeom>
        </p:spPr>
      </p:pic>
      <p:pic>
        <p:nvPicPr>
          <p:cNvPr id="4" name="Imagen 3"/>
          <p:cNvPicPr>
            <a:picLocks noChangeAspect="1"/>
          </p:cNvPicPr>
          <p:nvPr/>
        </p:nvPicPr>
        <p:blipFill>
          <a:blip r:embed="rId5"/>
          <a:stretch>
            <a:fillRect/>
          </a:stretch>
        </p:blipFill>
        <p:spPr>
          <a:xfrm>
            <a:off x="4283968" y="0"/>
            <a:ext cx="3927921" cy="3804472"/>
          </a:xfrm>
          <a:prstGeom prst="rect">
            <a:avLst/>
          </a:prstGeom>
        </p:spPr>
      </p:pic>
      <p:graphicFrame>
        <p:nvGraphicFramePr>
          <p:cNvPr id="10" name="Diagrama 9"/>
          <p:cNvGraphicFramePr/>
          <p:nvPr>
            <p:extLst>
              <p:ext uri="{D42A27DB-BD31-4B8C-83A1-F6EECF244321}">
                <p14:modId xmlns:p14="http://schemas.microsoft.com/office/powerpoint/2010/main" val="676524836"/>
              </p:ext>
            </p:extLst>
          </p:nvPr>
        </p:nvGraphicFramePr>
        <p:xfrm>
          <a:off x="1167289" y="36369"/>
          <a:ext cx="3744416" cy="252028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27854797"/>
      </p:ext>
    </p:extLst>
  </p:cSld>
  <p:clrMapOvr>
    <a:masterClrMapping/>
  </p:clrMapOvr>
  <p:transition spd="slow">
    <p:cove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5208321" y="4252677"/>
            <a:ext cx="3914100" cy="2605323"/>
          </a:xfrm>
          <a:prstGeom prst="rect">
            <a:avLst/>
          </a:prstGeom>
        </p:spPr>
      </p:pic>
      <p:graphicFrame>
        <p:nvGraphicFramePr>
          <p:cNvPr id="12" name="Diagrama 11"/>
          <p:cNvGraphicFramePr/>
          <p:nvPr>
            <p:extLst>
              <p:ext uri="{D42A27DB-BD31-4B8C-83A1-F6EECF244321}">
                <p14:modId xmlns:p14="http://schemas.microsoft.com/office/powerpoint/2010/main" val="2770388143"/>
              </p:ext>
            </p:extLst>
          </p:nvPr>
        </p:nvGraphicFramePr>
        <p:xfrm>
          <a:off x="1403648" y="4509120"/>
          <a:ext cx="4824536" cy="223224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Imagen 3"/>
          <p:cNvPicPr>
            <a:picLocks noChangeAspect="1"/>
          </p:cNvPicPr>
          <p:nvPr/>
        </p:nvPicPr>
        <p:blipFill>
          <a:blip r:embed="rId9"/>
          <a:stretch>
            <a:fillRect/>
          </a:stretch>
        </p:blipFill>
        <p:spPr>
          <a:xfrm>
            <a:off x="4048125" y="0"/>
            <a:ext cx="5095875" cy="4267200"/>
          </a:xfrm>
          <a:prstGeom prst="rect">
            <a:avLst/>
          </a:prstGeom>
        </p:spPr>
      </p:pic>
      <p:graphicFrame>
        <p:nvGraphicFramePr>
          <p:cNvPr id="6" name="Diagrama 5"/>
          <p:cNvGraphicFramePr/>
          <p:nvPr>
            <p:extLst>
              <p:ext uri="{D42A27DB-BD31-4B8C-83A1-F6EECF244321}">
                <p14:modId xmlns:p14="http://schemas.microsoft.com/office/powerpoint/2010/main" val="1508444245"/>
              </p:ext>
            </p:extLst>
          </p:nvPr>
        </p:nvGraphicFramePr>
        <p:xfrm>
          <a:off x="1547664" y="-27384"/>
          <a:ext cx="3351046" cy="210631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graphicFrame>
        <p:nvGraphicFramePr>
          <p:cNvPr id="10" name="Diagrama 9"/>
          <p:cNvGraphicFramePr/>
          <p:nvPr>
            <p:extLst>
              <p:ext uri="{D42A27DB-BD31-4B8C-83A1-F6EECF244321}">
                <p14:modId xmlns:p14="http://schemas.microsoft.com/office/powerpoint/2010/main" val="2870175463"/>
              </p:ext>
            </p:extLst>
          </p:nvPr>
        </p:nvGraphicFramePr>
        <p:xfrm>
          <a:off x="1197669" y="1772816"/>
          <a:ext cx="2798267" cy="3024336"/>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spTree>
    <p:extLst>
      <p:ext uri="{BB962C8B-B14F-4D97-AF65-F5344CB8AC3E}">
        <p14:creationId xmlns:p14="http://schemas.microsoft.com/office/powerpoint/2010/main" val="2423751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Escanear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779" y="2081957"/>
            <a:ext cx="7316701" cy="4515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Diagrama 2"/>
          <p:cNvGraphicFramePr/>
          <p:nvPr>
            <p:extLst>
              <p:ext uri="{D42A27DB-BD31-4B8C-83A1-F6EECF244321}">
                <p14:modId xmlns:p14="http://schemas.microsoft.com/office/powerpoint/2010/main" val="850498851"/>
              </p:ext>
            </p:extLst>
          </p:nvPr>
        </p:nvGraphicFramePr>
        <p:xfrm>
          <a:off x="1547664" y="-27384"/>
          <a:ext cx="7344816" cy="21063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513549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27384"/>
            <a:ext cx="7416824" cy="1848817"/>
          </a:xfrm>
        </p:spPr>
        <p:txBody>
          <a:bodyPr/>
          <a:lstStyle/>
          <a:p>
            <a:pPr algn="ctr" eaLnBrk="1" fontAlgn="auto" hangingPunct="1">
              <a:spcAft>
                <a:spcPts val="0"/>
              </a:spcAft>
              <a:defRPr/>
            </a:pPr>
            <a:r>
              <a:rPr lang="es-MX" sz="36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Modelo de Liderazgo Situacional de </a:t>
            </a:r>
            <a:r>
              <a:rPr lang="es-MX" sz="36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Hersey-Blanchard</a:t>
            </a:r>
            <a:endParaRPr lang="es-ES" sz="36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465312" y="1916832"/>
            <a:ext cx="7427168" cy="4464496"/>
          </a:xfrm>
        </p:spPr>
        <p:txBody>
          <a:bodyPr>
            <a:noAutofit/>
          </a:bodyPr>
          <a:lstStyle/>
          <a:p>
            <a:pPr eaLnBrk="1" fontAlgn="auto" hangingPunct="1">
              <a:spcAft>
                <a:spcPts val="0"/>
              </a:spcAft>
              <a:buClr>
                <a:schemeClr val="tx1">
                  <a:shade val="95000"/>
                </a:schemeClr>
              </a:buClr>
              <a:buFont typeface="Wingdings 2"/>
              <a:buNone/>
              <a:defRPr/>
            </a:pPr>
            <a:r>
              <a:rPr lang="es-MX" sz="3600" dirty="0" smtClean="0">
                <a:latin typeface="Berlin Sans FB" pitchFamily="34" charset="0"/>
              </a:rPr>
              <a:t>La Variable critica que ha de ser evaluada para la </a:t>
            </a:r>
            <a:r>
              <a:rPr lang="es-MX" sz="3600" b="1" dirty="0" smtClean="0">
                <a:solidFill>
                  <a:schemeClr val="tx1"/>
                </a:solidFill>
                <a:latin typeface="Berlin Sans FB" pitchFamily="34" charset="0"/>
              </a:rPr>
              <a:t>determinación del Estilo de Liderazgo </a:t>
            </a:r>
            <a:r>
              <a:rPr lang="es-MX" sz="3600" dirty="0" smtClean="0">
                <a:latin typeface="Berlin Sans FB" pitchFamily="34" charset="0"/>
              </a:rPr>
              <a:t>adecuado a una situación </a:t>
            </a:r>
            <a:r>
              <a:rPr lang="es-MX" sz="3600" dirty="0" smtClean="0"/>
              <a:t>particular</a:t>
            </a:r>
            <a:r>
              <a:rPr lang="es-MX" sz="3600" dirty="0" smtClean="0">
                <a:latin typeface="Berlin Sans FB" pitchFamily="34" charset="0"/>
              </a:rPr>
              <a:t> es la </a:t>
            </a:r>
            <a:r>
              <a:rPr lang="es-MX" sz="3600" b="1" dirty="0" smtClean="0">
                <a:solidFill>
                  <a:schemeClr val="tx1"/>
                </a:solidFill>
                <a:latin typeface="Berlin Sans FB" pitchFamily="34" charset="0"/>
              </a:rPr>
              <a:t>Madurez (desarrollo) del subordinado</a:t>
            </a:r>
            <a:r>
              <a:rPr lang="es-MX" sz="3600" dirty="0" smtClean="0">
                <a:solidFill>
                  <a:schemeClr val="tx1"/>
                </a:solidFill>
                <a:latin typeface="Berlin Sans FB" pitchFamily="34" charset="0"/>
              </a:rPr>
              <a:t>. </a:t>
            </a:r>
          </a:p>
          <a:p>
            <a:pPr algn="just" eaLnBrk="1" fontAlgn="auto" hangingPunct="1">
              <a:spcAft>
                <a:spcPts val="0"/>
              </a:spcAft>
              <a:buClr>
                <a:schemeClr val="tx1">
                  <a:shade val="95000"/>
                </a:schemeClr>
              </a:buClr>
              <a:buFont typeface="Wingdings 2"/>
              <a:buNone/>
              <a:defRPr/>
            </a:pPr>
            <a:r>
              <a:rPr lang="es-MX" sz="3600" dirty="0" smtClean="0">
                <a:latin typeface="Berlin Sans FB" pitchFamily="34" charset="0"/>
              </a:rPr>
              <a:t>La madurez de un subordinado es el resultado de dos variables:</a:t>
            </a:r>
          </a:p>
        </p:txBody>
      </p:sp>
    </p:spTree>
    <p:extLst>
      <p:ext uri="{BB962C8B-B14F-4D97-AF65-F5344CB8AC3E}">
        <p14:creationId xmlns:p14="http://schemas.microsoft.com/office/powerpoint/2010/main" val="200387041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921767" y="52041"/>
            <a:ext cx="8186737" cy="1733897"/>
          </a:xfrm>
        </p:spPr>
        <p:txBody>
          <a:bodyPr/>
          <a:lstStyle/>
          <a:p>
            <a:pPr algn="ctr" eaLnBrk="1" fontAlgn="auto" hangingPunct="1">
              <a:spcAft>
                <a:spcPts val="0"/>
              </a:spcAft>
              <a:defRPr/>
            </a:pPr>
            <a:r>
              <a:rPr lang="es-MX" sz="36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Modelo de Liderazgo Situacional de </a:t>
            </a:r>
            <a:r>
              <a:rPr lang="es-MX" sz="36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Hersey-Blanchard</a:t>
            </a:r>
            <a:endParaRPr lang="es-ES" sz="36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547664" y="1785938"/>
            <a:ext cx="7344816" cy="4786312"/>
          </a:xfrm>
        </p:spPr>
        <p:txBody>
          <a:bodyPr>
            <a:normAutofit lnSpcReduction="10000"/>
          </a:bodyPr>
          <a:lstStyle/>
          <a:p>
            <a:pPr marL="530352" indent="-457200" eaLnBrk="1" fontAlgn="auto" hangingPunct="1">
              <a:spcAft>
                <a:spcPts val="0"/>
              </a:spcAft>
              <a:buClr>
                <a:schemeClr val="tx1">
                  <a:shade val="95000"/>
                </a:schemeClr>
              </a:buClr>
              <a:buFont typeface="+mj-lt"/>
              <a:buAutoNum type="arabicPeriod"/>
              <a:defRPr/>
            </a:pPr>
            <a:r>
              <a:rPr lang="es-MX" sz="3600" dirty="0" smtClean="0">
                <a:latin typeface="Berlin Sans FB" pitchFamily="34" charset="0"/>
              </a:rPr>
              <a:t>Las </a:t>
            </a:r>
            <a:r>
              <a:rPr lang="es-MX" sz="3600" b="1" dirty="0" smtClean="0">
                <a:solidFill>
                  <a:schemeClr val="tx1"/>
                </a:solidFill>
                <a:latin typeface="Berlin Sans FB" pitchFamily="34" charset="0"/>
              </a:rPr>
              <a:t>Aptitudes</a:t>
            </a:r>
            <a:r>
              <a:rPr lang="es-MX" sz="3600" dirty="0" smtClean="0">
                <a:latin typeface="Berlin Sans FB" pitchFamily="34" charset="0"/>
              </a:rPr>
              <a:t> laborales del empleado:</a:t>
            </a:r>
          </a:p>
          <a:p>
            <a:pPr marL="530352" indent="-457200" eaLnBrk="1" fontAlgn="auto" hangingPunct="1">
              <a:spcAft>
                <a:spcPts val="0"/>
              </a:spcAft>
              <a:buClr>
                <a:schemeClr val="tx1">
                  <a:shade val="95000"/>
                </a:schemeClr>
              </a:buClr>
              <a:buFont typeface="+mj-lt"/>
              <a:buAutoNum type="alphaLcParenR"/>
              <a:defRPr/>
            </a:pPr>
            <a:r>
              <a:rPr lang="es-MX" sz="3600" dirty="0" smtClean="0">
                <a:latin typeface="Berlin Sans FB" pitchFamily="34" charset="0"/>
              </a:rPr>
              <a:t>Los </a:t>
            </a:r>
            <a:r>
              <a:rPr lang="es-MX" sz="3600" b="1" dirty="0" smtClean="0">
                <a:solidFill>
                  <a:schemeClr val="tx1"/>
                </a:solidFill>
                <a:latin typeface="Berlin Sans FB" pitchFamily="34" charset="0"/>
              </a:rPr>
              <a:t>Conocimientos</a:t>
            </a:r>
            <a:r>
              <a:rPr lang="es-MX" sz="3600" dirty="0" smtClean="0">
                <a:latin typeface="Berlin Sans FB" pitchFamily="34" charset="0"/>
              </a:rPr>
              <a:t> Teóricos que se adquieren mediante la capacitación en el aula.</a:t>
            </a:r>
          </a:p>
          <a:p>
            <a:pPr marL="530352" indent="-457200" eaLnBrk="1" fontAlgn="auto" hangingPunct="1">
              <a:spcAft>
                <a:spcPts val="0"/>
              </a:spcAft>
              <a:buClr>
                <a:schemeClr val="tx1">
                  <a:shade val="95000"/>
                </a:schemeClr>
              </a:buClr>
              <a:buFont typeface="+mj-lt"/>
              <a:buAutoNum type="alphaLcParenR"/>
              <a:defRPr/>
            </a:pPr>
            <a:r>
              <a:rPr lang="es-MX" sz="3600" dirty="0" smtClean="0">
                <a:latin typeface="Berlin Sans FB" pitchFamily="34" charset="0"/>
              </a:rPr>
              <a:t>Las </a:t>
            </a:r>
            <a:r>
              <a:rPr lang="es-MX" sz="3600" b="1" dirty="0" smtClean="0">
                <a:solidFill>
                  <a:schemeClr val="tx1"/>
                </a:solidFill>
                <a:latin typeface="Berlin Sans FB" pitchFamily="34" charset="0"/>
              </a:rPr>
              <a:t>Habilidades</a:t>
            </a:r>
            <a:r>
              <a:rPr lang="es-MX" sz="3600" dirty="0" smtClean="0">
                <a:latin typeface="Berlin Sans FB" pitchFamily="34" charset="0"/>
              </a:rPr>
              <a:t> Practicas que se adquieren a través del entrenamiento en el lugar de trabajo.</a:t>
            </a:r>
          </a:p>
        </p:txBody>
      </p:sp>
    </p:spTree>
    <p:extLst>
      <p:ext uri="{BB962C8B-B14F-4D97-AF65-F5344CB8AC3E}">
        <p14:creationId xmlns:p14="http://schemas.microsoft.com/office/powerpoint/2010/main" val="7296783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899592" y="124049"/>
            <a:ext cx="8186737" cy="1792783"/>
          </a:xfrm>
        </p:spPr>
        <p:txBody>
          <a:bodyPr/>
          <a:lstStyle/>
          <a:p>
            <a:pPr algn="ctr" eaLnBrk="1" fontAlgn="auto" hangingPunct="1">
              <a:spcAft>
                <a:spcPts val="0"/>
              </a:spcAft>
              <a:defRPr/>
            </a:pPr>
            <a:r>
              <a:rPr lang="es-MX" sz="36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Modelo de Liderazgo Situacional de Hersey-Blanchard</a:t>
            </a:r>
            <a:endParaRPr lang="es-ES" sz="36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547664" y="1556792"/>
            <a:ext cx="7139136" cy="4968552"/>
          </a:xfrm>
        </p:spPr>
        <p:txBody>
          <a:bodyPr>
            <a:normAutofit fontScale="92500"/>
          </a:bodyPr>
          <a:lstStyle/>
          <a:p>
            <a:pPr marL="530352" indent="-457200" eaLnBrk="1" fontAlgn="auto" hangingPunct="1">
              <a:spcAft>
                <a:spcPts val="0"/>
              </a:spcAft>
              <a:buClr>
                <a:schemeClr val="tx1">
                  <a:shade val="95000"/>
                </a:schemeClr>
              </a:buClr>
              <a:buFont typeface="+mj-lt"/>
              <a:buAutoNum type="arabicPeriod" startAt="2"/>
              <a:defRPr/>
            </a:pPr>
            <a:r>
              <a:rPr lang="es-MX" sz="3200" dirty="0" smtClean="0">
                <a:latin typeface="Berlin Sans FB" pitchFamily="34" charset="0"/>
              </a:rPr>
              <a:t>Las </a:t>
            </a:r>
            <a:r>
              <a:rPr lang="es-MX" sz="3200" b="1" dirty="0" smtClean="0">
                <a:solidFill>
                  <a:schemeClr val="tx1"/>
                </a:solidFill>
                <a:latin typeface="Berlin Sans FB" pitchFamily="34" charset="0"/>
              </a:rPr>
              <a:t>Actitudes</a:t>
            </a:r>
            <a:r>
              <a:rPr lang="es-MX" sz="3200" dirty="0" smtClean="0">
                <a:latin typeface="Berlin Sans FB" pitchFamily="34" charset="0"/>
              </a:rPr>
              <a:t> conductuales del empleado:</a:t>
            </a:r>
          </a:p>
          <a:p>
            <a:pPr marL="530352" indent="-457200" eaLnBrk="1" fontAlgn="auto" hangingPunct="1">
              <a:spcAft>
                <a:spcPts val="0"/>
              </a:spcAft>
              <a:buClr>
                <a:schemeClr val="tx1">
                  <a:shade val="95000"/>
                </a:schemeClr>
              </a:buClr>
              <a:buFont typeface="+mj-lt"/>
              <a:buAutoNum type="alphaLcParenR"/>
              <a:defRPr/>
            </a:pPr>
            <a:r>
              <a:rPr lang="es-MX" sz="3200" b="1" dirty="0" smtClean="0">
                <a:solidFill>
                  <a:schemeClr val="tx1"/>
                </a:solidFill>
                <a:latin typeface="Berlin Sans FB" pitchFamily="34" charset="0"/>
              </a:rPr>
              <a:t>Iniciativa (Motivación): </a:t>
            </a:r>
            <a:r>
              <a:rPr lang="es-MX" sz="3200" dirty="0" smtClean="0">
                <a:latin typeface="Berlin Sans FB" pitchFamily="34" charset="0"/>
              </a:rPr>
              <a:t>Disposición a asumir responsabilidades, apelando a motivos que le son caros al trabajador.</a:t>
            </a:r>
          </a:p>
          <a:p>
            <a:pPr marL="530352" indent="-457200" eaLnBrk="1" fontAlgn="auto" hangingPunct="1">
              <a:spcAft>
                <a:spcPts val="0"/>
              </a:spcAft>
              <a:buClr>
                <a:schemeClr val="tx1">
                  <a:shade val="95000"/>
                </a:schemeClr>
              </a:buClr>
              <a:buFont typeface="+mj-lt"/>
              <a:buAutoNum type="alphaLcParenR"/>
              <a:defRPr/>
            </a:pPr>
            <a:r>
              <a:rPr lang="es-MX" sz="3200" b="1" dirty="0" smtClean="0">
                <a:solidFill>
                  <a:schemeClr val="tx1"/>
                </a:solidFill>
                <a:latin typeface="Berlin Sans FB" pitchFamily="34" charset="0"/>
              </a:rPr>
              <a:t>Confianza en si mismo</a:t>
            </a:r>
            <a:r>
              <a:rPr lang="es-MX" sz="3200" dirty="0" smtClean="0">
                <a:latin typeface="Berlin Sans FB" pitchFamily="34" charset="0"/>
              </a:rPr>
              <a:t>: Capacidad de actuar en forma autónoma/independiente, empatando capacidades-desafíos.</a:t>
            </a:r>
            <a:endParaRPr lang="es-ES" sz="3200" dirty="0">
              <a:latin typeface="Berlin Sans FB" pitchFamily="34" charset="0"/>
            </a:endParaRPr>
          </a:p>
        </p:txBody>
      </p:sp>
    </p:spTree>
    <p:extLst>
      <p:ext uri="{BB962C8B-B14F-4D97-AF65-F5344CB8AC3E}">
        <p14:creationId xmlns:p14="http://schemas.microsoft.com/office/powerpoint/2010/main" val="5055336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691680" y="428625"/>
            <a:ext cx="7200800" cy="6143625"/>
          </a:xfrm>
        </p:spPr>
        <p:txBody>
          <a:bodyPr>
            <a:normAutofit lnSpcReduction="10000"/>
          </a:bodyPr>
          <a:lstStyle/>
          <a:p>
            <a:pPr algn="just" eaLnBrk="1" fontAlgn="auto" hangingPunct="1">
              <a:spcAft>
                <a:spcPts val="0"/>
              </a:spcAft>
              <a:buClr>
                <a:schemeClr val="tx1">
                  <a:shade val="95000"/>
                </a:schemeClr>
              </a:buClr>
              <a:buFont typeface="Wingdings 2"/>
              <a:buNone/>
              <a:defRPr/>
            </a:pPr>
            <a:r>
              <a:rPr lang="es-MX" sz="4800" dirty="0" smtClean="0">
                <a:latin typeface="Berlin Sans FB" pitchFamily="34" charset="0"/>
              </a:rPr>
              <a:t>El modelo propone que el líder debe </a:t>
            </a:r>
            <a:r>
              <a:rPr lang="es-MX" sz="4800" b="1" dirty="0" smtClean="0">
                <a:solidFill>
                  <a:schemeClr val="tx1"/>
                </a:solidFill>
                <a:latin typeface="Berlin Sans FB" pitchFamily="34" charset="0"/>
              </a:rPr>
              <a:t>diagnosticar el nivel de madurez del subordinado</a:t>
            </a:r>
            <a:r>
              <a:rPr lang="es-MX" sz="4800" dirty="0" smtClean="0">
                <a:latin typeface="Berlin Sans FB" pitchFamily="34" charset="0"/>
              </a:rPr>
              <a:t>, la que podrá ubicar en una condición que resulta del estado que guardan las aptitudes y las actitudes del empleado. </a:t>
            </a:r>
          </a:p>
        </p:txBody>
      </p:sp>
    </p:spTree>
    <p:extLst>
      <p:ext uri="{BB962C8B-B14F-4D97-AF65-F5344CB8AC3E}">
        <p14:creationId xmlns:p14="http://schemas.microsoft.com/office/powerpoint/2010/main" val="34712329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619672" y="428625"/>
            <a:ext cx="7272808" cy="6143625"/>
          </a:xfrm>
        </p:spPr>
        <p:txBody>
          <a:bodyPr>
            <a:normAutofit lnSpcReduction="10000"/>
          </a:bodyPr>
          <a:lstStyle/>
          <a:p>
            <a:pPr algn="just" eaLnBrk="1" fontAlgn="auto" hangingPunct="1">
              <a:spcAft>
                <a:spcPts val="0"/>
              </a:spcAft>
              <a:buClr>
                <a:schemeClr val="tx1">
                  <a:shade val="95000"/>
                </a:schemeClr>
              </a:buClr>
              <a:buFont typeface="Wingdings 2"/>
              <a:buNone/>
              <a:defRPr/>
            </a:pPr>
            <a:r>
              <a:rPr lang="es-MX" sz="4000" dirty="0" smtClean="0">
                <a:latin typeface="Berlin Sans FB" pitchFamily="34" charset="0"/>
              </a:rPr>
              <a:t>Después de lo cual deberá impartirle  el </a:t>
            </a:r>
            <a:r>
              <a:rPr lang="es-MX" sz="4000" b="1" dirty="0" smtClean="0">
                <a:solidFill>
                  <a:schemeClr val="tx1"/>
                </a:solidFill>
                <a:latin typeface="Berlin Sans FB" pitchFamily="34" charset="0"/>
              </a:rPr>
              <a:t>Estilo de Liderazgo </a:t>
            </a:r>
            <a:r>
              <a:rPr lang="es-MX" sz="4000" dirty="0" smtClean="0">
                <a:latin typeface="Berlin Sans FB" pitchFamily="34" charset="0"/>
              </a:rPr>
              <a:t>mas adecuado para responder a la madurez identificada, dentro de un catalogo de ellos: </a:t>
            </a:r>
          </a:p>
          <a:p>
            <a:pPr marL="530352" indent="-457200" algn="just" eaLnBrk="1" fontAlgn="auto" hangingPunct="1">
              <a:spcAft>
                <a:spcPts val="0"/>
              </a:spcAft>
              <a:buClr>
                <a:schemeClr val="tx1">
                  <a:shade val="95000"/>
                </a:schemeClr>
              </a:buClr>
              <a:buFont typeface="+mj-lt"/>
              <a:buAutoNum type="arabicPeriod"/>
              <a:defRPr/>
            </a:pPr>
            <a:r>
              <a:rPr lang="es-MX" sz="4000" dirty="0" smtClean="0">
                <a:latin typeface="Berlin Sans FB" pitchFamily="34" charset="0"/>
              </a:rPr>
              <a:t> Directivo</a:t>
            </a:r>
          </a:p>
          <a:p>
            <a:pPr marL="530352" indent="-457200" algn="just" eaLnBrk="1" fontAlgn="auto" hangingPunct="1">
              <a:spcAft>
                <a:spcPts val="0"/>
              </a:spcAft>
              <a:buClr>
                <a:schemeClr val="tx1">
                  <a:shade val="95000"/>
                </a:schemeClr>
              </a:buClr>
              <a:buFont typeface="+mj-lt"/>
              <a:buAutoNum type="arabicPeriod"/>
              <a:defRPr/>
            </a:pPr>
            <a:r>
              <a:rPr lang="es-MX" sz="4000" dirty="0" smtClean="0">
                <a:latin typeface="Berlin Sans FB" pitchFamily="34" charset="0"/>
              </a:rPr>
              <a:t> Instructivo</a:t>
            </a:r>
          </a:p>
          <a:p>
            <a:pPr marL="530352" indent="-457200" algn="just" eaLnBrk="1" fontAlgn="auto" hangingPunct="1">
              <a:spcAft>
                <a:spcPts val="0"/>
              </a:spcAft>
              <a:buClr>
                <a:schemeClr val="tx1">
                  <a:shade val="95000"/>
                </a:schemeClr>
              </a:buClr>
              <a:buFont typeface="+mj-lt"/>
              <a:buAutoNum type="arabicPeriod"/>
              <a:defRPr/>
            </a:pPr>
            <a:r>
              <a:rPr lang="es-MX" sz="4000" dirty="0" smtClean="0">
                <a:latin typeface="Berlin Sans FB" pitchFamily="34" charset="0"/>
              </a:rPr>
              <a:t> Apoyativo</a:t>
            </a:r>
          </a:p>
          <a:p>
            <a:pPr marL="530352" indent="-457200" algn="just" eaLnBrk="1" fontAlgn="auto" hangingPunct="1">
              <a:spcAft>
                <a:spcPts val="0"/>
              </a:spcAft>
              <a:buClr>
                <a:schemeClr val="tx1">
                  <a:shade val="95000"/>
                </a:schemeClr>
              </a:buClr>
              <a:buFont typeface="+mj-lt"/>
              <a:buAutoNum type="arabicPeriod"/>
              <a:defRPr/>
            </a:pPr>
            <a:r>
              <a:rPr lang="es-MX" sz="4000" dirty="0" smtClean="0">
                <a:latin typeface="Berlin Sans FB" pitchFamily="34" charset="0"/>
              </a:rPr>
              <a:t> Delegativo</a:t>
            </a:r>
          </a:p>
        </p:txBody>
      </p:sp>
    </p:spTree>
    <p:extLst>
      <p:ext uri="{BB962C8B-B14F-4D97-AF65-F5344CB8AC3E}">
        <p14:creationId xmlns:p14="http://schemas.microsoft.com/office/powerpoint/2010/main" val="3355183797"/>
      </p:ext>
    </p:extLst>
  </p:cSld>
  <p:clrMapOvr>
    <a:masterClrMapping/>
  </p:clrMapOvr>
  <p:transition>
    <p:circl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274638"/>
            <a:ext cx="6995120" cy="490066"/>
          </a:xfrm>
        </p:spPr>
        <p:txBody>
          <a:bodyPr/>
          <a:lstStyle/>
          <a:p>
            <a:r>
              <a:rPr lang="es-MX" b="1" u="sng" dirty="0" smtClean="0">
                <a:latin typeface="Arial" pitchFamily="34" charset="0"/>
                <a:cs typeface="Arial" pitchFamily="34" charset="0"/>
              </a:rPr>
              <a:t>Tema: Liderazgo</a:t>
            </a:r>
            <a:endParaRPr lang="es-MX" dirty="0">
              <a:latin typeface="Arial" pitchFamily="34" charset="0"/>
              <a:cs typeface="Arial" pitchFamily="34" charset="0"/>
            </a:endParaRPr>
          </a:p>
        </p:txBody>
      </p:sp>
      <p:sp>
        <p:nvSpPr>
          <p:cNvPr id="3" name="2 Marcador de contenido"/>
          <p:cNvSpPr>
            <a:spLocks noGrp="1"/>
          </p:cNvSpPr>
          <p:nvPr>
            <p:ph idx="1"/>
          </p:nvPr>
        </p:nvSpPr>
        <p:spPr>
          <a:xfrm>
            <a:off x="1691680" y="980728"/>
            <a:ext cx="6995120" cy="5544616"/>
          </a:xfrm>
        </p:spPr>
        <p:txBody>
          <a:bodyPr>
            <a:normAutofit lnSpcReduction="10000"/>
          </a:bodyPr>
          <a:lstStyle/>
          <a:p>
            <a:pPr algn="ctr">
              <a:lnSpc>
                <a:spcPct val="90000"/>
              </a:lnSpc>
              <a:buNone/>
            </a:pPr>
            <a:r>
              <a:rPr lang="fr-FR" b="1" u="sng" dirty="0">
                <a:effectLst>
                  <a:outerShdw blurRad="38100" dist="38100" dir="2700000" algn="tl">
                    <a:srgbClr val="000000">
                      <a:alpha val="43137"/>
                    </a:srgbClr>
                  </a:outerShdw>
                </a:effectLst>
                <a:latin typeface="Arial" pitchFamily="34" charset="0"/>
                <a:cs typeface="Arial" pitchFamily="34" charset="0"/>
              </a:rPr>
              <a:t> Abstract</a:t>
            </a:r>
            <a:r>
              <a:rPr lang="fr-FR" b="1" u="sng" dirty="0" smtClean="0">
                <a:effectLst>
                  <a:outerShdw blurRad="38100" dist="38100" dir="2700000" algn="tl">
                    <a:srgbClr val="000000">
                      <a:alpha val="43137"/>
                    </a:srgbClr>
                  </a:outerShdw>
                </a:effectLst>
                <a:latin typeface="Arial" pitchFamily="34" charset="0"/>
                <a:cs typeface="Arial" pitchFamily="34" charset="0"/>
              </a:rPr>
              <a:t>:</a:t>
            </a:r>
          </a:p>
          <a:p>
            <a:pPr algn="ctr">
              <a:lnSpc>
                <a:spcPct val="90000"/>
              </a:lnSpc>
              <a:buNone/>
            </a:pPr>
            <a:endParaRPr lang="fr-FR" sz="1100" b="1" u="sng" dirty="0">
              <a:effectLst>
                <a:outerShdw blurRad="38100" dist="38100" dir="2700000" algn="tl">
                  <a:srgbClr val="000000">
                    <a:alpha val="43137"/>
                  </a:srgbClr>
                </a:outerShdw>
              </a:effectLst>
              <a:latin typeface="Arial" pitchFamily="34" charset="0"/>
              <a:cs typeface="Arial" pitchFamily="34" charset="0"/>
            </a:endParaRPr>
          </a:p>
          <a:p>
            <a:pPr marL="0" indent="0" algn="just">
              <a:lnSpc>
                <a:spcPct val="90000"/>
              </a:lnSpc>
              <a:buNone/>
            </a:pPr>
            <a:r>
              <a:rPr lang="en-US" sz="1400" dirty="0">
                <a:latin typeface="Arial" pitchFamily="34" charset="0"/>
                <a:cs typeface="Arial" pitchFamily="34" charset="0"/>
              </a:rPr>
              <a:t>Manage means to lead: Philip B. Crosby reminds us - "There comes a time that someone should do the job." If we are going to do it, if we are going to ensure that tasks are performed and responsibilities are met, we must get involved in leadership activities, and if we will play well our managerial role, it would be better that </a:t>
            </a:r>
            <a:r>
              <a:rPr lang="en-US" sz="1400" dirty="0" smtClean="0">
                <a:latin typeface="Arial" pitchFamily="34" charset="0"/>
                <a:cs typeface="Arial" pitchFamily="34" charset="0"/>
              </a:rPr>
              <a:t>we </a:t>
            </a:r>
            <a:r>
              <a:rPr lang="en-US" sz="1400" dirty="0">
                <a:latin typeface="Arial" pitchFamily="34" charset="0"/>
                <a:cs typeface="Arial" pitchFamily="34" charset="0"/>
              </a:rPr>
              <a:t>have a vital resource: Leadership.</a:t>
            </a:r>
          </a:p>
          <a:p>
            <a:pPr marL="0" indent="0" algn="just">
              <a:lnSpc>
                <a:spcPct val="90000"/>
              </a:lnSpc>
              <a:buNone/>
            </a:pPr>
            <a:r>
              <a:rPr lang="en-US" sz="1400" dirty="0">
                <a:latin typeface="Arial" pitchFamily="34" charset="0"/>
                <a:cs typeface="Arial" pitchFamily="34" charset="0"/>
              </a:rPr>
              <a:t>Leadership potentiate human endeavor: it is the synergic element of all organizational capacities. Leadership develops individuals, it triggers talent, it maximize associate’s contributions and improves employee engagement, and favors the construction of an optimal working environment ... in fact, it is source of almost any desirable target for the Company and for the manager!</a:t>
            </a:r>
          </a:p>
          <a:p>
            <a:pPr marL="0" indent="0" algn="just">
              <a:lnSpc>
                <a:spcPct val="90000"/>
              </a:lnSpc>
              <a:buNone/>
            </a:pPr>
            <a:r>
              <a:rPr lang="en-US" sz="1400" dirty="0">
                <a:latin typeface="Arial" pitchFamily="34" charset="0"/>
                <a:cs typeface="Arial" pitchFamily="34" charset="0"/>
              </a:rPr>
              <a:t>Well understood, you may practice Leadership effectively. Practiced effectively, you can use in advantage manner both best resources talking about leading people: persuasion and authority. There is nothing new under the sun, when you require achieving than others perform their jobs, you will be able to achieve this purpose as far as your ability to use your persuasiveness capacities and personal power.</a:t>
            </a:r>
          </a:p>
          <a:p>
            <a:pPr marL="0" indent="0" algn="just">
              <a:lnSpc>
                <a:spcPct val="90000"/>
              </a:lnSpc>
              <a:buNone/>
            </a:pPr>
            <a:r>
              <a:rPr lang="en-US" sz="1400" dirty="0">
                <a:latin typeface="Arial" pitchFamily="34" charset="0"/>
                <a:cs typeface="Arial" pitchFamily="34" charset="0"/>
              </a:rPr>
              <a:t>This material </a:t>
            </a:r>
            <a:r>
              <a:rPr lang="en-US" sz="1400" dirty="0" smtClean="0">
                <a:latin typeface="Arial" pitchFamily="34" charset="0"/>
                <a:cs typeface="Arial" pitchFamily="34" charset="0"/>
              </a:rPr>
              <a:t>is meant </a:t>
            </a:r>
            <a:r>
              <a:rPr lang="en-US" sz="1400" dirty="0">
                <a:latin typeface="Arial" pitchFamily="34" charset="0"/>
                <a:cs typeface="Arial" pitchFamily="34" charset="0"/>
              </a:rPr>
              <a:t>to introduce to you, as summarized as possible, the various theories that have tried to address the complex issue of Leadership. It is done for the purpose to allow the reader to incorporate to his or her professional practice, new, diverse, and the author hope, more effective traits, ways of thinking, attitudes, behaviors, and habits that enable every manager to become the best version of leader who has the potential to become</a:t>
            </a:r>
            <a:r>
              <a:rPr lang="en-US" sz="1200" dirty="0">
                <a:latin typeface="Arial" pitchFamily="34" charset="0"/>
                <a:cs typeface="Arial" pitchFamily="34" charset="0"/>
              </a:rPr>
              <a:t>.</a:t>
            </a:r>
          </a:p>
          <a:p>
            <a:pPr>
              <a:lnSpc>
                <a:spcPct val="90000"/>
              </a:lnSpc>
              <a:buNone/>
            </a:pPr>
            <a:endParaRPr lang="fr-FR" sz="1100" dirty="0" smtClean="0">
              <a:latin typeface="Arial" pitchFamily="34" charset="0"/>
              <a:cs typeface="Arial" pitchFamily="34" charset="0"/>
            </a:endParaRPr>
          </a:p>
          <a:p>
            <a:pPr>
              <a:lnSpc>
                <a:spcPct val="110000"/>
              </a:lnSpc>
              <a:buNone/>
            </a:pPr>
            <a:r>
              <a:rPr lang="fr-FR" b="1" u="sng" dirty="0" smtClean="0">
                <a:effectLst>
                  <a:outerShdw blurRad="38100" dist="38100" dir="2700000" algn="tl">
                    <a:srgbClr val="000000">
                      <a:alpha val="43137"/>
                    </a:srgbClr>
                  </a:outerShdw>
                </a:effectLst>
                <a:latin typeface="Arial" pitchFamily="34" charset="0"/>
                <a:cs typeface="Arial" pitchFamily="34" charset="0"/>
              </a:rPr>
              <a:t>Keywords</a:t>
            </a:r>
            <a:r>
              <a:rPr lang="fr-FR" b="1" dirty="0" smtClean="0">
                <a:effectLst>
                  <a:outerShdw blurRad="38100" dist="38100" dir="2700000" algn="tl">
                    <a:srgbClr val="000000">
                      <a:alpha val="43137"/>
                    </a:srgbClr>
                  </a:outerShdw>
                </a:effectLst>
                <a:latin typeface="Arial" pitchFamily="34" charset="0"/>
                <a:cs typeface="Arial" pitchFamily="34" charset="0"/>
              </a:rPr>
              <a:t>: </a:t>
            </a:r>
            <a:r>
              <a:rPr lang="fr-FR" sz="1300" b="1" dirty="0" smtClean="0">
                <a:latin typeface="Arial" pitchFamily="34" charset="0"/>
                <a:cs typeface="Arial" pitchFamily="34" charset="0"/>
              </a:rPr>
              <a:t>Leadership,  Lead,  Leader,  Direction, Management,  Manager.</a:t>
            </a:r>
          </a:p>
        </p:txBody>
      </p:sp>
    </p:spTree>
    <p:extLst>
      <p:ext uri="{BB962C8B-B14F-4D97-AF65-F5344CB8AC3E}">
        <p14:creationId xmlns:p14="http://schemas.microsoft.com/office/powerpoint/2010/main" val="183935605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redondeado"/>
          <p:cNvSpPr/>
          <p:nvPr/>
        </p:nvSpPr>
        <p:spPr>
          <a:xfrm>
            <a:off x="1364159" y="857250"/>
            <a:ext cx="4071937" cy="51435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MX" sz="2200" b="1" dirty="0">
                <a:latin typeface="Berlin Sans FB" pitchFamily="34" charset="0"/>
              </a:rPr>
              <a:t>NIVEL DE DESARROLLO</a:t>
            </a:r>
          </a:p>
          <a:p>
            <a:pPr algn="ctr" eaLnBrk="1" fontAlgn="auto" hangingPunct="1">
              <a:spcBef>
                <a:spcPts val="0"/>
              </a:spcBef>
              <a:spcAft>
                <a:spcPts val="0"/>
              </a:spcAft>
              <a:defRPr/>
            </a:pPr>
            <a:endParaRPr lang="es-MX" sz="2200" dirty="0">
              <a:latin typeface="Berlin Sans FB" pitchFamily="34" charset="0"/>
            </a:endParaRPr>
          </a:p>
          <a:p>
            <a:pPr marL="457200" indent="-457200" eaLnBrk="1" fontAlgn="auto" hangingPunct="1">
              <a:spcBef>
                <a:spcPts val="0"/>
              </a:spcBef>
              <a:spcAft>
                <a:spcPts val="0"/>
              </a:spcAft>
              <a:buFont typeface="+mj-lt"/>
              <a:buAutoNum type="arabicPeriod"/>
              <a:defRPr/>
            </a:pPr>
            <a:r>
              <a:rPr lang="es-MX" sz="2200" dirty="0">
                <a:latin typeface="Berlin Sans FB" pitchFamily="34" charset="0"/>
              </a:rPr>
              <a:t> Aptitudes limitadas, Actitudes no favorables.</a:t>
            </a:r>
          </a:p>
          <a:p>
            <a:pPr marL="457200" indent="-457200" eaLnBrk="1" fontAlgn="auto" hangingPunct="1">
              <a:spcBef>
                <a:spcPts val="0"/>
              </a:spcBef>
              <a:spcAft>
                <a:spcPts val="0"/>
              </a:spcAft>
              <a:buFont typeface="+mj-lt"/>
              <a:buAutoNum type="arabicPeriod"/>
              <a:defRPr/>
            </a:pPr>
            <a:r>
              <a:rPr lang="es-MX" sz="2200" dirty="0">
                <a:latin typeface="Berlin Sans FB" pitchFamily="34" charset="0"/>
              </a:rPr>
              <a:t> Aptitudes limitadas, Actitudes favorables.</a:t>
            </a:r>
          </a:p>
          <a:p>
            <a:pPr marL="457200" indent="-457200" eaLnBrk="1" fontAlgn="auto" hangingPunct="1">
              <a:spcBef>
                <a:spcPts val="0"/>
              </a:spcBef>
              <a:spcAft>
                <a:spcPts val="0"/>
              </a:spcAft>
              <a:buFont typeface="+mj-lt"/>
              <a:buAutoNum type="arabicPeriod"/>
              <a:defRPr/>
            </a:pPr>
            <a:r>
              <a:rPr lang="es-MX" sz="2200" dirty="0">
                <a:latin typeface="Berlin Sans FB" pitchFamily="34" charset="0"/>
              </a:rPr>
              <a:t> Aptitudes desarrolladas, Actitudes no favorables.</a:t>
            </a:r>
          </a:p>
          <a:p>
            <a:pPr marL="457200" indent="-457200" eaLnBrk="1" fontAlgn="auto" hangingPunct="1">
              <a:spcBef>
                <a:spcPts val="0"/>
              </a:spcBef>
              <a:spcAft>
                <a:spcPts val="0"/>
              </a:spcAft>
              <a:buFont typeface="+mj-lt"/>
              <a:buAutoNum type="arabicPeriod"/>
              <a:defRPr/>
            </a:pPr>
            <a:r>
              <a:rPr lang="es-MX" sz="2200" dirty="0">
                <a:latin typeface="Berlin Sans FB" pitchFamily="34" charset="0"/>
              </a:rPr>
              <a:t> Aptitudes desarrolladas, Actitudes favorables.</a:t>
            </a:r>
            <a:endParaRPr lang="es-ES" sz="2200" dirty="0">
              <a:latin typeface="Berlin Sans FB" pitchFamily="34" charset="0"/>
            </a:endParaRPr>
          </a:p>
        </p:txBody>
      </p:sp>
      <p:sp>
        <p:nvSpPr>
          <p:cNvPr id="4" name="3 Rectángulo redondeado"/>
          <p:cNvSpPr/>
          <p:nvPr/>
        </p:nvSpPr>
        <p:spPr>
          <a:xfrm>
            <a:off x="5036566" y="857250"/>
            <a:ext cx="4071938" cy="5143500"/>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MX" sz="2200" b="1" dirty="0">
                <a:latin typeface="Berlin Sans FB" pitchFamily="34" charset="0"/>
              </a:rPr>
              <a:t>ESTILO RECOMENDABLE</a:t>
            </a:r>
          </a:p>
          <a:p>
            <a:pPr algn="ctr" eaLnBrk="1" fontAlgn="auto" hangingPunct="1">
              <a:spcBef>
                <a:spcPts val="0"/>
              </a:spcBef>
              <a:spcAft>
                <a:spcPts val="0"/>
              </a:spcAft>
              <a:defRPr/>
            </a:pPr>
            <a:endParaRPr lang="es-MX" sz="2200" dirty="0">
              <a:latin typeface="Berlin Sans FB" pitchFamily="34" charset="0"/>
            </a:endParaRPr>
          </a:p>
          <a:p>
            <a:pPr marL="457200" indent="-457200" eaLnBrk="1" fontAlgn="auto" hangingPunct="1">
              <a:spcBef>
                <a:spcPts val="0"/>
              </a:spcBef>
              <a:spcAft>
                <a:spcPts val="0"/>
              </a:spcAft>
              <a:buFont typeface="+mj-lt"/>
              <a:buAutoNum type="arabicPeriod"/>
              <a:defRPr/>
            </a:pPr>
            <a:r>
              <a:rPr lang="es-MX" sz="2200" dirty="0">
                <a:latin typeface="Berlin Sans FB" pitchFamily="34" charset="0"/>
              </a:rPr>
              <a:t> DIRECTIVO (Muchas directrices, Mucho apoyo).</a:t>
            </a:r>
          </a:p>
          <a:p>
            <a:pPr marL="457200" indent="-457200" eaLnBrk="1" fontAlgn="auto" hangingPunct="1">
              <a:spcBef>
                <a:spcPts val="0"/>
              </a:spcBef>
              <a:spcAft>
                <a:spcPts val="0"/>
              </a:spcAft>
              <a:buFont typeface="+mj-lt"/>
              <a:buAutoNum type="arabicPeriod"/>
              <a:defRPr/>
            </a:pPr>
            <a:r>
              <a:rPr lang="es-MX" sz="2200" dirty="0">
                <a:latin typeface="Berlin Sans FB" pitchFamily="34" charset="0"/>
              </a:rPr>
              <a:t> INSTRUCTIVO (Muchas directrices, Poco apoyo).</a:t>
            </a:r>
          </a:p>
          <a:p>
            <a:pPr marL="457200" indent="-457200" eaLnBrk="1" fontAlgn="auto" hangingPunct="1">
              <a:spcBef>
                <a:spcPts val="0"/>
              </a:spcBef>
              <a:spcAft>
                <a:spcPts val="0"/>
              </a:spcAft>
              <a:buFont typeface="+mj-lt"/>
              <a:buAutoNum type="arabicPeriod"/>
              <a:defRPr/>
            </a:pPr>
            <a:r>
              <a:rPr lang="es-MX" sz="2200" dirty="0">
                <a:latin typeface="Berlin Sans FB" pitchFamily="34" charset="0"/>
              </a:rPr>
              <a:t> APOYATIVO (Pocas directrices, mucho apoyo).</a:t>
            </a:r>
          </a:p>
          <a:p>
            <a:pPr marL="457200" indent="-457200" eaLnBrk="1" fontAlgn="auto" hangingPunct="1">
              <a:spcBef>
                <a:spcPts val="0"/>
              </a:spcBef>
              <a:spcAft>
                <a:spcPts val="0"/>
              </a:spcAft>
              <a:buFont typeface="+mj-lt"/>
              <a:buAutoNum type="arabicPeriod"/>
              <a:defRPr/>
            </a:pPr>
            <a:r>
              <a:rPr lang="es-MX" sz="2200" dirty="0">
                <a:latin typeface="Berlin Sans FB" pitchFamily="34" charset="0"/>
              </a:rPr>
              <a:t> DELEGATIVO (Pocas directrices, Poco apoyo).</a:t>
            </a:r>
          </a:p>
        </p:txBody>
      </p:sp>
    </p:spTree>
    <p:extLst>
      <p:ext uri="{BB962C8B-B14F-4D97-AF65-F5344CB8AC3E}">
        <p14:creationId xmlns:p14="http://schemas.microsoft.com/office/powerpoint/2010/main" val="421704057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bg/>
                                          </p:spTgt>
                                        </p:tgtEl>
                                        <p:attrNameLst>
                                          <p:attrName>style.visibility</p:attrName>
                                        </p:attrNameLst>
                                      </p:cBhvr>
                                      <p:to>
                                        <p:strVal val="visible"/>
                                      </p:to>
                                    </p:set>
                                    <p:animEffect transition="in" filter="fade">
                                      <p:cBhvr>
                                        <p:cTn id="7" dur="2000"/>
                                        <p:tgtEl>
                                          <p:spTgt spid="2">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2000"/>
                                        <p:tgtEl>
                                          <p:spTgt spid="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2000"/>
                                        <p:tgtEl>
                                          <p:spTgt spid="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2000"/>
                                        <p:tgtEl>
                                          <p:spTgt spid="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2000"/>
                                        <p:tgtEl>
                                          <p:spTgt spid="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2000"/>
                                        <p:tgtEl>
                                          <p:spTgt spid="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bg/>
                                          </p:spTgt>
                                        </p:tgtEl>
                                        <p:attrNameLst>
                                          <p:attrName>style.visibility</p:attrName>
                                        </p:attrNameLst>
                                      </p:cBhvr>
                                      <p:to>
                                        <p:strVal val="visible"/>
                                      </p:to>
                                    </p:set>
                                    <p:animEffect transition="in" filter="fade">
                                      <p:cBhvr>
                                        <p:cTn id="37" dur="2000"/>
                                        <p:tgtEl>
                                          <p:spTgt spid="4">
                                            <p:bg/>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0" end="0"/>
                                            </p:txEl>
                                          </p:spTgt>
                                        </p:tgtEl>
                                        <p:attrNameLst>
                                          <p:attrName>style.visibility</p:attrName>
                                        </p:attrNameLst>
                                      </p:cBhvr>
                                      <p:to>
                                        <p:strVal val="visible"/>
                                      </p:to>
                                    </p:set>
                                    <p:animEffect transition="in" filter="fade">
                                      <p:cBhvr>
                                        <p:cTn id="42" dur="2000"/>
                                        <p:tgtEl>
                                          <p:spTgt spid="4">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2" end="2"/>
                                            </p:txEl>
                                          </p:spTgt>
                                        </p:tgtEl>
                                        <p:attrNameLst>
                                          <p:attrName>style.visibility</p:attrName>
                                        </p:attrNameLst>
                                      </p:cBhvr>
                                      <p:to>
                                        <p:strVal val="visible"/>
                                      </p:to>
                                    </p:set>
                                    <p:animEffect transition="in" filter="fade">
                                      <p:cBhvr>
                                        <p:cTn id="47" dur="2000"/>
                                        <p:tgtEl>
                                          <p:spTgt spid="4">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
                                            <p:txEl>
                                              <p:pRg st="3" end="3"/>
                                            </p:txEl>
                                          </p:spTgt>
                                        </p:tgtEl>
                                        <p:attrNameLst>
                                          <p:attrName>style.visibility</p:attrName>
                                        </p:attrNameLst>
                                      </p:cBhvr>
                                      <p:to>
                                        <p:strVal val="visible"/>
                                      </p:to>
                                    </p:set>
                                    <p:animEffect transition="in" filter="fade">
                                      <p:cBhvr>
                                        <p:cTn id="52" dur="2000"/>
                                        <p:tgtEl>
                                          <p:spTgt spid="4">
                                            <p:txEl>
                                              <p:pRg st="3" end="3"/>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
                                            <p:txEl>
                                              <p:pRg st="4" end="4"/>
                                            </p:txEl>
                                          </p:spTgt>
                                        </p:tgtEl>
                                        <p:attrNameLst>
                                          <p:attrName>style.visibility</p:attrName>
                                        </p:attrNameLst>
                                      </p:cBhvr>
                                      <p:to>
                                        <p:strVal val="visible"/>
                                      </p:to>
                                    </p:set>
                                    <p:animEffect transition="in" filter="fade">
                                      <p:cBhvr>
                                        <p:cTn id="57" dur="2000"/>
                                        <p:tgtEl>
                                          <p:spTgt spid="4">
                                            <p:txEl>
                                              <p:pRg st="4" end="4"/>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
                                            <p:txEl>
                                              <p:pRg st="5" end="5"/>
                                            </p:txEl>
                                          </p:spTgt>
                                        </p:tgtEl>
                                        <p:attrNameLst>
                                          <p:attrName>style.visibility</p:attrName>
                                        </p:attrNameLst>
                                      </p:cBhvr>
                                      <p:to>
                                        <p:strVal val="visible"/>
                                      </p:to>
                                    </p:set>
                                    <p:animEffect transition="in" filter="fade">
                                      <p:cBhvr>
                                        <p:cTn id="62" dur="20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4" grpId="0" build="p"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Imagen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35125" y="-7896"/>
            <a:ext cx="3232150"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39"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4016629"/>
            <a:ext cx="3271838" cy="251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Imagen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00402" y="14288"/>
            <a:ext cx="4243597" cy="4027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CuadroTexto 4"/>
          <p:cNvSpPr txBox="1">
            <a:spLocks noChangeArrowheads="1"/>
          </p:cNvSpPr>
          <p:nvPr/>
        </p:nvSpPr>
        <p:spPr bwMode="auto">
          <a:xfrm>
            <a:off x="1475657" y="4149080"/>
            <a:ext cx="4536504"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2"/>
              </a:buClr>
              <a:buChar char="•"/>
              <a:defRPr sz="3200">
                <a:solidFill>
                  <a:schemeClr val="tx1"/>
                </a:solidFill>
                <a:latin typeface="Arial" panose="020B0604020202020204" pitchFamily="34" charset="0"/>
              </a:defRPr>
            </a:lvl1pPr>
            <a:lvl2pPr marL="742950" indent="-285750">
              <a:spcBef>
                <a:spcPct val="20000"/>
              </a:spcBef>
              <a:buClr>
                <a:schemeClr val="tx2"/>
              </a:buClr>
              <a:buFont typeface="Arial" panose="020B0604020202020204" pitchFamily="34" charset="0"/>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lr>
                <a:schemeClr val="tx2"/>
              </a:buClr>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spcBef>
                <a:spcPct val="0"/>
              </a:spcBef>
              <a:buClrTx/>
              <a:buFontTx/>
              <a:buNone/>
            </a:pPr>
            <a:r>
              <a:rPr lang="es-MX" altLang="es-MX" sz="3600" b="1" dirty="0"/>
              <a:t>Modelo de Liderazgo Situacional de Hersey </a:t>
            </a:r>
            <a:r>
              <a:rPr lang="es-MX" altLang="es-MX" sz="3600" b="1" dirty="0" smtClean="0"/>
              <a:t>- </a:t>
            </a:r>
            <a:r>
              <a:rPr lang="es-MX" altLang="es-MX" sz="3600" b="1" dirty="0"/>
              <a:t>Blanchard</a:t>
            </a:r>
          </a:p>
        </p:txBody>
      </p:sp>
    </p:spTree>
    <p:extLst>
      <p:ext uri="{BB962C8B-B14F-4D97-AF65-F5344CB8AC3E}">
        <p14:creationId xmlns:p14="http://schemas.microsoft.com/office/powerpoint/2010/main" val="3102309922"/>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2 Marcador de texto"/>
          <p:cNvSpPr>
            <a:spLocks noGrp="1"/>
          </p:cNvSpPr>
          <p:nvPr>
            <p:ph type="body" idx="1"/>
          </p:nvPr>
        </p:nvSpPr>
        <p:spPr>
          <a:xfrm>
            <a:off x="1331640" y="3860800"/>
            <a:ext cx="7355160" cy="2711450"/>
          </a:xfrm>
        </p:spPr>
        <p:txBody>
          <a:bodyPr>
            <a:normAutofit fontScale="92500" lnSpcReduction="10000"/>
          </a:bodyPr>
          <a:lstStyle/>
          <a:p>
            <a:pPr marL="415925" indent="-342900" algn="just" eaLnBrk="1" hangingPunct="1">
              <a:buFontTx/>
              <a:buChar char="•"/>
            </a:pPr>
            <a:r>
              <a:rPr lang="es-MX" altLang="es-MX" sz="2400" dirty="0" smtClean="0">
                <a:latin typeface="Berlin Sans FB" panose="020E0602020502020306" pitchFamily="34" charset="0"/>
              </a:rPr>
              <a:t>Es la más criticada en términos académicos, de todas las teorías contingentes de liderazgo; pero probablemente sea la teoría que por excelencia adoptan muchos gerentes. </a:t>
            </a:r>
          </a:p>
          <a:p>
            <a:pPr marL="415925" indent="-342900" algn="just" eaLnBrk="1" hangingPunct="1">
              <a:buFontTx/>
              <a:buChar char="•"/>
            </a:pPr>
            <a:r>
              <a:rPr lang="es-MX" altLang="es-MX" sz="2400" dirty="0" smtClean="0">
                <a:latin typeface="Berlin Sans FB" panose="020E0602020502020306" pitchFamily="34" charset="0"/>
              </a:rPr>
              <a:t>Es directa, ofrece sugerencias y enfatiza el requerimiento de flexibilidad o la capacidad de modificar los comportamientos y el estilo de liderazgo para adaptarse a los seguidores y a la situación.</a:t>
            </a:r>
          </a:p>
        </p:txBody>
      </p:sp>
      <p:pic>
        <p:nvPicPr>
          <p:cNvPr id="35844" name="Picture 4" descr="MPj00786160000[1]"/>
          <p:cNvPicPr>
            <a:picLocks noChangeAspect="1" noChangeArrowheads="1"/>
          </p:cNvPicPr>
          <p:nvPr/>
        </p:nvPicPr>
        <p:blipFill>
          <a:blip r:embed="rId3"/>
          <a:srcRect/>
          <a:stretch>
            <a:fillRect/>
          </a:stretch>
        </p:blipFill>
        <p:spPr bwMode="auto">
          <a:xfrm>
            <a:off x="2195513" y="260350"/>
            <a:ext cx="5222875" cy="350043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77288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836712"/>
            <a:ext cx="7139136" cy="1272183"/>
          </a:xfrm>
        </p:spPr>
        <p:txBody>
          <a:bodyPr/>
          <a:lstStyle/>
          <a:p>
            <a:pPr algn="ctr" eaLnBrk="1" fontAlgn="auto" hangingPunct="1">
              <a:spcAft>
                <a:spcPts val="0"/>
              </a:spcAft>
              <a:defRPr/>
            </a:pPr>
            <a:r>
              <a:rPr lang="es-MX"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Modelo de Liderazgo de Trayectoria-Meta</a:t>
            </a:r>
            <a:endParaRPr lang="es-ES"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475656" y="1989138"/>
            <a:ext cx="7416824" cy="4583112"/>
          </a:xfrm>
        </p:spPr>
        <p:txBody>
          <a:bodyPr>
            <a:normAutofit/>
          </a:bodyPr>
          <a:lstStyle/>
          <a:p>
            <a:pPr algn="just" eaLnBrk="1" fontAlgn="auto" hangingPunct="1">
              <a:spcAft>
                <a:spcPts val="0"/>
              </a:spcAft>
              <a:buClr>
                <a:schemeClr val="tx1">
                  <a:shade val="95000"/>
                </a:schemeClr>
              </a:buClr>
              <a:buFont typeface="Wingdings 2"/>
              <a:buNone/>
              <a:defRPr/>
            </a:pPr>
            <a:r>
              <a:rPr lang="es-MX" sz="4000" dirty="0" smtClean="0">
                <a:latin typeface="Berlin Sans FB" pitchFamily="34" charset="0"/>
              </a:rPr>
              <a:t>La tarea del líder es crear un entorno de trabajo que ayude a los empleados a cumplir con las metas de la organización, a través del empleo de la estructura, el apoyo y el sistema de recompensas adecuados.</a:t>
            </a:r>
          </a:p>
        </p:txBody>
      </p:sp>
    </p:spTree>
    <p:extLst>
      <p:ext uri="{BB962C8B-B14F-4D97-AF65-F5344CB8AC3E}">
        <p14:creationId xmlns:p14="http://schemas.microsoft.com/office/powerpoint/2010/main" val="365937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764704"/>
            <a:ext cx="6840760" cy="928688"/>
          </a:xfrm>
        </p:spPr>
        <p:txBody>
          <a:bodyPr/>
          <a:lstStyle/>
          <a:p>
            <a:pPr algn="ctr" eaLnBrk="1" fontAlgn="auto" hangingPunct="1">
              <a:spcAft>
                <a:spcPts val="0"/>
              </a:spcAft>
              <a:defRPr/>
            </a:pPr>
            <a:r>
              <a:rPr lang="es-MX"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Modelo de Liderazgo de Trayectoria-Meta</a:t>
            </a:r>
            <a:endParaRPr lang="es-ES"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403648" y="1773238"/>
            <a:ext cx="7488832" cy="4464050"/>
          </a:xfrm>
        </p:spPr>
        <p:txBody>
          <a:bodyPr>
            <a:normAutofit lnSpcReduction="10000"/>
          </a:bodyPr>
          <a:lstStyle/>
          <a:p>
            <a:pPr algn="just" eaLnBrk="1" fontAlgn="auto" hangingPunct="1">
              <a:spcAft>
                <a:spcPts val="0"/>
              </a:spcAft>
              <a:buClr>
                <a:schemeClr val="tx1">
                  <a:shade val="95000"/>
                </a:schemeClr>
              </a:buClr>
              <a:buFont typeface="Wingdings 2"/>
              <a:buNone/>
              <a:defRPr/>
            </a:pPr>
            <a:r>
              <a:rPr lang="es-MX" sz="3600" dirty="0" smtClean="0">
                <a:latin typeface="Berlin Sans FB" pitchFamily="34" charset="0"/>
              </a:rPr>
              <a:t>Para implementarlo los lideres deben identificar las necesidades de los empleados, establecerles metas apropiadas y vincular el cumplimiento de las metas con las recompensas apropiadas, siguiendo principios de instrumentalidad (aprendizaje operante).</a:t>
            </a:r>
          </a:p>
        </p:txBody>
      </p:sp>
    </p:spTree>
    <p:extLst>
      <p:ext uri="{BB962C8B-B14F-4D97-AF65-F5344CB8AC3E}">
        <p14:creationId xmlns:p14="http://schemas.microsoft.com/office/powerpoint/2010/main" val="3527161866"/>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69304"/>
            <a:ext cx="7139136" cy="1487488"/>
          </a:xfrm>
        </p:spPr>
        <p:txBody>
          <a:bodyPr/>
          <a:lstStyle/>
          <a:p>
            <a:pPr algn="ctr" eaLnBrk="1" fontAlgn="auto" hangingPunct="1">
              <a:spcAft>
                <a:spcPts val="0"/>
              </a:spcAft>
              <a:defRPr/>
            </a:pPr>
            <a:r>
              <a:rPr lang="es-MX"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Modelo de Liderazgo de Trayectoria-Meta</a:t>
            </a:r>
            <a:endParaRPr lang="es-ES"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547664" y="1484784"/>
            <a:ext cx="7416824" cy="5112568"/>
          </a:xfrm>
        </p:spPr>
        <p:txBody>
          <a:bodyPr>
            <a:noAutofit/>
          </a:bodyPr>
          <a:lstStyle/>
          <a:p>
            <a:pPr eaLnBrk="1" fontAlgn="auto" hangingPunct="1">
              <a:spcAft>
                <a:spcPts val="0"/>
              </a:spcAft>
              <a:buClr>
                <a:schemeClr val="tx1">
                  <a:shade val="95000"/>
                </a:schemeClr>
              </a:buClr>
              <a:buFont typeface="Wingdings 2"/>
              <a:buNone/>
              <a:defRPr/>
            </a:pPr>
            <a:r>
              <a:rPr lang="es-MX" sz="3200" dirty="0" smtClean="0">
                <a:latin typeface="Berlin Sans FB" pitchFamily="34" charset="0"/>
              </a:rPr>
              <a:t>El propósito debe ser la eliminación de las barreras para el desempeño y el ofrecimiento de asesoría a los empleados. </a:t>
            </a:r>
          </a:p>
          <a:p>
            <a:pPr eaLnBrk="1" fontAlgn="auto" hangingPunct="1">
              <a:spcAft>
                <a:spcPts val="0"/>
              </a:spcAft>
              <a:buClr>
                <a:schemeClr val="tx1">
                  <a:shade val="95000"/>
                </a:schemeClr>
              </a:buClr>
              <a:buFont typeface="Wingdings 2"/>
              <a:buNone/>
              <a:defRPr/>
            </a:pPr>
            <a:r>
              <a:rPr lang="es-MX" sz="3200" dirty="0" smtClean="0">
                <a:latin typeface="Berlin Sans FB" pitchFamily="34" charset="0"/>
              </a:rPr>
              <a:t>El resultado natural del proceso debería ser: </a:t>
            </a:r>
          </a:p>
          <a:p>
            <a:pPr marL="530352" indent="-457200" eaLnBrk="1" fontAlgn="auto" hangingPunct="1">
              <a:spcAft>
                <a:spcPts val="0"/>
              </a:spcAft>
              <a:buClr>
                <a:schemeClr val="tx1">
                  <a:shade val="95000"/>
                </a:schemeClr>
              </a:buClr>
              <a:buFont typeface="+mj-lt"/>
              <a:buAutoNum type="alphaLcParenR"/>
              <a:defRPr/>
            </a:pPr>
            <a:r>
              <a:rPr lang="es-MX" sz="3200" dirty="0" smtClean="0">
                <a:latin typeface="Berlin Sans FB" pitchFamily="34" charset="0"/>
              </a:rPr>
              <a:t> El incremento de la satisfacción en el empleo</a:t>
            </a:r>
          </a:p>
          <a:p>
            <a:pPr marL="530352" indent="-457200" eaLnBrk="1" fontAlgn="auto" hangingPunct="1">
              <a:spcAft>
                <a:spcPts val="0"/>
              </a:spcAft>
              <a:buClr>
                <a:schemeClr val="tx1">
                  <a:shade val="95000"/>
                </a:schemeClr>
              </a:buClr>
              <a:buFont typeface="+mj-lt"/>
              <a:buAutoNum type="alphaLcParenR"/>
              <a:defRPr/>
            </a:pPr>
            <a:r>
              <a:rPr lang="es-MX" sz="3200" dirty="0" smtClean="0">
                <a:latin typeface="Berlin Sans FB" pitchFamily="34" charset="0"/>
              </a:rPr>
              <a:t> La extensión en la aceptación del líder</a:t>
            </a:r>
          </a:p>
          <a:p>
            <a:pPr marL="530352" indent="-457200" eaLnBrk="1" fontAlgn="auto" hangingPunct="1">
              <a:spcAft>
                <a:spcPts val="0"/>
              </a:spcAft>
              <a:buClr>
                <a:schemeClr val="tx1">
                  <a:shade val="95000"/>
                </a:schemeClr>
              </a:buClr>
              <a:buFont typeface="+mj-lt"/>
              <a:buAutoNum type="alphaLcParenR"/>
              <a:defRPr/>
            </a:pPr>
            <a:r>
              <a:rPr lang="es-MX" sz="3200" dirty="0" smtClean="0">
                <a:latin typeface="Berlin Sans FB" pitchFamily="34" charset="0"/>
              </a:rPr>
              <a:t> Un incremento en el nivel de la motivación</a:t>
            </a:r>
          </a:p>
        </p:txBody>
      </p:sp>
    </p:spTree>
    <p:extLst>
      <p:ext uri="{BB962C8B-B14F-4D97-AF65-F5344CB8AC3E}">
        <p14:creationId xmlns:p14="http://schemas.microsoft.com/office/powerpoint/2010/main" val="983424478"/>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0" presetClass="entr" presetSubtype="0" decel="10000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18"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9" dur="1000"/>
                                        <p:tgtEl>
                                          <p:spTgt spid="3">
                                            <p:txEl>
                                              <p:pRg st="2" end="2"/>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50" presetClass="entr" presetSubtype="0" decel="100000" fill="hold" grpId="0" nodeType="click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10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25"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3" end="3"/>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10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3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475656" y="0"/>
            <a:ext cx="7488832" cy="6237312"/>
          </a:xfrm>
        </p:spPr>
        <p:txBody>
          <a:bodyPr>
            <a:normAutofit/>
          </a:bodyPr>
          <a:lstStyle/>
          <a:p>
            <a:pPr algn="just" eaLnBrk="1" fontAlgn="auto" hangingPunct="1">
              <a:spcAft>
                <a:spcPts val="0"/>
              </a:spcAft>
              <a:buClr>
                <a:schemeClr val="tx1">
                  <a:shade val="95000"/>
                </a:schemeClr>
              </a:buClr>
              <a:buFont typeface="Wingdings 2"/>
              <a:buNone/>
              <a:defRPr/>
            </a:pPr>
            <a:r>
              <a:rPr lang="es-MX" sz="3200" dirty="0" smtClean="0">
                <a:latin typeface="Berlin Sans FB" pitchFamily="34" charset="0"/>
              </a:rPr>
              <a:t>Algunas </a:t>
            </a:r>
            <a:r>
              <a:rPr lang="es-MX" sz="3200" b="1" dirty="0" smtClean="0">
                <a:solidFill>
                  <a:schemeClr val="tx1"/>
                </a:solidFill>
                <a:latin typeface="Berlin Sans FB" pitchFamily="34" charset="0"/>
              </a:rPr>
              <a:t>conclusiones</a:t>
            </a:r>
            <a:r>
              <a:rPr lang="es-MX" sz="3200" dirty="0" smtClean="0">
                <a:latin typeface="Berlin Sans FB" pitchFamily="34" charset="0"/>
              </a:rPr>
              <a:t> del modelo: </a:t>
            </a:r>
          </a:p>
          <a:p>
            <a:pPr algn="just" eaLnBrk="1" fontAlgn="auto" hangingPunct="1">
              <a:spcAft>
                <a:spcPts val="0"/>
              </a:spcAft>
              <a:buClr>
                <a:schemeClr val="tx1">
                  <a:shade val="95000"/>
                </a:schemeClr>
              </a:buClr>
              <a:buFont typeface="Wingdings 2"/>
              <a:buNone/>
              <a:defRPr/>
            </a:pPr>
            <a:r>
              <a:rPr lang="es-MX" sz="3200" b="1" dirty="0" smtClean="0">
                <a:solidFill>
                  <a:schemeClr val="tx1"/>
                </a:solidFill>
                <a:latin typeface="Berlin Sans FB" pitchFamily="34" charset="0"/>
              </a:rPr>
              <a:t>Desde la óptica del empleado</a:t>
            </a:r>
            <a:r>
              <a:rPr lang="es-MX" sz="3200" dirty="0" smtClean="0">
                <a:latin typeface="Berlin Sans FB" pitchFamily="34" charset="0"/>
              </a:rPr>
              <a:t>:</a:t>
            </a:r>
          </a:p>
          <a:p>
            <a:pPr marL="530352" indent="-457200" algn="just" eaLnBrk="1" fontAlgn="auto" hangingPunct="1">
              <a:spcAft>
                <a:spcPts val="0"/>
              </a:spcAft>
              <a:buClr>
                <a:schemeClr val="tx1">
                  <a:shade val="95000"/>
                </a:schemeClr>
              </a:buClr>
              <a:buFont typeface="+mj-lt"/>
              <a:buAutoNum type="arabicPeriod"/>
              <a:defRPr/>
            </a:pPr>
            <a:r>
              <a:rPr lang="es-MX" sz="2800" dirty="0" smtClean="0">
                <a:latin typeface="Berlin Sans FB" pitchFamily="34" charset="0"/>
              </a:rPr>
              <a:t> En la practica, los empleados que desempeñan tareas rutinarias y simples han reportado una mayor satisfacción laboral cuando los lideres ejercen un liderazgo más participativo que directivo.</a:t>
            </a:r>
          </a:p>
          <a:p>
            <a:pPr marL="530352" indent="-457200" algn="just" eaLnBrk="1" fontAlgn="auto" hangingPunct="1">
              <a:spcAft>
                <a:spcPts val="0"/>
              </a:spcAft>
              <a:buClr>
                <a:schemeClr val="tx1">
                  <a:shade val="95000"/>
                </a:schemeClr>
              </a:buClr>
              <a:buFont typeface="+mj-lt"/>
              <a:buAutoNum type="arabicPeriod"/>
              <a:defRPr/>
            </a:pPr>
            <a:r>
              <a:rPr lang="es-MX" sz="2800" dirty="0" smtClean="0">
                <a:latin typeface="Berlin Sans FB" pitchFamily="34" charset="0"/>
              </a:rPr>
              <a:t> Los empleados que desempeñan tareas no rutinarias han dado muestras de mayor productividad, aunque no necesariamente de mayor satisfacción laboral, cuando los lideres ejercen un liderazgo directivo. </a:t>
            </a:r>
          </a:p>
        </p:txBody>
      </p:sp>
    </p:spTree>
    <p:extLst>
      <p:ext uri="{BB962C8B-B14F-4D97-AF65-F5344CB8AC3E}">
        <p14:creationId xmlns:p14="http://schemas.microsoft.com/office/powerpoint/2010/main" val="2027614669"/>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3">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619672" y="285750"/>
            <a:ext cx="7344816" cy="6239594"/>
          </a:xfrm>
        </p:spPr>
        <p:txBody>
          <a:bodyPr>
            <a:normAutofit/>
          </a:bodyPr>
          <a:lstStyle/>
          <a:p>
            <a:pPr algn="just" eaLnBrk="1" fontAlgn="auto" hangingPunct="1">
              <a:spcAft>
                <a:spcPts val="0"/>
              </a:spcAft>
              <a:buClr>
                <a:schemeClr val="tx1">
                  <a:shade val="95000"/>
                </a:schemeClr>
              </a:buClr>
              <a:buFont typeface="Wingdings 2"/>
              <a:buNone/>
              <a:defRPr/>
            </a:pPr>
            <a:r>
              <a:rPr lang="es-MX" sz="3200" dirty="0" smtClean="0">
                <a:latin typeface="Berlin Sans FB" pitchFamily="34" charset="0"/>
              </a:rPr>
              <a:t>Algunas </a:t>
            </a:r>
            <a:r>
              <a:rPr lang="es-MX" sz="3200" b="1" dirty="0" smtClean="0">
                <a:solidFill>
                  <a:schemeClr val="tx1"/>
                </a:solidFill>
                <a:latin typeface="Berlin Sans FB" pitchFamily="34" charset="0"/>
              </a:rPr>
              <a:t>conclusiones</a:t>
            </a:r>
            <a:r>
              <a:rPr lang="es-MX" sz="3200" dirty="0" smtClean="0">
                <a:latin typeface="Berlin Sans FB" pitchFamily="34" charset="0"/>
              </a:rPr>
              <a:t> del modelo: </a:t>
            </a:r>
          </a:p>
          <a:p>
            <a:pPr algn="just" eaLnBrk="1" fontAlgn="auto" hangingPunct="1">
              <a:spcAft>
                <a:spcPts val="0"/>
              </a:spcAft>
              <a:buClr>
                <a:schemeClr val="tx1">
                  <a:shade val="95000"/>
                </a:schemeClr>
              </a:buClr>
              <a:buFont typeface="Wingdings 2"/>
              <a:buNone/>
              <a:defRPr/>
            </a:pPr>
            <a:r>
              <a:rPr lang="es-MX" sz="3200" b="1" dirty="0" smtClean="0">
                <a:solidFill>
                  <a:schemeClr val="tx1"/>
                </a:solidFill>
                <a:latin typeface="Berlin Sans FB" pitchFamily="34" charset="0"/>
              </a:rPr>
              <a:t>Desde la óptica del líder:</a:t>
            </a:r>
          </a:p>
          <a:p>
            <a:pPr marL="530352" indent="-457200" eaLnBrk="1" fontAlgn="auto" hangingPunct="1">
              <a:spcAft>
                <a:spcPts val="0"/>
              </a:spcAft>
              <a:buClr>
                <a:schemeClr val="tx1">
                  <a:shade val="95000"/>
                </a:schemeClr>
              </a:buClr>
              <a:buFont typeface="+mj-lt"/>
              <a:buAutoNum type="arabicPeriod"/>
              <a:defRPr/>
            </a:pPr>
            <a:r>
              <a:rPr lang="es-MX" sz="3200" dirty="0" smtClean="0">
                <a:latin typeface="Berlin Sans FB" pitchFamily="34" charset="0"/>
              </a:rPr>
              <a:t> Un </a:t>
            </a:r>
            <a:r>
              <a:rPr lang="es-MX" sz="3200" b="1" dirty="0" smtClean="0">
                <a:solidFill>
                  <a:schemeClr val="tx1"/>
                </a:solidFill>
                <a:latin typeface="Berlin Sans FB" pitchFamily="34" charset="0"/>
              </a:rPr>
              <a:t>estilo participativo </a:t>
            </a:r>
            <a:r>
              <a:rPr lang="es-MX" sz="3200" dirty="0" smtClean="0">
                <a:latin typeface="Berlin Sans FB" pitchFamily="34" charset="0"/>
              </a:rPr>
              <a:t>(orientado a las relaciones) es indispensable cuando: </a:t>
            </a:r>
          </a:p>
          <a:p>
            <a:pPr marL="530352" indent="-457200" eaLnBrk="1" fontAlgn="auto" hangingPunct="1">
              <a:spcAft>
                <a:spcPts val="0"/>
              </a:spcAft>
              <a:buClr>
                <a:schemeClr val="tx1">
                  <a:shade val="95000"/>
                </a:schemeClr>
              </a:buClr>
              <a:buFont typeface="+mj-lt"/>
              <a:buAutoNum type="alphaLcParenR"/>
              <a:defRPr/>
            </a:pPr>
            <a:r>
              <a:rPr lang="es-MX" sz="3200" dirty="0" smtClean="0">
                <a:latin typeface="Berlin Sans FB" pitchFamily="34" charset="0"/>
              </a:rPr>
              <a:t>Es importante que los empleados acepten las decisiones.</a:t>
            </a:r>
          </a:p>
          <a:p>
            <a:pPr marL="530352" indent="-457200" eaLnBrk="1" fontAlgn="auto" hangingPunct="1">
              <a:spcAft>
                <a:spcPts val="0"/>
              </a:spcAft>
              <a:buClr>
                <a:schemeClr val="tx1">
                  <a:shade val="95000"/>
                </a:schemeClr>
              </a:buClr>
              <a:buFont typeface="+mj-lt"/>
              <a:buAutoNum type="alphaLcParenR"/>
              <a:defRPr/>
            </a:pPr>
            <a:r>
              <a:rPr lang="es-MX" sz="3200" dirty="0" smtClean="0">
                <a:latin typeface="Berlin Sans FB" pitchFamily="34" charset="0"/>
              </a:rPr>
              <a:t>Los lideres no disponen de suficiente información para la toma de decisiones.</a:t>
            </a:r>
          </a:p>
          <a:p>
            <a:pPr marL="530352" indent="-457200" eaLnBrk="1" fontAlgn="auto" hangingPunct="1">
              <a:spcAft>
                <a:spcPts val="0"/>
              </a:spcAft>
              <a:buClr>
                <a:schemeClr val="tx1">
                  <a:shade val="95000"/>
                </a:schemeClr>
              </a:buClr>
              <a:buFont typeface="+mj-lt"/>
              <a:buAutoNum type="alphaLcParenR"/>
              <a:defRPr/>
            </a:pPr>
            <a:r>
              <a:rPr lang="es-MX" sz="3200" dirty="0" smtClean="0">
                <a:latin typeface="Berlin Sans FB" pitchFamily="34" charset="0"/>
              </a:rPr>
              <a:t>Los problemas no están suficientemente estructurados.</a:t>
            </a:r>
          </a:p>
        </p:txBody>
      </p:sp>
    </p:spTree>
    <p:extLst>
      <p:ext uri="{BB962C8B-B14F-4D97-AF65-F5344CB8AC3E}">
        <p14:creationId xmlns:p14="http://schemas.microsoft.com/office/powerpoint/2010/main" val="2901114171"/>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3">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3">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3">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3">
                                            <p:txEl>
                                              <p:pRg st="4" end="4"/>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49" presetClass="entr" presetSubtype="0" decel="10000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p:cTn id="47"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5" end="5"/>
                                            </p:txEl>
                                          </p:spTgt>
                                        </p:tgtEl>
                                        <p:attrNameLst>
                                          <p:attrName>ppt_h</p:attrName>
                                        </p:attrNameLst>
                                      </p:cBhvr>
                                      <p:tavLst>
                                        <p:tav tm="0">
                                          <p:val>
                                            <p:fltVal val="0"/>
                                          </p:val>
                                        </p:tav>
                                        <p:tav tm="100000">
                                          <p:val>
                                            <p:strVal val="#ppt_h"/>
                                          </p:val>
                                        </p:tav>
                                      </p:tavLst>
                                    </p:anim>
                                    <p:anim calcmode="lin" valueType="num">
                                      <p:cBhvr>
                                        <p:cTn id="49" dur="500" fill="hold"/>
                                        <p:tgtEl>
                                          <p:spTgt spid="3">
                                            <p:txEl>
                                              <p:pRg st="5" end="5"/>
                                            </p:txEl>
                                          </p:spTgt>
                                        </p:tgtEl>
                                        <p:attrNameLst>
                                          <p:attrName>style.rotation</p:attrName>
                                        </p:attrNameLst>
                                      </p:cBhvr>
                                      <p:tavLst>
                                        <p:tav tm="0">
                                          <p:val>
                                            <p:fltVal val="360"/>
                                          </p:val>
                                        </p:tav>
                                        <p:tav tm="100000">
                                          <p:val>
                                            <p:fltVal val="0"/>
                                          </p:val>
                                        </p:tav>
                                      </p:tavLst>
                                    </p:anim>
                                    <p:animEffect transition="in" filter="fade">
                                      <p:cBhvr>
                                        <p:cTn id="5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619672" y="476672"/>
            <a:ext cx="7067128" cy="5832648"/>
          </a:xfrm>
        </p:spPr>
        <p:txBody>
          <a:bodyPr>
            <a:normAutofit/>
          </a:bodyPr>
          <a:lstStyle/>
          <a:p>
            <a:pPr eaLnBrk="1" fontAlgn="auto" hangingPunct="1">
              <a:spcAft>
                <a:spcPts val="0"/>
              </a:spcAft>
              <a:buClr>
                <a:schemeClr val="tx1">
                  <a:shade val="95000"/>
                </a:schemeClr>
              </a:buClr>
              <a:buFont typeface="Wingdings 2"/>
              <a:buNone/>
              <a:defRPr/>
            </a:pPr>
            <a:r>
              <a:rPr lang="es-MX" sz="3200" dirty="0" smtClean="0">
                <a:latin typeface="Berlin Sans FB" pitchFamily="34" charset="0"/>
              </a:rPr>
              <a:t>Algunas</a:t>
            </a:r>
            <a:r>
              <a:rPr lang="es-MX" sz="3200" b="1" dirty="0" smtClean="0">
                <a:solidFill>
                  <a:schemeClr val="tx1"/>
                </a:solidFill>
                <a:latin typeface="Berlin Sans FB" pitchFamily="34" charset="0"/>
              </a:rPr>
              <a:t> conclusiones </a:t>
            </a:r>
            <a:r>
              <a:rPr lang="es-MX" sz="3200" dirty="0" smtClean="0">
                <a:latin typeface="Berlin Sans FB" pitchFamily="34" charset="0"/>
              </a:rPr>
              <a:t>del modelo: </a:t>
            </a:r>
          </a:p>
          <a:p>
            <a:pPr marL="530352" indent="-457200" eaLnBrk="1" fontAlgn="auto" hangingPunct="1">
              <a:spcAft>
                <a:spcPts val="0"/>
              </a:spcAft>
              <a:buClr>
                <a:schemeClr val="tx1">
                  <a:shade val="95000"/>
                </a:schemeClr>
              </a:buClr>
              <a:buFont typeface="+mj-lt"/>
              <a:buAutoNum type="arabicPeriod" startAt="2"/>
              <a:defRPr/>
            </a:pPr>
            <a:r>
              <a:rPr lang="es-MX" sz="3200" dirty="0" smtClean="0">
                <a:latin typeface="Berlin Sans FB" pitchFamily="34" charset="0"/>
              </a:rPr>
              <a:t>El </a:t>
            </a:r>
            <a:r>
              <a:rPr lang="es-MX" sz="3200" b="1" dirty="0" smtClean="0">
                <a:solidFill>
                  <a:schemeClr val="tx1"/>
                </a:solidFill>
                <a:latin typeface="Berlin Sans FB" pitchFamily="34" charset="0"/>
              </a:rPr>
              <a:t>liderazgo directivo </a:t>
            </a:r>
            <a:r>
              <a:rPr lang="es-MX" sz="3200" dirty="0" smtClean="0">
                <a:latin typeface="Berlin Sans FB" pitchFamily="34" charset="0"/>
              </a:rPr>
              <a:t>(orientado a la tarea) es indispensable cuando:</a:t>
            </a:r>
          </a:p>
          <a:p>
            <a:pPr marL="530352" indent="-457200" eaLnBrk="1" fontAlgn="auto" hangingPunct="1">
              <a:spcAft>
                <a:spcPts val="0"/>
              </a:spcAft>
              <a:buClr>
                <a:schemeClr val="tx1">
                  <a:shade val="95000"/>
                </a:schemeClr>
              </a:buClr>
              <a:buFont typeface="+mj-lt"/>
              <a:buAutoNum type="alphaLcParenR"/>
              <a:defRPr/>
            </a:pPr>
            <a:r>
              <a:rPr lang="es-MX" sz="3200" dirty="0" smtClean="0">
                <a:latin typeface="Berlin Sans FB" pitchFamily="34" charset="0"/>
              </a:rPr>
              <a:t>Los empleados no comparten las metas del administrador y/o organización.</a:t>
            </a:r>
          </a:p>
          <a:p>
            <a:pPr marL="530352" indent="-457200" eaLnBrk="1" fontAlgn="auto" hangingPunct="1">
              <a:spcAft>
                <a:spcPts val="0"/>
              </a:spcAft>
              <a:buClr>
                <a:schemeClr val="tx1">
                  <a:shade val="95000"/>
                </a:schemeClr>
              </a:buClr>
              <a:buFont typeface="+mj-lt"/>
              <a:buAutoNum type="alphaLcParenR"/>
              <a:defRPr/>
            </a:pPr>
            <a:r>
              <a:rPr lang="es-MX" sz="3200" dirty="0" smtClean="0">
                <a:latin typeface="Berlin Sans FB" pitchFamily="34" charset="0"/>
              </a:rPr>
              <a:t>El programa de operación es muy apretado.</a:t>
            </a:r>
          </a:p>
          <a:p>
            <a:pPr marL="530352" indent="-457200" eaLnBrk="1" fontAlgn="auto" hangingPunct="1">
              <a:spcAft>
                <a:spcPts val="0"/>
              </a:spcAft>
              <a:buClr>
                <a:schemeClr val="tx1">
                  <a:shade val="95000"/>
                </a:schemeClr>
              </a:buClr>
              <a:buFont typeface="+mj-lt"/>
              <a:buAutoNum type="alphaLcParenR"/>
              <a:defRPr/>
            </a:pPr>
            <a:r>
              <a:rPr lang="es-MX" sz="3200" dirty="0" smtClean="0">
                <a:latin typeface="Berlin Sans FB" pitchFamily="34" charset="0"/>
              </a:rPr>
              <a:t>Los empleados se muestran receptivos a las decisiones directivas.</a:t>
            </a:r>
          </a:p>
        </p:txBody>
      </p:sp>
    </p:spTree>
    <p:extLst>
      <p:ext uri="{BB962C8B-B14F-4D97-AF65-F5344CB8AC3E}">
        <p14:creationId xmlns:p14="http://schemas.microsoft.com/office/powerpoint/2010/main" val="3126341867"/>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 calcmode="lin" valueType="num">
                                      <p:cBhvr>
                                        <p:cTn id="15"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3">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3">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3">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3">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3">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p:cTn id="3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3">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91680" y="554533"/>
            <a:ext cx="7250633" cy="1434307"/>
          </a:xfrm>
        </p:spPr>
        <p:txBody>
          <a:bodyPr/>
          <a:lstStyle/>
          <a:p>
            <a:pPr algn="ctr" eaLnBrk="1" fontAlgn="auto" hangingPunct="1">
              <a:spcAft>
                <a:spcPts val="0"/>
              </a:spcAft>
              <a:defRPr/>
            </a:pPr>
            <a:r>
              <a:rPr lang="es-MX" sz="35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Modelo del Liderazgo Participativo</a:t>
            </a:r>
            <a:endParaRPr lang="es-ES" sz="35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475656" y="1628800"/>
            <a:ext cx="7441951" cy="4176464"/>
          </a:xfrm>
        </p:spPr>
        <p:txBody>
          <a:bodyPr>
            <a:normAutofit/>
          </a:bodyPr>
          <a:lstStyle/>
          <a:p>
            <a:pPr marL="457200" indent="-457200" algn="just" eaLnBrk="1" fontAlgn="auto" hangingPunct="1">
              <a:spcAft>
                <a:spcPts val="0"/>
              </a:spcAft>
              <a:buClr>
                <a:schemeClr val="tx1">
                  <a:shade val="95000"/>
                </a:schemeClr>
              </a:buClr>
              <a:buFont typeface="Arial" panose="020B0604020202020204" pitchFamily="34" charset="0"/>
              <a:buChar char="•"/>
              <a:defRPr/>
            </a:pPr>
            <a:r>
              <a:rPr lang="es-MX" sz="2800" dirty="0" smtClean="0">
                <a:latin typeface="Berlin Sans FB" pitchFamily="34" charset="0"/>
              </a:rPr>
              <a:t>Sus autores (</a:t>
            </a:r>
            <a:r>
              <a:rPr lang="es-MX" sz="2800" dirty="0" smtClean="0">
                <a:latin typeface="Berlin Sans FB" pitchFamily="34" charset="0"/>
              </a:rPr>
              <a:t>Vroom</a:t>
            </a:r>
            <a:r>
              <a:rPr lang="es-MX" sz="2800" dirty="0" smtClean="0">
                <a:latin typeface="Berlin Sans FB" pitchFamily="34" charset="0"/>
              </a:rPr>
              <a:t> y </a:t>
            </a:r>
            <a:r>
              <a:rPr lang="es-MX" sz="2800" dirty="0" smtClean="0">
                <a:latin typeface="Berlin Sans FB" pitchFamily="34" charset="0"/>
              </a:rPr>
              <a:t>Yetton</a:t>
            </a:r>
            <a:r>
              <a:rPr lang="es-MX" sz="2800" dirty="0" smtClean="0">
                <a:latin typeface="Berlin Sans FB" pitchFamily="34" charset="0"/>
              </a:rPr>
              <a:t>) intentaron proporcionar un modelo prescriptivo que un líder pudiera ocupar para tomar decisiones. </a:t>
            </a:r>
          </a:p>
          <a:p>
            <a:pPr marL="457200" indent="-457200" algn="just" eaLnBrk="1" fontAlgn="auto" hangingPunct="1">
              <a:spcAft>
                <a:spcPts val="0"/>
              </a:spcAft>
              <a:buClr>
                <a:schemeClr val="tx1">
                  <a:shade val="95000"/>
                </a:schemeClr>
              </a:buClr>
              <a:buFont typeface="Arial" panose="020B0604020202020204" pitchFamily="34" charset="0"/>
              <a:buChar char="•"/>
              <a:defRPr/>
            </a:pPr>
            <a:r>
              <a:rPr lang="es-MX" sz="2800" dirty="0" smtClean="0">
                <a:latin typeface="Berlin Sans FB" pitchFamily="34" charset="0"/>
              </a:rPr>
              <a:t>Su planteamiento presume que ningún estilo particular de liderazgo será  apropiado en todas las situaciones: los lideres deben ser lo suficientemente flexibles para cambiar sus estilos de liderazgo para adaptarse a las distintas situaciones.</a:t>
            </a:r>
          </a:p>
        </p:txBody>
      </p:sp>
      <p:pic>
        <p:nvPicPr>
          <p:cNvPr id="4" name="Imagen 3"/>
          <p:cNvPicPr>
            <a:picLocks noChangeAspect="1"/>
          </p:cNvPicPr>
          <p:nvPr/>
        </p:nvPicPr>
        <p:blipFill rotWithShape="1">
          <a:blip r:embed="rId3"/>
          <a:srcRect t="25500" b="29000"/>
          <a:stretch/>
        </p:blipFill>
        <p:spPr>
          <a:xfrm>
            <a:off x="2339752" y="5921896"/>
            <a:ext cx="6191250" cy="936104"/>
          </a:xfrm>
          <a:prstGeom prst="rect">
            <a:avLst/>
          </a:prstGeom>
        </p:spPr>
      </p:pic>
    </p:spTree>
    <p:extLst>
      <p:ext uri="{BB962C8B-B14F-4D97-AF65-F5344CB8AC3E}">
        <p14:creationId xmlns:p14="http://schemas.microsoft.com/office/powerpoint/2010/main" val="912347242"/>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800" decel="100000"/>
                                        <p:tgtEl>
                                          <p:spTgt spid="3">
                                            <p:txEl>
                                              <p:pRg st="1" end="1"/>
                                            </p:txEl>
                                          </p:spTgt>
                                        </p:tgtEl>
                                      </p:cBhvr>
                                    </p:animEffect>
                                    <p:anim calcmode="lin" valueType="num">
                                      <p:cBhvr>
                                        <p:cTn id="18"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ítulo 1"/>
          <p:cNvSpPr>
            <a:spLocks noGrp="1"/>
          </p:cNvSpPr>
          <p:nvPr>
            <p:ph type="ctrTitle"/>
          </p:nvPr>
        </p:nvSpPr>
        <p:spPr>
          <a:xfrm>
            <a:off x="574675" y="5402020"/>
            <a:ext cx="7813749" cy="1123324"/>
          </a:xfrm>
        </p:spPr>
        <p:txBody>
          <a:bodyPr/>
          <a:lstStyle/>
          <a:p>
            <a:pPr algn="r"/>
            <a:r>
              <a:rPr lang="es-MX" altLang="es-MX" sz="2400" b="1" i="1" dirty="0" smtClean="0">
                <a:latin typeface="Calibri" panose="020F0502020204030204" pitchFamily="34" charset="0"/>
                <a:ea typeface="Calibri" panose="020F0502020204030204" pitchFamily="34" charset="0"/>
                <a:cs typeface="Times New Roman" panose="02020603050405020304" pitchFamily="18" charset="0"/>
              </a:rPr>
              <a:t>Lo Enseñamos mucho, </a:t>
            </a:r>
            <a:br>
              <a:rPr lang="es-MX" altLang="es-MX" sz="2400" b="1" i="1" dirty="0" smtClean="0">
                <a:latin typeface="Calibri" panose="020F0502020204030204" pitchFamily="34" charset="0"/>
                <a:ea typeface="Calibri" panose="020F0502020204030204" pitchFamily="34" charset="0"/>
                <a:cs typeface="Times New Roman" panose="02020603050405020304" pitchFamily="18" charset="0"/>
              </a:rPr>
            </a:br>
            <a:r>
              <a:rPr lang="es-MX" altLang="es-MX" sz="2400" b="1" i="1" dirty="0" smtClean="0">
                <a:latin typeface="Calibri" panose="020F0502020204030204" pitchFamily="34" charset="0"/>
                <a:ea typeface="Calibri" panose="020F0502020204030204" pitchFamily="34" charset="0"/>
                <a:cs typeface="Times New Roman" panose="02020603050405020304" pitchFamily="18" charset="0"/>
              </a:rPr>
              <a:t>lo Comprendemos Poco y… </a:t>
            </a:r>
            <a:br>
              <a:rPr lang="es-MX" altLang="es-MX" sz="2400" b="1" i="1" dirty="0" smtClean="0">
                <a:latin typeface="Calibri" panose="020F0502020204030204" pitchFamily="34" charset="0"/>
                <a:ea typeface="Calibri" panose="020F0502020204030204" pitchFamily="34" charset="0"/>
                <a:cs typeface="Times New Roman" panose="02020603050405020304" pitchFamily="18" charset="0"/>
              </a:rPr>
            </a:br>
            <a:r>
              <a:rPr lang="es-MX" altLang="es-MX" sz="2400" b="1" i="1" dirty="0" smtClean="0">
                <a:latin typeface="Calibri" panose="020F0502020204030204" pitchFamily="34" charset="0"/>
                <a:ea typeface="Calibri" panose="020F0502020204030204" pitchFamily="34" charset="0"/>
                <a:cs typeface="Times New Roman" panose="02020603050405020304" pitchFamily="18" charset="0"/>
              </a:rPr>
              <a:t>¡Lo Practicamos todavía Menos!</a:t>
            </a:r>
            <a:endParaRPr lang="es-MX" altLang="es-MX" sz="2400" b="1" i="1" dirty="0" smtClean="0">
              <a:ea typeface="Calibri" panose="020F0502020204030204" pitchFamily="34" charset="0"/>
              <a:cs typeface="Times New Roman" panose="02020603050405020304" pitchFamily="18" charset="0"/>
            </a:endParaRPr>
          </a:p>
        </p:txBody>
      </p:sp>
      <p:pic>
        <p:nvPicPr>
          <p:cNvPr id="2" name="Imagen 1"/>
          <p:cNvPicPr>
            <a:picLocks noChangeAspect="1"/>
          </p:cNvPicPr>
          <p:nvPr/>
        </p:nvPicPr>
        <p:blipFill>
          <a:blip r:embed="rId2"/>
          <a:stretch>
            <a:fillRect/>
          </a:stretch>
        </p:blipFill>
        <p:spPr>
          <a:xfrm>
            <a:off x="1907704" y="476672"/>
            <a:ext cx="6480720" cy="4925348"/>
          </a:xfrm>
          <a:prstGeom prst="rect">
            <a:avLst/>
          </a:prstGeom>
        </p:spPr>
      </p:pic>
    </p:spTree>
    <p:extLst>
      <p:ext uri="{BB962C8B-B14F-4D97-AF65-F5344CB8AC3E}">
        <p14:creationId xmlns:p14="http://schemas.microsoft.com/office/powerpoint/2010/main" val="19391139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stretch>
            <a:fillRect/>
          </a:stretch>
        </p:blipFill>
        <p:spPr>
          <a:xfrm>
            <a:off x="3315072" y="-27384"/>
            <a:ext cx="3810000" cy="2857500"/>
          </a:xfrm>
          <a:prstGeom prst="rect">
            <a:avLst/>
          </a:prstGeom>
        </p:spPr>
      </p:pic>
      <p:sp>
        <p:nvSpPr>
          <p:cNvPr id="2" name="1 Título"/>
          <p:cNvSpPr>
            <a:spLocks noGrp="1"/>
          </p:cNvSpPr>
          <p:nvPr>
            <p:ph type="title"/>
          </p:nvPr>
        </p:nvSpPr>
        <p:spPr>
          <a:xfrm>
            <a:off x="1619672" y="1725910"/>
            <a:ext cx="7200800" cy="1127026"/>
          </a:xfrm>
        </p:spPr>
        <p:txBody>
          <a:bodyPr/>
          <a:lstStyle/>
          <a:p>
            <a:pPr algn="ctr" eaLnBrk="1" fontAlgn="auto" hangingPunct="1">
              <a:spcAft>
                <a:spcPts val="0"/>
              </a:spcAft>
              <a:defRPr/>
            </a:pPr>
            <a:r>
              <a:rPr lang="es-MX" sz="35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Modelo del Liderazgo Participativo</a:t>
            </a:r>
            <a:endParaRPr lang="es-ES" sz="35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403648" y="2852936"/>
            <a:ext cx="7560839" cy="3744416"/>
          </a:xfrm>
        </p:spPr>
        <p:txBody>
          <a:bodyPr>
            <a:normAutofit fontScale="92500" lnSpcReduction="10000"/>
          </a:bodyPr>
          <a:lstStyle/>
          <a:p>
            <a:pPr algn="just" eaLnBrk="1" fontAlgn="auto" hangingPunct="1">
              <a:spcAft>
                <a:spcPts val="0"/>
              </a:spcAft>
              <a:buClr>
                <a:schemeClr val="tx1">
                  <a:shade val="95000"/>
                </a:schemeClr>
              </a:buClr>
              <a:buFont typeface="Wingdings 2"/>
              <a:buNone/>
              <a:defRPr/>
            </a:pPr>
            <a:r>
              <a:rPr lang="es-MX" sz="3200" dirty="0" smtClean="0">
                <a:latin typeface="Berlin Sans FB" pitchFamily="34" charset="0"/>
              </a:rPr>
              <a:t>Ofrece reglas para determinar el grado y modalidad de toma participativa de decisiones que se deben alentar en diferentes situaciones.</a:t>
            </a:r>
          </a:p>
          <a:p>
            <a:pPr algn="just" eaLnBrk="1" fontAlgn="auto" hangingPunct="1">
              <a:spcAft>
                <a:spcPts val="0"/>
              </a:spcAft>
              <a:buClr>
                <a:schemeClr val="tx1">
                  <a:shade val="95000"/>
                </a:schemeClr>
              </a:buClr>
              <a:buFont typeface="Wingdings 2"/>
              <a:buNone/>
              <a:defRPr/>
            </a:pPr>
            <a:endParaRPr lang="es-MX" sz="900" dirty="0" smtClean="0">
              <a:latin typeface="Berlin Sans FB" pitchFamily="34" charset="0"/>
            </a:endParaRPr>
          </a:p>
          <a:p>
            <a:pPr algn="just" eaLnBrk="1" fontAlgn="auto" hangingPunct="1">
              <a:spcAft>
                <a:spcPts val="0"/>
              </a:spcAft>
              <a:buClr>
                <a:schemeClr val="tx1">
                  <a:shade val="95000"/>
                </a:schemeClr>
              </a:buClr>
              <a:buFont typeface="Wingdings 2"/>
              <a:buNone/>
              <a:defRPr/>
            </a:pPr>
            <a:r>
              <a:rPr lang="es-MX" sz="3200" dirty="0" smtClean="0">
                <a:latin typeface="Berlin Sans FB" pitchFamily="34" charset="0"/>
              </a:rPr>
              <a:t>Fija reglas a seguir por los lideres para determinar la modalidad y grado de participación de los empleados en la toma de decisiones.</a:t>
            </a:r>
          </a:p>
          <a:p>
            <a:pPr algn="just" eaLnBrk="1" fontAlgn="auto" hangingPunct="1">
              <a:spcAft>
                <a:spcPts val="0"/>
              </a:spcAft>
              <a:buClr>
                <a:schemeClr val="tx1">
                  <a:shade val="95000"/>
                </a:schemeClr>
              </a:buClr>
              <a:buFont typeface="Wingdings 2"/>
              <a:buNone/>
              <a:defRPr/>
            </a:pPr>
            <a:endParaRPr lang="es-MX" sz="900" dirty="0" smtClean="0">
              <a:latin typeface="Berlin Sans FB" pitchFamily="34" charset="0"/>
            </a:endParaRPr>
          </a:p>
        </p:txBody>
      </p:sp>
    </p:spTree>
    <p:extLst>
      <p:ext uri="{BB962C8B-B14F-4D97-AF65-F5344CB8AC3E}">
        <p14:creationId xmlns:p14="http://schemas.microsoft.com/office/powerpoint/2010/main" val="257735154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800" decel="100000"/>
                                        <p:tgtEl>
                                          <p:spTgt spid="3">
                                            <p:txEl>
                                              <p:pRg st="2" end="2"/>
                                            </p:txEl>
                                          </p:spTgt>
                                        </p:tgtEl>
                                      </p:cBhvr>
                                    </p:animEffect>
                                    <p:anim calcmode="lin" valueType="num">
                                      <p:cBhvr>
                                        <p:cTn id="18"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19672" y="404664"/>
            <a:ext cx="7200800" cy="1127026"/>
          </a:xfrm>
        </p:spPr>
        <p:txBody>
          <a:bodyPr/>
          <a:lstStyle/>
          <a:p>
            <a:pPr algn="ctr" eaLnBrk="1" fontAlgn="auto" hangingPunct="1">
              <a:spcAft>
                <a:spcPts val="0"/>
              </a:spcAft>
              <a:defRPr/>
            </a:pPr>
            <a:r>
              <a:rPr lang="es-MX" sz="35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Modelo del Liderazgo Participativo</a:t>
            </a:r>
            <a:endParaRPr lang="es-ES" sz="35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403648" y="1700808"/>
            <a:ext cx="7560840" cy="4896544"/>
          </a:xfrm>
        </p:spPr>
        <p:txBody>
          <a:bodyPr>
            <a:noAutofit/>
          </a:bodyPr>
          <a:lstStyle/>
          <a:p>
            <a:pPr algn="just" eaLnBrk="1" fontAlgn="auto" hangingPunct="1">
              <a:spcAft>
                <a:spcPts val="0"/>
              </a:spcAft>
              <a:buClr>
                <a:schemeClr val="tx1">
                  <a:shade val="95000"/>
                </a:schemeClr>
              </a:buClr>
              <a:buFont typeface="Wingdings 2"/>
              <a:buNone/>
              <a:defRPr/>
            </a:pPr>
            <a:r>
              <a:rPr lang="es-MX" sz="3200" dirty="0" smtClean="0">
                <a:latin typeface="Berlin Sans FB" pitchFamily="34" charset="0"/>
              </a:rPr>
              <a:t>Sostiene que la </a:t>
            </a:r>
            <a:r>
              <a:rPr lang="es-MX" sz="3200" b="1" dirty="0" smtClean="0">
                <a:solidFill>
                  <a:schemeClr val="tx1"/>
                </a:solidFill>
                <a:latin typeface="Berlin Sans FB" pitchFamily="34" charset="0"/>
              </a:rPr>
              <a:t>eficacia de una decisión se mide por su calidad y aceptación</a:t>
            </a:r>
            <a:r>
              <a:rPr lang="es-MX" sz="3200" dirty="0" smtClean="0">
                <a:latin typeface="Berlin Sans FB" pitchFamily="34" charset="0"/>
              </a:rPr>
              <a:t>. </a:t>
            </a:r>
          </a:p>
          <a:p>
            <a:pPr algn="just" eaLnBrk="1" fontAlgn="auto" hangingPunct="1">
              <a:spcAft>
                <a:spcPts val="0"/>
              </a:spcAft>
              <a:buClr>
                <a:schemeClr val="tx1">
                  <a:shade val="95000"/>
                </a:schemeClr>
              </a:buClr>
              <a:buFont typeface="Wingdings 2"/>
              <a:buNone/>
              <a:defRPr/>
            </a:pPr>
            <a:r>
              <a:rPr lang="es-MX" sz="3200" dirty="0" smtClean="0">
                <a:latin typeface="Berlin Sans FB" pitchFamily="34" charset="0"/>
              </a:rPr>
              <a:t>Al tomar una decisión un líder debe analizar la situación y optar después por uno de los cinco estilos de toma de decisiones que se presentan a continuación. </a:t>
            </a:r>
          </a:p>
          <a:p>
            <a:pPr algn="just" eaLnBrk="1" fontAlgn="auto" hangingPunct="1">
              <a:spcAft>
                <a:spcPts val="0"/>
              </a:spcAft>
              <a:buClr>
                <a:schemeClr val="tx1">
                  <a:shade val="95000"/>
                </a:schemeClr>
              </a:buClr>
              <a:buFont typeface="Wingdings 2"/>
              <a:buNone/>
              <a:defRPr/>
            </a:pPr>
            <a:endParaRPr lang="es-MX" sz="1050" dirty="0" smtClean="0">
              <a:latin typeface="Berlin Sans FB" pitchFamily="34" charset="0"/>
            </a:endParaRPr>
          </a:p>
          <a:p>
            <a:pPr algn="just" eaLnBrk="1" fontAlgn="auto" hangingPunct="1">
              <a:spcAft>
                <a:spcPts val="0"/>
              </a:spcAft>
              <a:buClr>
                <a:schemeClr val="tx1">
                  <a:shade val="95000"/>
                </a:schemeClr>
              </a:buClr>
              <a:buFont typeface="Wingdings 2"/>
              <a:buNone/>
              <a:defRPr/>
            </a:pPr>
            <a:r>
              <a:rPr lang="es-MX" sz="3200" dirty="0" smtClean="0">
                <a:latin typeface="Berlin Sans FB" pitchFamily="34" charset="0"/>
              </a:rPr>
              <a:t>Existen dos estilos autocráticos (AI y AII), dos estilos consultivos (CI, CII) y un estilo grupal (GII).</a:t>
            </a:r>
          </a:p>
        </p:txBody>
      </p:sp>
    </p:spTree>
    <p:extLst>
      <p:ext uri="{BB962C8B-B14F-4D97-AF65-F5344CB8AC3E}">
        <p14:creationId xmlns:p14="http://schemas.microsoft.com/office/powerpoint/2010/main" val="3632350677"/>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800" decel="100000"/>
                                        <p:tgtEl>
                                          <p:spTgt spid="3">
                                            <p:txEl>
                                              <p:pRg st="1" end="1"/>
                                            </p:txEl>
                                          </p:spTgt>
                                        </p:tgtEl>
                                      </p:cBhvr>
                                    </p:animEffect>
                                    <p:anim calcmode="lin" valueType="num">
                                      <p:cBhvr>
                                        <p:cTn id="18"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800" decel="100000"/>
                                        <p:tgtEl>
                                          <p:spTgt spid="3">
                                            <p:txEl>
                                              <p:pRg st="3" end="3"/>
                                            </p:txEl>
                                          </p:spTgt>
                                        </p:tgtEl>
                                      </p:cBhvr>
                                    </p:animEffect>
                                    <p:anim calcmode="lin" valueType="num">
                                      <p:cBhvr>
                                        <p:cTn id="28"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2 Tabla"/>
          <p:cNvGraphicFramePr>
            <a:graphicFrameLocks noGrp="1"/>
          </p:cNvGraphicFramePr>
          <p:nvPr>
            <p:extLst>
              <p:ext uri="{D42A27DB-BD31-4B8C-83A1-F6EECF244321}">
                <p14:modId xmlns:p14="http://schemas.microsoft.com/office/powerpoint/2010/main" val="1445625983"/>
              </p:ext>
            </p:extLst>
          </p:nvPr>
        </p:nvGraphicFramePr>
        <p:xfrm>
          <a:off x="1619672" y="476671"/>
          <a:ext cx="7200800" cy="5976665"/>
        </p:xfrm>
        <a:graphic>
          <a:graphicData uri="http://schemas.openxmlformats.org/drawingml/2006/table">
            <a:tbl>
              <a:tblPr firstRow="1" bandRow="1">
                <a:tableStyleId>{5C22544A-7EE6-4342-B048-85BDC9FD1C3A}</a:tableStyleId>
              </a:tblPr>
              <a:tblGrid>
                <a:gridCol w="3600400"/>
                <a:gridCol w="3600400"/>
              </a:tblGrid>
              <a:tr h="381896">
                <a:tc>
                  <a:txBody>
                    <a:bodyPr/>
                    <a:lstStyle/>
                    <a:p>
                      <a:pPr algn="ctr"/>
                      <a:r>
                        <a:rPr lang="es-MX" sz="1800" dirty="0" smtClean="0">
                          <a:latin typeface="Berlin Sans FB" pitchFamily="34" charset="0"/>
                        </a:rPr>
                        <a:t>ESTILO</a:t>
                      </a:r>
                      <a:r>
                        <a:rPr lang="es-MX" sz="1800" baseline="0" dirty="0" smtClean="0">
                          <a:latin typeface="Berlin Sans FB" pitchFamily="34" charset="0"/>
                        </a:rPr>
                        <a:t> DE DECISIÓN</a:t>
                      </a:r>
                      <a:endParaRPr lang="es-ES" sz="1800" dirty="0">
                        <a:latin typeface="Berlin Sans FB" pitchFamily="34" charset="0"/>
                      </a:endParaRPr>
                    </a:p>
                  </a:txBody>
                  <a:tcPr marL="91439" marR="91439" anchor="ctr">
                    <a:solidFill>
                      <a:schemeClr val="accent5">
                        <a:lumMod val="75000"/>
                      </a:schemeClr>
                    </a:solidFill>
                  </a:tcPr>
                </a:tc>
                <a:tc>
                  <a:txBody>
                    <a:bodyPr/>
                    <a:lstStyle/>
                    <a:p>
                      <a:pPr algn="ctr"/>
                      <a:r>
                        <a:rPr lang="es-MX" sz="1800" dirty="0" smtClean="0">
                          <a:latin typeface="Berlin Sans FB" pitchFamily="34" charset="0"/>
                        </a:rPr>
                        <a:t>DEFINICIÓN</a:t>
                      </a:r>
                      <a:endParaRPr lang="es-ES" sz="1800" dirty="0">
                        <a:latin typeface="Berlin Sans FB" pitchFamily="34" charset="0"/>
                      </a:endParaRPr>
                    </a:p>
                  </a:txBody>
                  <a:tcPr marL="91439" marR="91439" anchor="ctr">
                    <a:solidFill>
                      <a:schemeClr val="accent5">
                        <a:lumMod val="75000"/>
                      </a:schemeClr>
                    </a:solidFill>
                  </a:tcPr>
                </a:tc>
              </a:tr>
              <a:tr h="381896">
                <a:tc>
                  <a:txBody>
                    <a:bodyPr/>
                    <a:lstStyle/>
                    <a:p>
                      <a:pPr algn="ctr"/>
                      <a:r>
                        <a:rPr lang="es-MX" sz="1800" dirty="0" smtClean="0">
                          <a:solidFill>
                            <a:schemeClr val="tx1"/>
                          </a:solidFill>
                          <a:latin typeface="Berlin Sans FB" pitchFamily="34" charset="0"/>
                        </a:rPr>
                        <a:t>AI </a:t>
                      </a:r>
                      <a:endParaRPr lang="es-ES" sz="1800" dirty="0">
                        <a:solidFill>
                          <a:schemeClr val="tx1"/>
                        </a:solidFill>
                        <a:latin typeface="Berlin Sans FB" pitchFamily="34" charset="0"/>
                      </a:endParaRPr>
                    </a:p>
                  </a:txBody>
                  <a:tcPr marL="91439" marR="91439" anchor="ctr">
                    <a:solidFill>
                      <a:schemeClr val="accent5">
                        <a:lumMod val="75000"/>
                      </a:schemeClr>
                    </a:solidFill>
                  </a:tcPr>
                </a:tc>
                <a:tc>
                  <a:txBody>
                    <a:bodyPr/>
                    <a:lstStyle/>
                    <a:p>
                      <a:pPr algn="just"/>
                      <a:r>
                        <a:rPr lang="es-MX" sz="1800" dirty="0" smtClean="0">
                          <a:solidFill>
                            <a:schemeClr val="tx1"/>
                          </a:solidFill>
                          <a:latin typeface="Berlin Sans FB" pitchFamily="34" charset="0"/>
                        </a:rPr>
                        <a:t>El</a:t>
                      </a:r>
                      <a:r>
                        <a:rPr lang="es-MX" sz="1800" baseline="0" dirty="0" smtClean="0">
                          <a:solidFill>
                            <a:schemeClr val="tx1"/>
                          </a:solidFill>
                          <a:latin typeface="Berlin Sans FB" pitchFamily="34" charset="0"/>
                        </a:rPr>
                        <a:t> líder toma solo la decisión.</a:t>
                      </a:r>
                      <a:endParaRPr lang="es-ES" sz="1800" dirty="0">
                        <a:solidFill>
                          <a:schemeClr val="tx1"/>
                        </a:solidFill>
                        <a:latin typeface="Berlin Sans FB" pitchFamily="34" charset="0"/>
                      </a:endParaRPr>
                    </a:p>
                  </a:txBody>
                  <a:tcPr marL="91439" marR="91439" anchor="ctr">
                    <a:solidFill>
                      <a:schemeClr val="accent5">
                        <a:lumMod val="75000"/>
                      </a:schemeClr>
                    </a:solidFill>
                  </a:tcPr>
                </a:tc>
              </a:tr>
              <a:tr h="1527585">
                <a:tc>
                  <a:txBody>
                    <a:bodyPr/>
                    <a:lstStyle/>
                    <a:p>
                      <a:pPr algn="ctr"/>
                      <a:r>
                        <a:rPr lang="es-MX" sz="1800" dirty="0" smtClean="0">
                          <a:solidFill>
                            <a:schemeClr val="tx1"/>
                          </a:solidFill>
                          <a:latin typeface="Berlin Sans FB" pitchFamily="34" charset="0"/>
                        </a:rPr>
                        <a:t>AII</a:t>
                      </a:r>
                      <a:endParaRPr lang="es-ES" sz="1800" dirty="0">
                        <a:solidFill>
                          <a:schemeClr val="tx1"/>
                        </a:solidFill>
                        <a:latin typeface="Berlin Sans FB" pitchFamily="34" charset="0"/>
                      </a:endParaRPr>
                    </a:p>
                  </a:txBody>
                  <a:tcPr marL="91439" marR="91439" anchor="ctr">
                    <a:solidFill>
                      <a:schemeClr val="accent5">
                        <a:lumMod val="75000"/>
                      </a:schemeClr>
                    </a:solidFill>
                  </a:tcPr>
                </a:tc>
                <a:tc>
                  <a:txBody>
                    <a:bodyPr/>
                    <a:lstStyle/>
                    <a:p>
                      <a:pPr algn="just"/>
                      <a:r>
                        <a:rPr lang="es-MX" sz="1800" dirty="0" smtClean="0">
                          <a:solidFill>
                            <a:schemeClr val="tx1"/>
                          </a:solidFill>
                          <a:latin typeface="Berlin Sans FB" pitchFamily="34" charset="0"/>
                        </a:rPr>
                        <a:t>El líder pide</a:t>
                      </a:r>
                      <a:r>
                        <a:rPr lang="es-MX" sz="1800" baseline="0" dirty="0" smtClean="0">
                          <a:solidFill>
                            <a:schemeClr val="tx1"/>
                          </a:solidFill>
                          <a:latin typeface="Berlin Sans FB" pitchFamily="34" charset="0"/>
                        </a:rPr>
                        <a:t> información a los miembros de su equipo, pero toma solo la decisión. Los miembros del equipo pueden ser informados o no de la decisión. </a:t>
                      </a:r>
                      <a:endParaRPr lang="es-ES" sz="1800" dirty="0">
                        <a:solidFill>
                          <a:schemeClr val="tx1"/>
                        </a:solidFill>
                        <a:latin typeface="Berlin Sans FB" pitchFamily="34" charset="0"/>
                      </a:endParaRPr>
                    </a:p>
                  </a:txBody>
                  <a:tcPr marL="91439" marR="91439" anchor="ctr">
                    <a:solidFill>
                      <a:schemeClr val="accent5">
                        <a:lumMod val="75000"/>
                      </a:schemeClr>
                    </a:solidFill>
                  </a:tcPr>
                </a:tc>
              </a:tr>
              <a:tr h="1775808">
                <a:tc>
                  <a:txBody>
                    <a:bodyPr/>
                    <a:lstStyle/>
                    <a:p>
                      <a:pPr algn="ctr"/>
                      <a:r>
                        <a:rPr lang="es-MX" sz="1800" dirty="0" smtClean="0">
                          <a:solidFill>
                            <a:schemeClr val="tx1"/>
                          </a:solidFill>
                          <a:latin typeface="Berlin Sans FB" pitchFamily="34" charset="0"/>
                        </a:rPr>
                        <a:t>CI</a:t>
                      </a:r>
                      <a:endParaRPr lang="es-ES" sz="1800" dirty="0">
                        <a:solidFill>
                          <a:schemeClr val="tx1"/>
                        </a:solidFill>
                        <a:latin typeface="Berlin Sans FB" pitchFamily="34" charset="0"/>
                      </a:endParaRPr>
                    </a:p>
                  </a:txBody>
                  <a:tcPr marL="91439" marR="91439" anchor="ctr">
                    <a:solidFill>
                      <a:schemeClr val="accent5">
                        <a:lumMod val="75000"/>
                      </a:schemeClr>
                    </a:solidFill>
                  </a:tcPr>
                </a:tc>
                <a:tc>
                  <a:txBody>
                    <a:bodyPr/>
                    <a:lstStyle/>
                    <a:p>
                      <a:pPr algn="just"/>
                      <a:r>
                        <a:rPr lang="es-MX" sz="1800" dirty="0" smtClean="0">
                          <a:solidFill>
                            <a:schemeClr val="tx1"/>
                          </a:solidFill>
                          <a:latin typeface="Berlin Sans FB" pitchFamily="34" charset="0"/>
                        </a:rPr>
                        <a:t>El líder da a conocer la situación a los miembros</a:t>
                      </a:r>
                      <a:r>
                        <a:rPr lang="es-MX" sz="1800" baseline="0" dirty="0" smtClean="0">
                          <a:solidFill>
                            <a:schemeClr val="tx1"/>
                          </a:solidFill>
                          <a:latin typeface="Berlin Sans FB" pitchFamily="34" charset="0"/>
                        </a:rPr>
                        <a:t> del equipo y les pide información y evaluación. Los miembros del equipo no trabajan en grupo y el líder toma solo la decisión.</a:t>
                      </a:r>
                      <a:endParaRPr lang="es-ES" sz="1800" dirty="0">
                        <a:solidFill>
                          <a:schemeClr val="tx1"/>
                        </a:solidFill>
                        <a:latin typeface="Berlin Sans FB" pitchFamily="34" charset="0"/>
                      </a:endParaRPr>
                    </a:p>
                  </a:txBody>
                  <a:tcPr marL="91439" marR="91439" anchor="ctr">
                    <a:solidFill>
                      <a:schemeClr val="accent5">
                        <a:lumMod val="75000"/>
                      </a:schemeClr>
                    </a:solidFill>
                  </a:tcPr>
                </a:tc>
              </a:tr>
              <a:tr h="954740">
                <a:tc>
                  <a:txBody>
                    <a:bodyPr/>
                    <a:lstStyle/>
                    <a:p>
                      <a:pPr algn="ctr"/>
                      <a:r>
                        <a:rPr lang="es-MX" sz="1800" dirty="0" smtClean="0">
                          <a:solidFill>
                            <a:schemeClr val="tx1"/>
                          </a:solidFill>
                          <a:latin typeface="Berlin Sans FB" pitchFamily="34" charset="0"/>
                        </a:rPr>
                        <a:t>CII</a:t>
                      </a:r>
                      <a:endParaRPr lang="es-ES" sz="1800" dirty="0">
                        <a:solidFill>
                          <a:schemeClr val="tx1"/>
                        </a:solidFill>
                        <a:latin typeface="Berlin Sans FB" pitchFamily="34" charset="0"/>
                      </a:endParaRPr>
                    </a:p>
                  </a:txBody>
                  <a:tcPr marL="91439" marR="91439" anchor="ctr">
                    <a:solidFill>
                      <a:schemeClr val="accent5">
                        <a:lumMod val="75000"/>
                      </a:schemeClr>
                    </a:solidFill>
                  </a:tcPr>
                </a:tc>
                <a:tc>
                  <a:txBody>
                    <a:bodyPr/>
                    <a:lstStyle/>
                    <a:p>
                      <a:pPr algn="just"/>
                      <a:r>
                        <a:rPr lang="es-MX" sz="1800" dirty="0" smtClean="0">
                          <a:solidFill>
                            <a:schemeClr val="tx1"/>
                          </a:solidFill>
                          <a:latin typeface="Berlin Sans FB" pitchFamily="34" charset="0"/>
                        </a:rPr>
                        <a:t>Líder y miembros</a:t>
                      </a:r>
                      <a:r>
                        <a:rPr lang="es-MX" sz="1800" baseline="0" dirty="0" smtClean="0">
                          <a:solidFill>
                            <a:schemeClr val="tx1"/>
                          </a:solidFill>
                          <a:latin typeface="Berlin Sans FB" pitchFamily="34" charset="0"/>
                        </a:rPr>
                        <a:t> del equipo se reúnen para discutir la situación, pero el líder toma la decisión. </a:t>
                      </a:r>
                      <a:endParaRPr lang="es-ES" sz="1800" dirty="0">
                        <a:solidFill>
                          <a:schemeClr val="tx1"/>
                        </a:solidFill>
                        <a:latin typeface="Berlin Sans FB" pitchFamily="34" charset="0"/>
                      </a:endParaRPr>
                    </a:p>
                  </a:txBody>
                  <a:tcPr marL="91439" marR="91439" anchor="ctr">
                    <a:solidFill>
                      <a:schemeClr val="accent5">
                        <a:lumMod val="75000"/>
                      </a:schemeClr>
                    </a:solidFill>
                  </a:tcPr>
                </a:tc>
              </a:tr>
              <a:tr h="954740">
                <a:tc>
                  <a:txBody>
                    <a:bodyPr/>
                    <a:lstStyle/>
                    <a:p>
                      <a:pPr algn="ctr"/>
                      <a:r>
                        <a:rPr lang="es-MX" sz="1800" dirty="0" smtClean="0">
                          <a:solidFill>
                            <a:schemeClr val="tx1"/>
                          </a:solidFill>
                          <a:latin typeface="Berlin Sans FB" pitchFamily="34" charset="0"/>
                        </a:rPr>
                        <a:t>GII</a:t>
                      </a:r>
                      <a:endParaRPr lang="es-ES" sz="1800" dirty="0">
                        <a:solidFill>
                          <a:schemeClr val="tx1"/>
                        </a:solidFill>
                        <a:latin typeface="Berlin Sans FB" pitchFamily="34" charset="0"/>
                      </a:endParaRPr>
                    </a:p>
                  </a:txBody>
                  <a:tcPr marL="91439" marR="91439" anchor="ctr">
                    <a:solidFill>
                      <a:schemeClr val="accent5">
                        <a:lumMod val="75000"/>
                      </a:schemeClr>
                    </a:solidFill>
                  </a:tcPr>
                </a:tc>
                <a:tc>
                  <a:txBody>
                    <a:bodyPr/>
                    <a:lstStyle/>
                    <a:p>
                      <a:pPr algn="just"/>
                      <a:r>
                        <a:rPr lang="es-MX" sz="1800" dirty="0" smtClean="0">
                          <a:solidFill>
                            <a:schemeClr val="tx1"/>
                          </a:solidFill>
                          <a:latin typeface="Berlin Sans FB" pitchFamily="34" charset="0"/>
                        </a:rPr>
                        <a:t>Líder y</a:t>
                      </a:r>
                      <a:r>
                        <a:rPr lang="es-MX" sz="1800" baseline="0" dirty="0" smtClean="0">
                          <a:solidFill>
                            <a:schemeClr val="tx1"/>
                          </a:solidFill>
                          <a:latin typeface="Berlin Sans FB" pitchFamily="34" charset="0"/>
                        </a:rPr>
                        <a:t> miembros del equipo se reúnen para discutir la situación y el equipo toma la decisión.</a:t>
                      </a:r>
                      <a:endParaRPr lang="es-ES" sz="1800" dirty="0">
                        <a:solidFill>
                          <a:schemeClr val="tx1"/>
                        </a:solidFill>
                        <a:latin typeface="Berlin Sans FB" pitchFamily="34" charset="0"/>
                      </a:endParaRPr>
                    </a:p>
                  </a:txBody>
                  <a:tcPr marL="91439" marR="91439" anchor="ctr">
                    <a:solidFill>
                      <a:schemeClr val="accent5">
                        <a:lumMod val="75000"/>
                      </a:schemeClr>
                    </a:solidFill>
                  </a:tcPr>
                </a:tc>
              </a:tr>
            </a:tbl>
          </a:graphicData>
        </a:graphic>
      </p:graphicFrame>
    </p:spTree>
    <p:extLst>
      <p:ext uri="{BB962C8B-B14F-4D97-AF65-F5344CB8AC3E}">
        <p14:creationId xmlns:p14="http://schemas.microsoft.com/office/powerpoint/2010/main" val="406720130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619672" y="428625"/>
            <a:ext cx="7272808" cy="6143625"/>
          </a:xfrm>
        </p:spPr>
        <p:txBody>
          <a:bodyPr>
            <a:normAutofit fontScale="92500"/>
          </a:bodyPr>
          <a:lstStyle/>
          <a:p>
            <a:pPr marL="530225" indent="-457200" algn="just" eaLnBrk="1" hangingPunct="1">
              <a:buFont typeface="Lucida Sans" pitchFamily="34" charset="0"/>
              <a:buAutoNum type="arabicPeriod"/>
              <a:defRPr/>
            </a:pPr>
            <a:r>
              <a:rPr lang="es-MX" sz="3600" dirty="0" smtClean="0">
                <a:latin typeface="Berlin Sans FB" pitchFamily="34" charset="0"/>
              </a:rPr>
              <a:t>RC, </a:t>
            </a:r>
            <a:r>
              <a:rPr lang="es-MX" sz="3600" b="1" dirty="0" smtClean="0">
                <a:solidFill>
                  <a:schemeClr val="tx1"/>
                </a:solidFill>
                <a:latin typeface="Berlin Sans FB" pitchFamily="34" charset="0"/>
              </a:rPr>
              <a:t>Requerimientos de Calidad</a:t>
            </a:r>
            <a:r>
              <a:rPr lang="es-MX" sz="3600" dirty="0" smtClean="0">
                <a:latin typeface="Berlin Sans FB" pitchFamily="34" charset="0"/>
              </a:rPr>
              <a:t>: </a:t>
            </a:r>
          </a:p>
          <a:p>
            <a:pPr marL="530225" algn="just" eaLnBrk="1" hangingPunct="1">
              <a:defRPr/>
            </a:pPr>
            <a:r>
              <a:rPr lang="es-MX" sz="3600" dirty="0" smtClean="0">
                <a:latin typeface="Berlin Sans FB" pitchFamily="34" charset="0"/>
              </a:rPr>
              <a:t>¿Qué tan importante es la calidad técnica de esta decisión?</a:t>
            </a:r>
          </a:p>
          <a:p>
            <a:pPr marL="815975" indent="-742950" eaLnBrk="1" hangingPunct="1">
              <a:buFont typeface="+mj-lt"/>
              <a:buAutoNum type="arabicPeriod" startAt="2"/>
              <a:defRPr/>
            </a:pPr>
            <a:r>
              <a:rPr lang="es-MX" sz="3600" dirty="0" smtClean="0">
                <a:latin typeface="Berlin Sans FB" pitchFamily="34" charset="0"/>
              </a:rPr>
              <a:t>RCo</a:t>
            </a:r>
            <a:r>
              <a:rPr lang="es-MX" sz="3600" dirty="0" smtClean="0">
                <a:latin typeface="Berlin Sans FB" pitchFamily="34" charset="0"/>
              </a:rPr>
              <a:t>, </a:t>
            </a:r>
            <a:r>
              <a:rPr lang="es-MX" sz="3600" b="1" dirty="0" smtClean="0">
                <a:solidFill>
                  <a:schemeClr val="tx1"/>
                </a:solidFill>
              </a:rPr>
              <a:t>Requerimientos de </a:t>
            </a:r>
            <a:r>
              <a:rPr lang="es-MX" sz="3600" b="1" dirty="0">
                <a:solidFill>
                  <a:schemeClr val="tx1"/>
                </a:solidFill>
              </a:rPr>
              <a:t>C</a:t>
            </a:r>
            <a:r>
              <a:rPr lang="es-MX" sz="3600" b="1" dirty="0" smtClean="0">
                <a:solidFill>
                  <a:schemeClr val="tx1"/>
                </a:solidFill>
              </a:rPr>
              <a:t>ompromiso</a:t>
            </a:r>
            <a:r>
              <a:rPr lang="es-MX" sz="3600" dirty="0" smtClean="0">
                <a:latin typeface="Berlin Sans FB" pitchFamily="34" charset="0"/>
              </a:rPr>
              <a:t>: </a:t>
            </a:r>
          </a:p>
          <a:p>
            <a:pPr marL="530225" lvl="1" algn="just">
              <a:defRPr/>
            </a:pPr>
            <a:r>
              <a:rPr lang="es-MX" sz="3400" dirty="0" smtClean="0">
                <a:latin typeface="Berlin Sans FB" pitchFamily="34" charset="0"/>
              </a:rPr>
              <a:t>¿Qué tan importante es el compromiso del subordinado con la decisión?</a:t>
            </a:r>
          </a:p>
          <a:p>
            <a:pPr marL="815975" indent="-742950" algn="just" eaLnBrk="1" hangingPunct="1">
              <a:buFont typeface="+mj-lt"/>
              <a:buAutoNum type="arabicPeriod" startAt="3"/>
              <a:defRPr/>
            </a:pPr>
            <a:r>
              <a:rPr lang="es-MX" sz="3600" dirty="0" smtClean="0">
                <a:latin typeface="Berlin Sans FB" pitchFamily="34" charset="0"/>
              </a:rPr>
              <a:t>IL, </a:t>
            </a:r>
            <a:r>
              <a:rPr lang="es-MX" sz="3600" b="1" dirty="0">
                <a:solidFill>
                  <a:schemeClr val="tx1"/>
                </a:solidFill>
              </a:rPr>
              <a:t>I</a:t>
            </a:r>
            <a:r>
              <a:rPr lang="es-MX" sz="3600" b="1" dirty="0" smtClean="0">
                <a:solidFill>
                  <a:schemeClr val="tx1"/>
                </a:solidFill>
              </a:rPr>
              <a:t>nformación del Líder</a:t>
            </a:r>
            <a:r>
              <a:rPr lang="es-MX" sz="3600" dirty="0" smtClean="0">
                <a:latin typeface="Berlin Sans FB" pitchFamily="34" charset="0"/>
              </a:rPr>
              <a:t>: </a:t>
            </a:r>
          </a:p>
          <a:p>
            <a:pPr marL="530225" algn="just" eaLnBrk="1" hangingPunct="1">
              <a:defRPr/>
            </a:pPr>
            <a:r>
              <a:rPr lang="es-MX" sz="3600" dirty="0" smtClean="0">
                <a:latin typeface="Berlin Sans FB" pitchFamily="34" charset="0"/>
              </a:rPr>
              <a:t>¿Dispone de información suficiente para tomar una decisión de alta calidad?</a:t>
            </a:r>
          </a:p>
        </p:txBody>
      </p:sp>
    </p:spTree>
    <p:extLst>
      <p:ext uri="{BB962C8B-B14F-4D97-AF65-F5344CB8AC3E}">
        <p14:creationId xmlns:p14="http://schemas.microsoft.com/office/powerpoint/2010/main" val="42624038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80">
                                          <p:stCondLst>
                                            <p:cond delay="0"/>
                                          </p:stCondLst>
                                        </p:cTn>
                                        <p:tgtEl>
                                          <p:spTgt spid="3">
                                            <p:txEl>
                                              <p:pRg st="1" end="1"/>
                                            </p:txEl>
                                          </p:spTgt>
                                        </p:tgtEl>
                                      </p:cBhvr>
                                    </p:animEffect>
                                    <p:anim calcmode="lin" valueType="num">
                                      <p:cBhvr>
                                        <p:cTn id="26"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xEl>
                                              <p:pRg st="1" end="1"/>
                                            </p:txEl>
                                          </p:spTgt>
                                        </p:tgtEl>
                                      </p:cBhvr>
                                      <p:to x="100000" y="60000"/>
                                    </p:animScale>
                                    <p:animScale>
                                      <p:cBhvr>
                                        <p:cTn id="32" dur="166" decel="50000">
                                          <p:stCondLst>
                                            <p:cond delay="676"/>
                                          </p:stCondLst>
                                        </p:cTn>
                                        <p:tgtEl>
                                          <p:spTgt spid="3">
                                            <p:txEl>
                                              <p:pRg st="1" end="1"/>
                                            </p:txEl>
                                          </p:spTgt>
                                        </p:tgtEl>
                                      </p:cBhvr>
                                      <p:to x="100000" y="100000"/>
                                    </p:animScale>
                                    <p:animScale>
                                      <p:cBhvr>
                                        <p:cTn id="33" dur="26">
                                          <p:stCondLst>
                                            <p:cond delay="1312"/>
                                          </p:stCondLst>
                                        </p:cTn>
                                        <p:tgtEl>
                                          <p:spTgt spid="3">
                                            <p:txEl>
                                              <p:pRg st="1" end="1"/>
                                            </p:txEl>
                                          </p:spTgt>
                                        </p:tgtEl>
                                      </p:cBhvr>
                                      <p:to x="100000" y="80000"/>
                                    </p:animScale>
                                    <p:animScale>
                                      <p:cBhvr>
                                        <p:cTn id="34" dur="166" decel="50000">
                                          <p:stCondLst>
                                            <p:cond delay="1338"/>
                                          </p:stCondLst>
                                        </p:cTn>
                                        <p:tgtEl>
                                          <p:spTgt spid="3">
                                            <p:txEl>
                                              <p:pRg st="1" end="1"/>
                                            </p:txEl>
                                          </p:spTgt>
                                        </p:tgtEl>
                                      </p:cBhvr>
                                      <p:to x="100000" y="100000"/>
                                    </p:animScale>
                                    <p:animScale>
                                      <p:cBhvr>
                                        <p:cTn id="35" dur="26">
                                          <p:stCondLst>
                                            <p:cond delay="1642"/>
                                          </p:stCondLst>
                                        </p:cTn>
                                        <p:tgtEl>
                                          <p:spTgt spid="3">
                                            <p:txEl>
                                              <p:pRg st="1" end="1"/>
                                            </p:txEl>
                                          </p:spTgt>
                                        </p:tgtEl>
                                      </p:cBhvr>
                                      <p:to x="100000" y="90000"/>
                                    </p:animScale>
                                    <p:animScale>
                                      <p:cBhvr>
                                        <p:cTn id="36" dur="166" decel="50000">
                                          <p:stCondLst>
                                            <p:cond delay="1668"/>
                                          </p:stCondLst>
                                        </p:cTn>
                                        <p:tgtEl>
                                          <p:spTgt spid="3">
                                            <p:txEl>
                                              <p:pRg st="1" end="1"/>
                                            </p:txEl>
                                          </p:spTgt>
                                        </p:tgtEl>
                                      </p:cBhvr>
                                      <p:to x="100000" y="100000"/>
                                    </p:animScale>
                                    <p:animScale>
                                      <p:cBhvr>
                                        <p:cTn id="37" dur="26">
                                          <p:stCondLst>
                                            <p:cond delay="1808"/>
                                          </p:stCondLst>
                                        </p:cTn>
                                        <p:tgtEl>
                                          <p:spTgt spid="3">
                                            <p:txEl>
                                              <p:pRg st="1" end="1"/>
                                            </p:txEl>
                                          </p:spTgt>
                                        </p:tgtEl>
                                      </p:cBhvr>
                                      <p:to x="100000" y="95000"/>
                                    </p:animScale>
                                    <p:animScale>
                                      <p:cBhvr>
                                        <p:cTn id="38" dur="166" decel="50000">
                                          <p:stCondLst>
                                            <p:cond delay="1834"/>
                                          </p:stCondLst>
                                        </p:cTn>
                                        <p:tgtEl>
                                          <p:spTgt spid="3">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80">
                                          <p:stCondLst>
                                            <p:cond delay="0"/>
                                          </p:stCondLst>
                                        </p:cTn>
                                        <p:tgtEl>
                                          <p:spTgt spid="3">
                                            <p:txEl>
                                              <p:pRg st="2" end="2"/>
                                            </p:txEl>
                                          </p:spTgt>
                                        </p:tgtEl>
                                      </p:cBhvr>
                                    </p:animEffect>
                                    <p:anim calcmode="lin" valueType="num">
                                      <p:cBhvr>
                                        <p:cTn id="44"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3">
                                            <p:txEl>
                                              <p:pRg st="2" end="2"/>
                                            </p:txEl>
                                          </p:spTgt>
                                        </p:tgtEl>
                                      </p:cBhvr>
                                      <p:to x="100000" y="60000"/>
                                    </p:animScale>
                                    <p:animScale>
                                      <p:cBhvr>
                                        <p:cTn id="50" dur="166" decel="50000">
                                          <p:stCondLst>
                                            <p:cond delay="676"/>
                                          </p:stCondLst>
                                        </p:cTn>
                                        <p:tgtEl>
                                          <p:spTgt spid="3">
                                            <p:txEl>
                                              <p:pRg st="2" end="2"/>
                                            </p:txEl>
                                          </p:spTgt>
                                        </p:tgtEl>
                                      </p:cBhvr>
                                      <p:to x="100000" y="100000"/>
                                    </p:animScale>
                                    <p:animScale>
                                      <p:cBhvr>
                                        <p:cTn id="51" dur="26">
                                          <p:stCondLst>
                                            <p:cond delay="1312"/>
                                          </p:stCondLst>
                                        </p:cTn>
                                        <p:tgtEl>
                                          <p:spTgt spid="3">
                                            <p:txEl>
                                              <p:pRg st="2" end="2"/>
                                            </p:txEl>
                                          </p:spTgt>
                                        </p:tgtEl>
                                      </p:cBhvr>
                                      <p:to x="100000" y="80000"/>
                                    </p:animScale>
                                    <p:animScale>
                                      <p:cBhvr>
                                        <p:cTn id="52" dur="166" decel="50000">
                                          <p:stCondLst>
                                            <p:cond delay="1338"/>
                                          </p:stCondLst>
                                        </p:cTn>
                                        <p:tgtEl>
                                          <p:spTgt spid="3">
                                            <p:txEl>
                                              <p:pRg st="2" end="2"/>
                                            </p:txEl>
                                          </p:spTgt>
                                        </p:tgtEl>
                                      </p:cBhvr>
                                      <p:to x="100000" y="100000"/>
                                    </p:animScale>
                                    <p:animScale>
                                      <p:cBhvr>
                                        <p:cTn id="53" dur="26">
                                          <p:stCondLst>
                                            <p:cond delay="1642"/>
                                          </p:stCondLst>
                                        </p:cTn>
                                        <p:tgtEl>
                                          <p:spTgt spid="3">
                                            <p:txEl>
                                              <p:pRg st="2" end="2"/>
                                            </p:txEl>
                                          </p:spTgt>
                                        </p:tgtEl>
                                      </p:cBhvr>
                                      <p:to x="100000" y="90000"/>
                                    </p:animScale>
                                    <p:animScale>
                                      <p:cBhvr>
                                        <p:cTn id="54" dur="166" decel="50000">
                                          <p:stCondLst>
                                            <p:cond delay="1668"/>
                                          </p:stCondLst>
                                        </p:cTn>
                                        <p:tgtEl>
                                          <p:spTgt spid="3">
                                            <p:txEl>
                                              <p:pRg st="2" end="2"/>
                                            </p:txEl>
                                          </p:spTgt>
                                        </p:tgtEl>
                                      </p:cBhvr>
                                      <p:to x="100000" y="100000"/>
                                    </p:animScale>
                                    <p:animScale>
                                      <p:cBhvr>
                                        <p:cTn id="55" dur="26">
                                          <p:stCondLst>
                                            <p:cond delay="1808"/>
                                          </p:stCondLst>
                                        </p:cTn>
                                        <p:tgtEl>
                                          <p:spTgt spid="3">
                                            <p:txEl>
                                              <p:pRg st="2" end="2"/>
                                            </p:txEl>
                                          </p:spTgt>
                                        </p:tgtEl>
                                      </p:cBhvr>
                                      <p:to x="100000" y="95000"/>
                                    </p:animScale>
                                    <p:animScale>
                                      <p:cBhvr>
                                        <p:cTn id="56" dur="166" decel="50000">
                                          <p:stCondLst>
                                            <p:cond delay="1834"/>
                                          </p:stCondLst>
                                        </p:cTn>
                                        <p:tgtEl>
                                          <p:spTgt spid="3">
                                            <p:txEl>
                                              <p:pRg st="2" end="2"/>
                                            </p:txEl>
                                          </p:spTgt>
                                        </p:tgtEl>
                                      </p:cBhvr>
                                      <p:to x="100000" y="100000"/>
                                    </p:animScale>
                                  </p:childTnLst>
                                </p:cTn>
                              </p:par>
                              <p:par>
                                <p:cTn id="57" presetID="26" presetClass="entr" presetSubtype="0" fill="hold" grpId="0" nodeType="with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animEffect transition="in" filter="wipe(down)">
                                      <p:cBhvr>
                                        <p:cTn id="59" dur="580">
                                          <p:stCondLst>
                                            <p:cond delay="0"/>
                                          </p:stCondLst>
                                        </p:cTn>
                                        <p:tgtEl>
                                          <p:spTgt spid="3">
                                            <p:txEl>
                                              <p:pRg st="3" end="3"/>
                                            </p:txEl>
                                          </p:spTgt>
                                        </p:tgtEl>
                                      </p:cBhvr>
                                    </p:animEffect>
                                    <p:anim calcmode="lin" valueType="num">
                                      <p:cBhvr>
                                        <p:cTn id="6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5" dur="26">
                                          <p:stCondLst>
                                            <p:cond delay="650"/>
                                          </p:stCondLst>
                                        </p:cTn>
                                        <p:tgtEl>
                                          <p:spTgt spid="3">
                                            <p:txEl>
                                              <p:pRg st="3" end="3"/>
                                            </p:txEl>
                                          </p:spTgt>
                                        </p:tgtEl>
                                      </p:cBhvr>
                                      <p:to x="100000" y="60000"/>
                                    </p:animScale>
                                    <p:animScale>
                                      <p:cBhvr>
                                        <p:cTn id="66" dur="166" decel="50000">
                                          <p:stCondLst>
                                            <p:cond delay="676"/>
                                          </p:stCondLst>
                                        </p:cTn>
                                        <p:tgtEl>
                                          <p:spTgt spid="3">
                                            <p:txEl>
                                              <p:pRg st="3" end="3"/>
                                            </p:txEl>
                                          </p:spTgt>
                                        </p:tgtEl>
                                      </p:cBhvr>
                                      <p:to x="100000" y="100000"/>
                                    </p:animScale>
                                    <p:animScale>
                                      <p:cBhvr>
                                        <p:cTn id="67" dur="26">
                                          <p:stCondLst>
                                            <p:cond delay="1312"/>
                                          </p:stCondLst>
                                        </p:cTn>
                                        <p:tgtEl>
                                          <p:spTgt spid="3">
                                            <p:txEl>
                                              <p:pRg st="3" end="3"/>
                                            </p:txEl>
                                          </p:spTgt>
                                        </p:tgtEl>
                                      </p:cBhvr>
                                      <p:to x="100000" y="80000"/>
                                    </p:animScale>
                                    <p:animScale>
                                      <p:cBhvr>
                                        <p:cTn id="68" dur="166" decel="50000">
                                          <p:stCondLst>
                                            <p:cond delay="1338"/>
                                          </p:stCondLst>
                                        </p:cTn>
                                        <p:tgtEl>
                                          <p:spTgt spid="3">
                                            <p:txEl>
                                              <p:pRg st="3" end="3"/>
                                            </p:txEl>
                                          </p:spTgt>
                                        </p:tgtEl>
                                      </p:cBhvr>
                                      <p:to x="100000" y="100000"/>
                                    </p:animScale>
                                    <p:animScale>
                                      <p:cBhvr>
                                        <p:cTn id="69" dur="26">
                                          <p:stCondLst>
                                            <p:cond delay="1642"/>
                                          </p:stCondLst>
                                        </p:cTn>
                                        <p:tgtEl>
                                          <p:spTgt spid="3">
                                            <p:txEl>
                                              <p:pRg st="3" end="3"/>
                                            </p:txEl>
                                          </p:spTgt>
                                        </p:tgtEl>
                                      </p:cBhvr>
                                      <p:to x="100000" y="90000"/>
                                    </p:animScale>
                                    <p:animScale>
                                      <p:cBhvr>
                                        <p:cTn id="70" dur="166" decel="50000">
                                          <p:stCondLst>
                                            <p:cond delay="1668"/>
                                          </p:stCondLst>
                                        </p:cTn>
                                        <p:tgtEl>
                                          <p:spTgt spid="3">
                                            <p:txEl>
                                              <p:pRg st="3" end="3"/>
                                            </p:txEl>
                                          </p:spTgt>
                                        </p:tgtEl>
                                      </p:cBhvr>
                                      <p:to x="100000" y="100000"/>
                                    </p:animScale>
                                    <p:animScale>
                                      <p:cBhvr>
                                        <p:cTn id="71" dur="26">
                                          <p:stCondLst>
                                            <p:cond delay="1808"/>
                                          </p:stCondLst>
                                        </p:cTn>
                                        <p:tgtEl>
                                          <p:spTgt spid="3">
                                            <p:txEl>
                                              <p:pRg st="3" end="3"/>
                                            </p:txEl>
                                          </p:spTgt>
                                        </p:tgtEl>
                                      </p:cBhvr>
                                      <p:to x="100000" y="95000"/>
                                    </p:animScale>
                                    <p:animScale>
                                      <p:cBhvr>
                                        <p:cTn id="72" dur="166" decel="50000">
                                          <p:stCondLst>
                                            <p:cond delay="1834"/>
                                          </p:stCondLst>
                                        </p:cTn>
                                        <p:tgtEl>
                                          <p:spTgt spid="3">
                                            <p:txEl>
                                              <p:pRg st="3" end="3"/>
                                            </p:txEl>
                                          </p:spTgt>
                                        </p:tgtEl>
                                      </p:cBhvr>
                                      <p:to x="100000" y="100000"/>
                                    </p:animScale>
                                  </p:childTnLst>
                                </p:cTn>
                              </p:par>
                            </p:childTnLst>
                          </p:cTn>
                        </p:par>
                      </p:childTnLst>
                    </p:cTn>
                  </p:par>
                  <p:par>
                    <p:cTn id="73" fill="hold" nodeType="clickPar">
                      <p:stCondLst>
                        <p:cond delay="indefinite"/>
                      </p:stCondLst>
                      <p:childTnLst>
                        <p:par>
                          <p:cTn id="74" fill="hold" nodeType="withGroup">
                            <p:stCondLst>
                              <p:cond delay="0"/>
                            </p:stCondLst>
                            <p:childTnLst>
                              <p:par>
                                <p:cTn id="75" presetID="26" presetClass="entr" presetSubtype="0" fill="hold" grpId="0" nodeType="clickEffect">
                                  <p:stCondLst>
                                    <p:cond delay="0"/>
                                  </p:stCondLst>
                                  <p:childTnLst>
                                    <p:set>
                                      <p:cBhvr>
                                        <p:cTn id="76" dur="1" fill="hold">
                                          <p:stCondLst>
                                            <p:cond delay="0"/>
                                          </p:stCondLst>
                                        </p:cTn>
                                        <p:tgtEl>
                                          <p:spTgt spid="3">
                                            <p:txEl>
                                              <p:pRg st="4" end="4"/>
                                            </p:txEl>
                                          </p:spTgt>
                                        </p:tgtEl>
                                        <p:attrNameLst>
                                          <p:attrName>style.visibility</p:attrName>
                                        </p:attrNameLst>
                                      </p:cBhvr>
                                      <p:to>
                                        <p:strVal val="visible"/>
                                      </p:to>
                                    </p:set>
                                    <p:animEffect transition="in" filter="wipe(down)">
                                      <p:cBhvr>
                                        <p:cTn id="77" dur="580">
                                          <p:stCondLst>
                                            <p:cond delay="0"/>
                                          </p:stCondLst>
                                        </p:cTn>
                                        <p:tgtEl>
                                          <p:spTgt spid="3">
                                            <p:txEl>
                                              <p:pRg st="4" end="4"/>
                                            </p:txEl>
                                          </p:spTgt>
                                        </p:tgtEl>
                                      </p:cBhvr>
                                    </p:animEffect>
                                    <p:anim calcmode="lin" valueType="num">
                                      <p:cBhvr>
                                        <p:cTn id="78"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9"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80"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81"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2"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3" dur="26">
                                          <p:stCondLst>
                                            <p:cond delay="650"/>
                                          </p:stCondLst>
                                        </p:cTn>
                                        <p:tgtEl>
                                          <p:spTgt spid="3">
                                            <p:txEl>
                                              <p:pRg st="4" end="4"/>
                                            </p:txEl>
                                          </p:spTgt>
                                        </p:tgtEl>
                                      </p:cBhvr>
                                      <p:to x="100000" y="60000"/>
                                    </p:animScale>
                                    <p:animScale>
                                      <p:cBhvr>
                                        <p:cTn id="84" dur="166" decel="50000">
                                          <p:stCondLst>
                                            <p:cond delay="676"/>
                                          </p:stCondLst>
                                        </p:cTn>
                                        <p:tgtEl>
                                          <p:spTgt spid="3">
                                            <p:txEl>
                                              <p:pRg st="4" end="4"/>
                                            </p:txEl>
                                          </p:spTgt>
                                        </p:tgtEl>
                                      </p:cBhvr>
                                      <p:to x="100000" y="100000"/>
                                    </p:animScale>
                                    <p:animScale>
                                      <p:cBhvr>
                                        <p:cTn id="85" dur="26">
                                          <p:stCondLst>
                                            <p:cond delay="1312"/>
                                          </p:stCondLst>
                                        </p:cTn>
                                        <p:tgtEl>
                                          <p:spTgt spid="3">
                                            <p:txEl>
                                              <p:pRg st="4" end="4"/>
                                            </p:txEl>
                                          </p:spTgt>
                                        </p:tgtEl>
                                      </p:cBhvr>
                                      <p:to x="100000" y="80000"/>
                                    </p:animScale>
                                    <p:animScale>
                                      <p:cBhvr>
                                        <p:cTn id="86" dur="166" decel="50000">
                                          <p:stCondLst>
                                            <p:cond delay="1338"/>
                                          </p:stCondLst>
                                        </p:cTn>
                                        <p:tgtEl>
                                          <p:spTgt spid="3">
                                            <p:txEl>
                                              <p:pRg st="4" end="4"/>
                                            </p:txEl>
                                          </p:spTgt>
                                        </p:tgtEl>
                                      </p:cBhvr>
                                      <p:to x="100000" y="100000"/>
                                    </p:animScale>
                                    <p:animScale>
                                      <p:cBhvr>
                                        <p:cTn id="87" dur="26">
                                          <p:stCondLst>
                                            <p:cond delay="1642"/>
                                          </p:stCondLst>
                                        </p:cTn>
                                        <p:tgtEl>
                                          <p:spTgt spid="3">
                                            <p:txEl>
                                              <p:pRg st="4" end="4"/>
                                            </p:txEl>
                                          </p:spTgt>
                                        </p:tgtEl>
                                      </p:cBhvr>
                                      <p:to x="100000" y="90000"/>
                                    </p:animScale>
                                    <p:animScale>
                                      <p:cBhvr>
                                        <p:cTn id="88" dur="166" decel="50000">
                                          <p:stCondLst>
                                            <p:cond delay="1668"/>
                                          </p:stCondLst>
                                        </p:cTn>
                                        <p:tgtEl>
                                          <p:spTgt spid="3">
                                            <p:txEl>
                                              <p:pRg st="4" end="4"/>
                                            </p:txEl>
                                          </p:spTgt>
                                        </p:tgtEl>
                                      </p:cBhvr>
                                      <p:to x="100000" y="100000"/>
                                    </p:animScale>
                                    <p:animScale>
                                      <p:cBhvr>
                                        <p:cTn id="89" dur="26">
                                          <p:stCondLst>
                                            <p:cond delay="1808"/>
                                          </p:stCondLst>
                                        </p:cTn>
                                        <p:tgtEl>
                                          <p:spTgt spid="3">
                                            <p:txEl>
                                              <p:pRg st="4" end="4"/>
                                            </p:txEl>
                                          </p:spTgt>
                                        </p:tgtEl>
                                      </p:cBhvr>
                                      <p:to x="100000" y="95000"/>
                                    </p:animScale>
                                    <p:animScale>
                                      <p:cBhvr>
                                        <p:cTn id="90" dur="166" decel="50000">
                                          <p:stCondLst>
                                            <p:cond delay="1834"/>
                                          </p:stCondLst>
                                        </p:cTn>
                                        <p:tgtEl>
                                          <p:spTgt spid="3">
                                            <p:txEl>
                                              <p:pRg st="4" end="4"/>
                                            </p:txEl>
                                          </p:spTgt>
                                        </p:tgtEl>
                                      </p:cBhvr>
                                      <p:to x="100000" y="100000"/>
                                    </p:animScale>
                                  </p:childTnLst>
                                </p:cTn>
                              </p:par>
                            </p:childTnLst>
                          </p:cTn>
                        </p:par>
                      </p:childTnLst>
                    </p:cTn>
                  </p:par>
                  <p:par>
                    <p:cTn id="91" fill="hold" nodeType="clickPar">
                      <p:stCondLst>
                        <p:cond delay="indefinite"/>
                      </p:stCondLst>
                      <p:childTnLst>
                        <p:par>
                          <p:cTn id="92" fill="hold" nodeType="withGroup">
                            <p:stCondLst>
                              <p:cond delay="0"/>
                            </p:stCondLst>
                            <p:childTnLst>
                              <p:par>
                                <p:cTn id="93" presetID="26" presetClass="entr" presetSubtype="0" fill="hold" grpId="0" nodeType="clickEffect">
                                  <p:stCondLst>
                                    <p:cond delay="0"/>
                                  </p:stCondLst>
                                  <p:childTnLst>
                                    <p:set>
                                      <p:cBhvr>
                                        <p:cTn id="94" dur="1" fill="hold">
                                          <p:stCondLst>
                                            <p:cond delay="0"/>
                                          </p:stCondLst>
                                        </p:cTn>
                                        <p:tgtEl>
                                          <p:spTgt spid="3">
                                            <p:txEl>
                                              <p:pRg st="5" end="5"/>
                                            </p:txEl>
                                          </p:spTgt>
                                        </p:tgtEl>
                                        <p:attrNameLst>
                                          <p:attrName>style.visibility</p:attrName>
                                        </p:attrNameLst>
                                      </p:cBhvr>
                                      <p:to>
                                        <p:strVal val="visible"/>
                                      </p:to>
                                    </p:set>
                                    <p:animEffect transition="in" filter="wipe(down)">
                                      <p:cBhvr>
                                        <p:cTn id="95" dur="580">
                                          <p:stCondLst>
                                            <p:cond delay="0"/>
                                          </p:stCondLst>
                                        </p:cTn>
                                        <p:tgtEl>
                                          <p:spTgt spid="3">
                                            <p:txEl>
                                              <p:pRg st="5" end="5"/>
                                            </p:txEl>
                                          </p:spTgt>
                                        </p:tgtEl>
                                      </p:cBhvr>
                                    </p:animEffect>
                                    <p:anim calcmode="lin" valueType="num">
                                      <p:cBhvr>
                                        <p:cTn id="96"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7"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98"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99"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00"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01" dur="26">
                                          <p:stCondLst>
                                            <p:cond delay="650"/>
                                          </p:stCondLst>
                                        </p:cTn>
                                        <p:tgtEl>
                                          <p:spTgt spid="3">
                                            <p:txEl>
                                              <p:pRg st="5" end="5"/>
                                            </p:txEl>
                                          </p:spTgt>
                                        </p:tgtEl>
                                      </p:cBhvr>
                                      <p:to x="100000" y="60000"/>
                                    </p:animScale>
                                    <p:animScale>
                                      <p:cBhvr>
                                        <p:cTn id="102" dur="166" decel="50000">
                                          <p:stCondLst>
                                            <p:cond delay="676"/>
                                          </p:stCondLst>
                                        </p:cTn>
                                        <p:tgtEl>
                                          <p:spTgt spid="3">
                                            <p:txEl>
                                              <p:pRg st="5" end="5"/>
                                            </p:txEl>
                                          </p:spTgt>
                                        </p:tgtEl>
                                      </p:cBhvr>
                                      <p:to x="100000" y="100000"/>
                                    </p:animScale>
                                    <p:animScale>
                                      <p:cBhvr>
                                        <p:cTn id="103" dur="26">
                                          <p:stCondLst>
                                            <p:cond delay="1312"/>
                                          </p:stCondLst>
                                        </p:cTn>
                                        <p:tgtEl>
                                          <p:spTgt spid="3">
                                            <p:txEl>
                                              <p:pRg st="5" end="5"/>
                                            </p:txEl>
                                          </p:spTgt>
                                        </p:tgtEl>
                                      </p:cBhvr>
                                      <p:to x="100000" y="80000"/>
                                    </p:animScale>
                                    <p:animScale>
                                      <p:cBhvr>
                                        <p:cTn id="104" dur="166" decel="50000">
                                          <p:stCondLst>
                                            <p:cond delay="1338"/>
                                          </p:stCondLst>
                                        </p:cTn>
                                        <p:tgtEl>
                                          <p:spTgt spid="3">
                                            <p:txEl>
                                              <p:pRg st="5" end="5"/>
                                            </p:txEl>
                                          </p:spTgt>
                                        </p:tgtEl>
                                      </p:cBhvr>
                                      <p:to x="100000" y="100000"/>
                                    </p:animScale>
                                    <p:animScale>
                                      <p:cBhvr>
                                        <p:cTn id="105" dur="26">
                                          <p:stCondLst>
                                            <p:cond delay="1642"/>
                                          </p:stCondLst>
                                        </p:cTn>
                                        <p:tgtEl>
                                          <p:spTgt spid="3">
                                            <p:txEl>
                                              <p:pRg st="5" end="5"/>
                                            </p:txEl>
                                          </p:spTgt>
                                        </p:tgtEl>
                                      </p:cBhvr>
                                      <p:to x="100000" y="90000"/>
                                    </p:animScale>
                                    <p:animScale>
                                      <p:cBhvr>
                                        <p:cTn id="106" dur="166" decel="50000">
                                          <p:stCondLst>
                                            <p:cond delay="1668"/>
                                          </p:stCondLst>
                                        </p:cTn>
                                        <p:tgtEl>
                                          <p:spTgt spid="3">
                                            <p:txEl>
                                              <p:pRg st="5" end="5"/>
                                            </p:txEl>
                                          </p:spTgt>
                                        </p:tgtEl>
                                      </p:cBhvr>
                                      <p:to x="100000" y="100000"/>
                                    </p:animScale>
                                    <p:animScale>
                                      <p:cBhvr>
                                        <p:cTn id="107" dur="26">
                                          <p:stCondLst>
                                            <p:cond delay="1808"/>
                                          </p:stCondLst>
                                        </p:cTn>
                                        <p:tgtEl>
                                          <p:spTgt spid="3">
                                            <p:txEl>
                                              <p:pRg st="5" end="5"/>
                                            </p:txEl>
                                          </p:spTgt>
                                        </p:tgtEl>
                                      </p:cBhvr>
                                      <p:to x="100000" y="95000"/>
                                    </p:animScale>
                                    <p:animScale>
                                      <p:cBhvr>
                                        <p:cTn id="108"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475655" y="1"/>
            <a:ext cx="7417519" cy="6572250"/>
          </a:xfrm>
        </p:spPr>
        <p:txBody>
          <a:bodyPr>
            <a:normAutofit fontScale="92500"/>
          </a:bodyPr>
          <a:lstStyle/>
          <a:p>
            <a:pPr marL="530225" indent="-457200" algn="just" eaLnBrk="1" hangingPunct="1">
              <a:buFont typeface="Verdana" panose="020B0604030504040204" pitchFamily="34" charset="0"/>
              <a:buAutoNum type="arabicPeriod" startAt="4"/>
            </a:pPr>
            <a:r>
              <a:rPr lang="es-MX" altLang="es-MX" sz="3600" dirty="0" smtClean="0">
                <a:latin typeface="Berlin Sans FB" panose="020E0602020502020306" pitchFamily="34" charset="0"/>
              </a:rPr>
              <a:t>EP, </a:t>
            </a:r>
            <a:r>
              <a:rPr lang="es-MX" altLang="es-MX" sz="3600" b="1" dirty="0">
                <a:solidFill>
                  <a:schemeClr val="tx1"/>
                </a:solidFill>
              </a:rPr>
              <a:t>E</a:t>
            </a:r>
            <a:r>
              <a:rPr lang="es-MX" altLang="es-MX" sz="3600" b="1" dirty="0" smtClean="0">
                <a:solidFill>
                  <a:schemeClr val="tx1"/>
                </a:solidFill>
              </a:rPr>
              <a:t>structura del Problema</a:t>
            </a:r>
            <a:r>
              <a:rPr lang="es-MX" altLang="es-MX" sz="3600" dirty="0" smtClean="0">
                <a:latin typeface="Berlin Sans FB" panose="020E0602020502020306" pitchFamily="34" charset="0"/>
              </a:rPr>
              <a:t>: </a:t>
            </a:r>
          </a:p>
          <a:p>
            <a:pPr marL="530225" lvl="1" algn="just"/>
            <a:r>
              <a:rPr lang="es-MX" altLang="es-MX" sz="3400" dirty="0" smtClean="0">
                <a:latin typeface="Berlin Sans FB" panose="020E0602020502020306" pitchFamily="34" charset="0"/>
              </a:rPr>
              <a:t>¿Esta el problema suficientemente estructurado?</a:t>
            </a:r>
          </a:p>
          <a:p>
            <a:pPr marL="530225" indent="-457200" algn="just" eaLnBrk="1" hangingPunct="1">
              <a:buFont typeface="Verdana" panose="020B0604030504040204" pitchFamily="34" charset="0"/>
              <a:buAutoNum type="arabicPeriod" startAt="4"/>
            </a:pPr>
            <a:r>
              <a:rPr lang="es-MX" altLang="es-MX" sz="3600" dirty="0" smtClean="0">
                <a:latin typeface="Berlin Sans FB" panose="020E0602020502020306" pitchFamily="34" charset="0"/>
              </a:rPr>
              <a:t>PC, </a:t>
            </a:r>
            <a:r>
              <a:rPr lang="es-MX" altLang="es-MX" sz="3600" b="1" dirty="0" smtClean="0">
                <a:solidFill>
                  <a:schemeClr val="tx1"/>
                </a:solidFill>
                <a:latin typeface="Berlin Sans FB" panose="020E0602020502020306" pitchFamily="34" charset="0"/>
              </a:rPr>
              <a:t>Probabilidad de Compromiso</a:t>
            </a:r>
            <a:r>
              <a:rPr lang="es-MX" altLang="es-MX" sz="3600" dirty="0" smtClean="0">
                <a:latin typeface="Berlin Sans FB" panose="020E0602020502020306" pitchFamily="34" charset="0"/>
              </a:rPr>
              <a:t>: </a:t>
            </a:r>
          </a:p>
          <a:p>
            <a:pPr marL="530225" lvl="1" algn="just"/>
            <a:r>
              <a:rPr lang="es-MX" altLang="es-MX" sz="3400" dirty="0" smtClean="0">
                <a:latin typeface="Berlin Sans FB" panose="020E0602020502020306" pitchFamily="34" charset="0"/>
              </a:rPr>
              <a:t>Si usted tomara solo la decisión, ¿está razonablemente seguro de que sus subordinados se comprometerían con ella?</a:t>
            </a:r>
          </a:p>
          <a:p>
            <a:pPr marL="530225" indent="-457200" eaLnBrk="1" hangingPunct="1">
              <a:buFont typeface="Verdana" panose="020B0604030504040204" pitchFamily="34" charset="0"/>
              <a:buAutoNum type="arabicPeriod" startAt="4"/>
            </a:pPr>
            <a:r>
              <a:rPr lang="es-MX" altLang="es-MX" sz="3600" dirty="0" smtClean="0">
                <a:latin typeface="Berlin Sans FB" panose="020E0602020502020306" pitchFamily="34" charset="0"/>
              </a:rPr>
              <a:t>CM, </a:t>
            </a:r>
            <a:r>
              <a:rPr lang="es-MX" altLang="es-MX" sz="3600" b="1" dirty="0" smtClean="0">
                <a:solidFill>
                  <a:schemeClr val="tx1"/>
                </a:solidFill>
                <a:latin typeface="Berlin Sans FB" panose="020E0602020502020306" pitchFamily="34" charset="0"/>
              </a:rPr>
              <a:t>Congruencia de Metas</a:t>
            </a:r>
            <a:r>
              <a:rPr lang="es-MX" altLang="es-MX" sz="3600" dirty="0" smtClean="0">
                <a:latin typeface="Berlin Sans FB" panose="020E0602020502020306" pitchFamily="34" charset="0"/>
              </a:rPr>
              <a:t>: ¿Comparten los subordinados las metas organizacionales a ser logradas con la solución de este problema?</a:t>
            </a:r>
          </a:p>
        </p:txBody>
      </p:sp>
    </p:spTree>
    <p:extLst>
      <p:ext uri="{BB962C8B-B14F-4D97-AF65-F5344CB8AC3E}">
        <p14:creationId xmlns:p14="http://schemas.microsoft.com/office/powerpoint/2010/main" val="58795364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wipe(down)">
                                      <p:cBhvr>
                                        <p:cTn id="41" dur="580">
                                          <p:stCondLst>
                                            <p:cond delay="0"/>
                                          </p:stCondLst>
                                        </p:cTn>
                                        <p:tgtEl>
                                          <p:spTgt spid="3">
                                            <p:txEl>
                                              <p:pRg st="2" end="2"/>
                                            </p:txEl>
                                          </p:spTgt>
                                        </p:tgtEl>
                                      </p:cBhvr>
                                    </p:animEffect>
                                    <p:anim calcmode="lin" valueType="num">
                                      <p:cBhvr>
                                        <p:cTn id="4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3">
                                            <p:txEl>
                                              <p:pRg st="2" end="2"/>
                                            </p:txEl>
                                          </p:spTgt>
                                        </p:tgtEl>
                                      </p:cBhvr>
                                      <p:to x="100000" y="60000"/>
                                    </p:animScale>
                                    <p:animScale>
                                      <p:cBhvr>
                                        <p:cTn id="48" dur="166" decel="50000">
                                          <p:stCondLst>
                                            <p:cond delay="676"/>
                                          </p:stCondLst>
                                        </p:cTn>
                                        <p:tgtEl>
                                          <p:spTgt spid="3">
                                            <p:txEl>
                                              <p:pRg st="2" end="2"/>
                                            </p:txEl>
                                          </p:spTgt>
                                        </p:tgtEl>
                                      </p:cBhvr>
                                      <p:to x="100000" y="100000"/>
                                    </p:animScale>
                                    <p:animScale>
                                      <p:cBhvr>
                                        <p:cTn id="49" dur="26">
                                          <p:stCondLst>
                                            <p:cond delay="1312"/>
                                          </p:stCondLst>
                                        </p:cTn>
                                        <p:tgtEl>
                                          <p:spTgt spid="3">
                                            <p:txEl>
                                              <p:pRg st="2" end="2"/>
                                            </p:txEl>
                                          </p:spTgt>
                                        </p:tgtEl>
                                      </p:cBhvr>
                                      <p:to x="100000" y="80000"/>
                                    </p:animScale>
                                    <p:animScale>
                                      <p:cBhvr>
                                        <p:cTn id="50" dur="166" decel="50000">
                                          <p:stCondLst>
                                            <p:cond delay="1338"/>
                                          </p:stCondLst>
                                        </p:cTn>
                                        <p:tgtEl>
                                          <p:spTgt spid="3">
                                            <p:txEl>
                                              <p:pRg st="2" end="2"/>
                                            </p:txEl>
                                          </p:spTgt>
                                        </p:tgtEl>
                                      </p:cBhvr>
                                      <p:to x="100000" y="100000"/>
                                    </p:animScale>
                                    <p:animScale>
                                      <p:cBhvr>
                                        <p:cTn id="51" dur="26">
                                          <p:stCondLst>
                                            <p:cond delay="1642"/>
                                          </p:stCondLst>
                                        </p:cTn>
                                        <p:tgtEl>
                                          <p:spTgt spid="3">
                                            <p:txEl>
                                              <p:pRg st="2" end="2"/>
                                            </p:txEl>
                                          </p:spTgt>
                                        </p:tgtEl>
                                      </p:cBhvr>
                                      <p:to x="100000" y="90000"/>
                                    </p:animScale>
                                    <p:animScale>
                                      <p:cBhvr>
                                        <p:cTn id="52" dur="166" decel="50000">
                                          <p:stCondLst>
                                            <p:cond delay="1668"/>
                                          </p:stCondLst>
                                        </p:cTn>
                                        <p:tgtEl>
                                          <p:spTgt spid="3">
                                            <p:txEl>
                                              <p:pRg st="2" end="2"/>
                                            </p:txEl>
                                          </p:spTgt>
                                        </p:tgtEl>
                                      </p:cBhvr>
                                      <p:to x="100000" y="100000"/>
                                    </p:animScale>
                                    <p:animScale>
                                      <p:cBhvr>
                                        <p:cTn id="53" dur="26">
                                          <p:stCondLst>
                                            <p:cond delay="1808"/>
                                          </p:stCondLst>
                                        </p:cTn>
                                        <p:tgtEl>
                                          <p:spTgt spid="3">
                                            <p:txEl>
                                              <p:pRg st="2" end="2"/>
                                            </p:txEl>
                                          </p:spTgt>
                                        </p:tgtEl>
                                      </p:cBhvr>
                                      <p:to x="100000" y="95000"/>
                                    </p:animScale>
                                    <p:animScale>
                                      <p:cBhvr>
                                        <p:cTn id="54" dur="166" decel="50000">
                                          <p:stCondLst>
                                            <p:cond delay="1834"/>
                                          </p:stCondLst>
                                        </p:cTn>
                                        <p:tgtEl>
                                          <p:spTgt spid="3">
                                            <p:txEl>
                                              <p:pRg st="2" end="2"/>
                                            </p:txEl>
                                          </p:spTgt>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Effect transition="in" filter="wipe(down)">
                                      <p:cBhvr>
                                        <p:cTn id="57" dur="580">
                                          <p:stCondLst>
                                            <p:cond delay="0"/>
                                          </p:stCondLst>
                                        </p:cTn>
                                        <p:tgtEl>
                                          <p:spTgt spid="3">
                                            <p:txEl>
                                              <p:pRg st="3" end="3"/>
                                            </p:txEl>
                                          </p:spTgt>
                                        </p:tgtEl>
                                      </p:cBhvr>
                                    </p:animEffect>
                                    <p:anim calcmode="lin" valueType="num">
                                      <p:cBhvr>
                                        <p:cTn id="5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3">
                                            <p:txEl>
                                              <p:pRg st="3" end="3"/>
                                            </p:txEl>
                                          </p:spTgt>
                                        </p:tgtEl>
                                      </p:cBhvr>
                                      <p:to x="100000" y="60000"/>
                                    </p:animScale>
                                    <p:animScale>
                                      <p:cBhvr>
                                        <p:cTn id="64" dur="166" decel="50000">
                                          <p:stCondLst>
                                            <p:cond delay="676"/>
                                          </p:stCondLst>
                                        </p:cTn>
                                        <p:tgtEl>
                                          <p:spTgt spid="3">
                                            <p:txEl>
                                              <p:pRg st="3" end="3"/>
                                            </p:txEl>
                                          </p:spTgt>
                                        </p:tgtEl>
                                      </p:cBhvr>
                                      <p:to x="100000" y="100000"/>
                                    </p:animScale>
                                    <p:animScale>
                                      <p:cBhvr>
                                        <p:cTn id="65" dur="26">
                                          <p:stCondLst>
                                            <p:cond delay="1312"/>
                                          </p:stCondLst>
                                        </p:cTn>
                                        <p:tgtEl>
                                          <p:spTgt spid="3">
                                            <p:txEl>
                                              <p:pRg st="3" end="3"/>
                                            </p:txEl>
                                          </p:spTgt>
                                        </p:tgtEl>
                                      </p:cBhvr>
                                      <p:to x="100000" y="80000"/>
                                    </p:animScale>
                                    <p:animScale>
                                      <p:cBhvr>
                                        <p:cTn id="66" dur="166" decel="50000">
                                          <p:stCondLst>
                                            <p:cond delay="1338"/>
                                          </p:stCondLst>
                                        </p:cTn>
                                        <p:tgtEl>
                                          <p:spTgt spid="3">
                                            <p:txEl>
                                              <p:pRg st="3" end="3"/>
                                            </p:txEl>
                                          </p:spTgt>
                                        </p:tgtEl>
                                      </p:cBhvr>
                                      <p:to x="100000" y="100000"/>
                                    </p:animScale>
                                    <p:animScale>
                                      <p:cBhvr>
                                        <p:cTn id="67" dur="26">
                                          <p:stCondLst>
                                            <p:cond delay="1642"/>
                                          </p:stCondLst>
                                        </p:cTn>
                                        <p:tgtEl>
                                          <p:spTgt spid="3">
                                            <p:txEl>
                                              <p:pRg st="3" end="3"/>
                                            </p:txEl>
                                          </p:spTgt>
                                        </p:tgtEl>
                                      </p:cBhvr>
                                      <p:to x="100000" y="90000"/>
                                    </p:animScale>
                                    <p:animScale>
                                      <p:cBhvr>
                                        <p:cTn id="68" dur="166" decel="50000">
                                          <p:stCondLst>
                                            <p:cond delay="1668"/>
                                          </p:stCondLst>
                                        </p:cTn>
                                        <p:tgtEl>
                                          <p:spTgt spid="3">
                                            <p:txEl>
                                              <p:pRg st="3" end="3"/>
                                            </p:txEl>
                                          </p:spTgt>
                                        </p:tgtEl>
                                      </p:cBhvr>
                                      <p:to x="100000" y="100000"/>
                                    </p:animScale>
                                    <p:animScale>
                                      <p:cBhvr>
                                        <p:cTn id="69" dur="26">
                                          <p:stCondLst>
                                            <p:cond delay="1808"/>
                                          </p:stCondLst>
                                        </p:cTn>
                                        <p:tgtEl>
                                          <p:spTgt spid="3">
                                            <p:txEl>
                                              <p:pRg st="3" end="3"/>
                                            </p:txEl>
                                          </p:spTgt>
                                        </p:tgtEl>
                                      </p:cBhvr>
                                      <p:to x="100000" y="95000"/>
                                    </p:animScale>
                                    <p:animScale>
                                      <p:cBhvr>
                                        <p:cTn id="70" dur="166" decel="50000">
                                          <p:stCondLst>
                                            <p:cond delay="1834"/>
                                          </p:stCondLst>
                                        </p:cTn>
                                        <p:tgtEl>
                                          <p:spTgt spid="3">
                                            <p:txEl>
                                              <p:pRg st="3" end="3"/>
                                            </p:txEl>
                                          </p:spTgt>
                                        </p:tgtEl>
                                      </p:cBhvr>
                                      <p:to x="100000" y="100000"/>
                                    </p:animScale>
                                  </p:childTnLst>
                                </p:cTn>
                              </p:par>
                            </p:childTnLst>
                          </p:cTn>
                        </p:par>
                      </p:childTnLst>
                    </p:cTn>
                  </p:par>
                  <p:par>
                    <p:cTn id="71" fill="hold" nodeType="clickPar">
                      <p:stCondLst>
                        <p:cond delay="indefinite"/>
                      </p:stCondLst>
                      <p:childTnLst>
                        <p:par>
                          <p:cTn id="72" fill="hold" nodeType="withGroup">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3">
                                            <p:txEl>
                                              <p:pRg st="4" end="4"/>
                                            </p:txEl>
                                          </p:spTgt>
                                        </p:tgtEl>
                                        <p:attrNameLst>
                                          <p:attrName>style.visibility</p:attrName>
                                        </p:attrNameLst>
                                      </p:cBhvr>
                                      <p:to>
                                        <p:strVal val="visible"/>
                                      </p:to>
                                    </p:set>
                                    <p:animEffect transition="in" filter="wipe(down)">
                                      <p:cBhvr>
                                        <p:cTn id="75" dur="580">
                                          <p:stCondLst>
                                            <p:cond delay="0"/>
                                          </p:stCondLst>
                                        </p:cTn>
                                        <p:tgtEl>
                                          <p:spTgt spid="3">
                                            <p:txEl>
                                              <p:pRg st="4" end="4"/>
                                            </p:txEl>
                                          </p:spTgt>
                                        </p:tgtEl>
                                      </p:cBhvr>
                                    </p:animEffect>
                                    <p:anim calcmode="lin" valueType="num">
                                      <p:cBhvr>
                                        <p:cTn id="76"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3">
                                            <p:txEl>
                                              <p:pRg st="4" end="4"/>
                                            </p:txEl>
                                          </p:spTgt>
                                        </p:tgtEl>
                                      </p:cBhvr>
                                      <p:to x="100000" y="60000"/>
                                    </p:animScale>
                                    <p:animScale>
                                      <p:cBhvr>
                                        <p:cTn id="82" dur="166" decel="50000">
                                          <p:stCondLst>
                                            <p:cond delay="676"/>
                                          </p:stCondLst>
                                        </p:cTn>
                                        <p:tgtEl>
                                          <p:spTgt spid="3">
                                            <p:txEl>
                                              <p:pRg st="4" end="4"/>
                                            </p:txEl>
                                          </p:spTgt>
                                        </p:tgtEl>
                                      </p:cBhvr>
                                      <p:to x="100000" y="100000"/>
                                    </p:animScale>
                                    <p:animScale>
                                      <p:cBhvr>
                                        <p:cTn id="83" dur="26">
                                          <p:stCondLst>
                                            <p:cond delay="1312"/>
                                          </p:stCondLst>
                                        </p:cTn>
                                        <p:tgtEl>
                                          <p:spTgt spid="3">
                                            <p:txEl>
                                              <p:pRg st="4" end="4"/>
                                            </p:txEl>
                                          </p:spTgt>
                                        </p:tgtEl>
                                      </p:cBhvr>
                                      <p:to x="100000" y="80000"/>
                                    </p:animScale>
                                    <p:animScale>
                                      <p:cBhvr>
                                        <p:cTn id="84" dur="166" decel="50000">
                                          <p:stCondLst>
                                            <p:cond delay="1338"/>
                                          </p:stCondLst>
                                        </p:cTn>
                                        <p:tgtEl>
                                          <p:spTgt spid="3">
                                            <p:txEl>
                                              <p:pRg st="4" end="4"/>
                                            </p:txEl>
                                          </p:spTgt>
                                        </p:tgtEl>
                                      </p:cBhvr>
                                      <p:to x="100000" y="100000"/>
                                    </p:animScale>
                                    <p:animScale>
                                      <p:cBhvr>
                                        <p:cTn id="85" dur="26">
                                          <p:stCondLst>
                                            <p:cond delay="1642"/>
                                          </p:stCondLst>
                                        </p:cTn>
                                        <p:tgtEl>
                                          <p:spTgt spid="3">
                                            <p:txEl>
                                              <p:pRg st="4" end="4"/>
                                            </p:txEl>
                                          </p:spTgt>
                                        </p:tgtEl>
                                      </p:cBhvr>
                                      <p:to x="100000" y="90000"/>
                                    </p:animScale>
                                    <p:animScale>
                                      <p:cBhvr>
                                        <p:cTn id="86" dur="166" decel="50000">
                                          <p:stCondLst>
                                            <p:cond delay="1668"/>
                                          </p:stCondLst>
                                        </p:cTn>
                                        <p:tgtEl>
                                          <p:spTgt spid="3">
                                            <p:txEl>
                                              <p:pRg st="4" end="4"/>
                                            </p:txEl>
                                          </p:spTgt>
                                        </p:tgtEl>
                                      </p:cBhvr>
                                      <p:to x="100000" y="100000"/>
                                    </p:animScale>
                                    <p:animScale>
                                      <p:cBhvr>
                                        <p:cTn id="87" dur="26">
                                          <p:stCondLst>
                                            <p:cond delay="1808"/>
                                          </p:stCondLst>
                                        </p:cTn>
                                        <p:tgtEl>
                                          <p:spTgt spid="3">
                                            <p:txEl>
                                              <p:pRg st="4" end="4"/>
                                            </p:txEl>
                                          </p:spTgt>
                                        </p:tgtEl>
                                      </p:cBhvr>
                                      <p:to x="100000" y="95000"/>
                                    </p:animScale>
                                    <p:animScale>
                                      <p:cBhvr>
                                        <p:cTn id="88"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619672" y="332657"/>
            <a:ext cx="7272808" cy="6239594"/>
          </a:xfrm>
        </p:spPr>
        <p:txBody>
          <a:bodyPr>
            <a:normAutofit lnSpcReduction="10000"/>
          </a:bodyPr>
          <a:lstStyle/>
          <a:p>
            <a:pPr marL="530225" indent="-457200" algn="just" eaLnBrk="1" hangingPunct="1">
              <a:buFont typeface="Lucida Sans" panose="020B0602030504020204" pitchFamily="34" charset="0"/>
              <a:buAutoNum type="arabicPeriod" startAt="7"/>
            </a:pPr>
            <a:r>
              <a:rPr lang="es-MX" altLang="es-MX" sz="3200" dirty="0" smtClean="0">
                <a:latin typeface="Berlin Sans FB" panose="020E0602020502020306" pitchFamily="34" charset="0"/>
              </a:rPr>
              <a:t>CS, </a:t>
            </a:r>
            <a:r>
              <a:rPr lang="es-MX" altLang="es-MX" sz="3200" b="1" dirty="0">
                <a:solidFill>
                  <a:schemeClr val="tx1"/>
                </a:solidFill>
              </a:rPr>
              <a:t>C</a:t>
            </a:r>
            <a:r>
              <a:rPr lang="es-MX" altLang="es-MX" sz="3200" b="1" dirty="0" smtClean="0">
                <a:solidFill>
                  <a:schemeClr val="tx1"/>
                </a:solidFill>
              </a:rPr>
              <a:t>onflicto entre Subordinados</a:t>
            </a:r>
            <a:r>
              <a:rPr lang="es-MX" altLang="es-MX" sz="3200" dirty="0" smtClean="0">
                <a:latin typeface="Berlin Sans FB" panose="020E0602020502020306" pitchFamily="34" charset="0"/>
              </a:rPr>
              <a:t>: </a:t>
            </a:r>
          </a:p>
          <a:p>
            <a:pPr marL="530225" lvl="1" algn="just"/>
            <a:r>
              <a:rPr lang="es-MX" altLang="es-MX" sz="3000" dirty="0" smtClean="0">
                <a:latin typeface="Berlin Sans FB" panose="020E0602020502020306" pitchFamily="34" charset="0"/>
              </a:rPr>
              <a:t>¿Es probable que entre los subordinados surjan conflictos acerca de cual solución preferir?</a:t>
            </a:r>
          </a:p>
          <a:p>
            <a:pPr marL="530225" indent="-457200" algn="just" eaLnBrk="1" hangingPunct="1">
              <a:buFont typeface="Lucida Sans" panose="020B0602030504020204" pitchFamily="34" charset="0"/>
              <a:buAutoNum type="arabicPeriod" startAt="7"/>
            </a:pPr>
            <a:r>
              <a:rPr lang="es-MX" altLang="es-MX" sz="3200" dirty="0" smtClean="0">
                <a:latin typeface="Berlin Sans FB" panose="020E0602020502020306" pitchFamily="34" charset="0"/>
              </a:rPr>
              <a:t>IS, </a:t>
            </a:r>
            <a:r>
              <a:rPr lang="es-MX" altLang="es-MX" sz="3200" b="1" dirty="0" smtClean="0">
                <a:solidFill>
                  <a:schemeClr val="tx1"/>
                </a:solidFill>
                <a:latin typeface="Berlin Sans FB" panose="020E0602020502020306" pitchFamily="34" charset="0"/>
              </a:rPr>
              <a:t>Información de los Subordinados</a:t>
            </a:r>
            <a:r>
              <a:rPr lang="es-MX" altLang="es-MX" sz="3200" dirty="0" smtClean="0">
                <a:latin typeface="Berlin Sans FB" panose="020E0602020502020306" pitchFamily="34" charset="0"/>
              </a:rPr>
              <a:t>: </a:t>
            </a:r>
          </a:p>
          <a:p>
            <a:pPr marL="530225" lvl="1" algn="just"/>
            <a:r>
              <a:rPr lang="es-MX" altLang="es-MX" sz="3000" dirty="0" smtClean="0">
                <a:latin typeface="Berlin Sans FB" panose="020E0602020502020306" pitchFamily="34" charset="0"/>
              </a:rPr>
              <a:t>¿Disponen los subordinados de información suficiente para tomar una decisión de alta calidad?</a:t>
            </a:r>
          </a:p>
          <a:p>
            <a:pPr marL="530225" indent="-457200" algn="just" eaLnBrk="1" hangingPunct="1">
              <a:buFont typeface="Lucida Sans" panose="020B0602030504020204" pitchFamily="34" charset="0"/>
              <a:buAutoNum type="arabicPeriod" startAt="7"/>
            </a:pPr>
            <a:r>
              <a:rPr lang="es-MX" altLang="es-MX" sz="3200" dirty="0" smtClean="0">
                <a:latin typeface="Berlin Sans FB" panose="020E0602020502020306" pitchFamily="34" charset="0"/>
              </a:rPr>
              <a:t>RT, </a:t>
            </a:r>
            <a:r>
              <a:rPr lang="es-MX" altLang="es-MX" sz="3200" b="1" dirty="0" smtClean="0">
                <a:solidFill>
                  <a:schemeClr val="tx1"/>
                </a:solidFill>
                <a:latin typeface="Berlin Sans FB" panose="020E0602020502020306" pitchFamily="34" charset="0"/>
              </a:rPr>
              <a:t>Restricción de Tiempo</a:t>
            </a:r>
            <a:r>
              <a:rPr lang="es-MX" altLang="es-MX" sz="3200" dirty="0" smtClean="0">
                <a:latin typeface="Berlin Sans FB" panose="020E0602020502020306" pitchFamily="34" charset="0"/>
              </a:rPr>
              <a:t>: </a:t>
            </a:r>
          </a:p>
          <a:p>
            <a:pPr marL="530225" lvl="1" algn="just"/>
            <a:r>
              <a:rPr lang="es-MX" altLang="es-MX" sz="3000" dirty="0" smtClean="0">
                <a:latin typeface="Berlin Sans FB" panose="020E0602020502020306" pitchFamily="34" charset="0"/>
              </a:rPr>
              <a:t>¿Una restricción severa de tiempo limita su capacidad para involucrar a los subordinados?</a:t>
            </a:r>
            <a:endParaRPr lang="es-ES" altLang="es-MX" sz="3000" dirty="0" smtClean="0">
              <a:latin typeface="Berlin Sans FB" panose="020E0602020502020306" pitchFamily="34" charset="0"/>
            </a:endParaRPr>
          </a:p>
        </p:txBody>
      </p:sp>
    </p:spTree>
    <p:extLst>
      <p:ext uri="{BB962C8B-B14F-4D97-AF65-F5344CB8AC3E}">
        <p14:creationId xmlns:p14="http://schemas.microsoft.com/office/powerpoint/2010/main" val="36518180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wipe(down)">
                                      <p:cBhvr>
                                        <p:cTn id="41" dur="580">
                                          <p:stCondLst>
                                            <p:cond delay="0"/>
                                          </p:stCondLst>
                                        </p:cTn>
                                        <p:tgtEl>
                                          <p:spTgt spid="3">
                                            <p:txEl>
                                              <p:pRg st="2" end="2"/>
                                            </p:txEl>
                                          </p:spTgt>
                                        </p:tgtEl>
                                      </p:cBhvr>
                                    </p:animEffect>
                                    <p:anim calcmode="lin" valueType="num">
                                      <p:cBhvr>
                                        <p:cTn id="4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3">
                                            <p:txEl>
                                              <p:pRg st="2" end="2"/>
                                            </p:txEl>
                                          </p:spTgt>
                                        </p:tgtEl>
                                      </p:cBhvr>
                                      <p:to x="100000" y="60000"/>
                                    </p:animScale>
                                    <p:animScale>
                                      <p:cBhvr>
                                        <p:cTn id="48" dur="166" decel="50000">
                                          <p:stCondLst>
                                            <p:cond delay="676"/>
                                          </p:stCondLst>
                                        </p:cTn>
                                        <p:tgtEl>
                                          <p:spTgt spid="3">
                                            <p:txEl>
                                              <p:pRg st="2" end="2"/>
                                            </p:txEl>
                                          </p:spTgt>
                                        </p:tgtEl>
                                      </p:cBhvr>
                                      <p:to x="100000" y="100000"/>
                                    </p:animScale>
                                    <p:animScale>
                                      <p:cBhvr>
                                        <p:cTn id="49" dur="26">
                                          <p:stCondLst>
                                            <p:cond delay="1312"/>
                                          </p:stCondLst>
                                        </p:cTn>
                                        <p:tgtEl>
                                          <p:spTgt spid="3">
                                            <p:txEl>
                                              <p:pRg st="2" end="2"/>
                                            </p:txEl>
                                          </p:spTgt>
                                        </p:tgtEl>
                                      </p:cBhvr>
                                      <p:to x="100000" y="80000"/>
                                    </p:animScale>
                                    <p:animScale>
                                      <p:cBhvr>
                                        <p:cTn id="50" dur="166" decel="50000">
                                          <p:stCondLst>
                                            <p:cond delay="1338"/>
                                          </p:stCondLst>
                                        </p:cTn>
                                        <p:tgtEl>
                                          <p:spTgt spid="3">
                                            <p:txEl>
                                              <p:pRg st="2" end="2"/>
                                            </p:txEl>
                                          </p:spTgt>
                                        </p:tgtEl>
                                      </p:cBhvr>
                                      <p:to x="100000" y="100000"/>
                                    </p:animScale>
                                    <p:animScale>
                                      <p:cBhvr>
                                        <p:cTn id="51" dur="26">
                                          <p:stCondLst>
                                            <p:cond delay="1642"/>
                                          </p:stCondLst>
                                        </p:cTn>
                                        <p:tgtEl>
                                          <p:spTgt spid="3">
                                            <p:txEl>
                                              <p:pRg st="2" end="2"/>
                                            </p:txEl>
                                          </p:spTgt>
                                        </p:tgtEl>
                                      </p:cBhvr>
                                      <p:to x="100000" y="90000"/>
                                    </p:animScale>
                                    <p:animScale>
                                      <p:cBhvr>
                                        <p:cTn id="52" dur="166" decel="50000">
                                          <p:stCondLst>
                                            <p:cond delay="1668"/>
                                          </p:stCondLst>
                                        </p:cTn>
                                        <p:tgtEl>
                                          <p:spTgt spid="3">
                                            <p:txEl>
                                              <p:pRg st="2" end="2"/>
                                            </p:txEl>
                                          </p:spTgt>
                                        </p:tgtEl>
                                      </p:cBhvr>
                                      <p:to x="100000" y="100000"/>
                                    </p:animScale>
                                    <p:animScale>
                                      <p:cBhvr>
                                        <p:cTn id="53" dur="26">
                                          <p:stCondLst>
                                            <p:cond delay="1808"/>
                                          </p:stCondLst>
                                        </p:cTn>
                                        <p:tgtEl>
                                          <p:spTgt spid="3">
                                            <p:txEl>
                                              <p:pRg st="2" end="2"/>
                                            </p:txEl>
                                          </p:spTgt>
                                        </p:tgtEl>
                                      </p:cBhvr>
                                      <p:to x="100000" y="95000"/>
                                    </p:animScale>
                                    <p:animScale>
                                      <p:cBhvr>
                                        <p:cTn id="54" dur="166" decel="50000">
                                          <p:stCondLst>
                                            <p:cond delay="1834"/>
                                          </p:stCondLst>
                                        </p:cTn>
                                        <p:tgtEl>
                                          <p:spTgt spid="3">
                                            <p:txEl>
                                              <p:pRg st="2" end="2"/>
                                            </p:txEl>
                                          </p:spTgt>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Effect transition="in" filter="wipe(down)">
                                      <p:cBhvr>
                                        <p:cTn id="57" dur="580">
                                          <p:stCondLst>
                                            <p:cond delay="0"/>
                                          </p:stCondLst>
                                        </p:cTn>
                                        <p:tgtEl>
                                          <p:spTgt spid="3">
                                            <p:txEl>
                                              <p:pRg st="3" end="3"/>
                                            </p:txEl>
                                          </p:spTgt>
                                        </p:tgtEl>
                                      </p:cBhvr>
                                    </p:animEffect>
                                    <p:anim calcmode="lin" valueType="num">
                                      <p:cBhvr>
                                        <p:cTn id="5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3">
                                            <p:txEl>
                                              <p:pRg st="3" end="3"/>
                                            </p:txEl>
                                          </p:spTgt>
                                        </p:tgtEl>
                                      </p:cBhvr>
                                      <p:to x="100000" y="60000"/>
                                    </p:animScale>
                                    <p:animScale>
                                      <p:cBhvr>
                                        <p:cTn id="64" dur="166" decel="50000">
                                          <p:stCondLst>
                                            <p:cond delay="676"/>
                                          </p:stCondLst>
                                        </p:cTn>
                                        <p:tgtEl>
                                          <p:spTgt spid="3">
                                            <p:txEl>
                                              <p:pRg st="3" end="3"/>
                                            </p:txEl>
                                          </p:spTgt>
                                        </p:tgtEl>
                                      </p:cBhvr>
                                      <p:to x="100000" y="100000"/>
                                    </p:animScale>
                                    <p:animScale>
                                      <p:cBhvr>
                                        <p:cTn id="65" dur="26">
                                          <p:stCondLst>
                                            <p:cond delay="1312"/>
                                          </p:stCondLst>
                                        </p:cTn>
                                        <p:tgtEl>
                                          <p:spTgt spid="3">
                                            <p:txEl>
                                              <p:pRg st="3" end="3"/>
                                            </p:txEl>
                                          </p:spTgt>
                                        </p:tgtEl>
                                      </p:cBhvr>
                                      <p:to x="100000" y="80000"/>
                                    </p:animScale>
                                    <p:animScale>
                                      <p:cBhvr>
                                        <p:cTn id="66" dur="166" decel="50000">
                                          <p:stCondLst>
                                            <p:cond delay="1338"/>
                                          </p:stCondLst>
                                        </p:cTn>
                                        <p:tgtEl>
                                          <p:spTgt spid="3">
                                            <p:txEl>
                                              <p:pRg st="3" end="3"/>
                                            </p:txEl>
                                          </p:spTgt>
                                        </p:tgtEl>
                                      </p:cBhvr>
                                      <p:to x="100000" y="100000"/>
                                    </p:animScale>
                                    <p:animScale>
                                      <p:cBhvr>
                                        <p:cTn id="67" dur="26">
                                          <p:stCondLst>
                                            <p:cond delay="1642"/>
                                          </p:stCondLst>
                                        </p:cTn>
                                        <p:tgtEl>
                                          <p:spTgt spid="3">
                                            <p:txEl>
                                              <p:pRg st="3" end="3"/>
                                            </p:txEl>
                                          </p:spTgt>
                                        </p:tgtEl>
                                      </p:cBhvr>
                                      <p:to x="100000" y="90000"/>
                                    </p:animScale>
                                    <p:animScale>
                                      <p:cBhvr>
                                        <p:cTn id="68" dur="166" decel="50000">
                                          <p:stCondLst>
                                            <p:cond delay="1668"/>
                                          </p:stCondLst>
                                        </p:cTn>
                                        <p:tgtEl>
                                          <p:spTgt spid="3">
                                            <p:txEl>
                                              <p:pRg st="3" end="3"/>
                                            </p:txEl>
                                          </p:spTgt>
                                        </p:tgtEl>
                                      </p:cBhvr>
                                      <p:to x="100000" y="100000"/>
                                    </p:animScale>
                                    <p:animScale>
                                      <p:cBhvr>
                                        <p:cTn id="69" dur="26">
                                          <p:stCondLst>
                                            <p:cond delay="1808"/>
                                          </p:stCondLst>
                                        </p:cTn>
                                        <p:tgtEl>
                                          <p:spTgt spid="3">
                                            <p:txEl>
                                              <p:pRg st="3" end="3"/>
                                            </p:txEl>
                                          </p:spTgt>
                                        </p:tgtEl>
                                      </p:cBhvr>
                                      <p:to x="100000" y="95000"/>
                                    </p:animScale>
                                    <p:animScale>
                                      <p:cBhvr>
                                        <p:cTn id="70" dur="166" decel="50000">
                                          <p:stCondLst>
                                            <p:cond delay="1834"/>
                                          </p:stCondLst>
                                        </p:cTn>
                                        <p:tgtEl>
                                          <p:spTgt spid="3">
                                            <p:txEl>
                                              <p:pRg st="3" end="3"/>
                                            </p:txEl>
                                          </p:spTgt>
                                        </p:tgtEl>
                                      </p:cBhvr>
                                      <p:to x="100000" y="100000"/>
                                    </p:animScale>
                                  </p:childTnLst>
                                </p:cTn>
                              </p:par>
                            </p:childTnLst>
                          </p:cTn>
                        </p:par>
                      </p:childTnLst>
                    </p:cTn>
                  </p:par>
                  <p:par>
                    <p:cTn id="71" fill="hold" nodeType="clickPar">
                      <p:stCondLst>
                        <p:cond delay="indefinite"/>
                      </p:stCondLst>
                      <p:childTnLst>
                        <p:par>
                          <p:cTn id="72" fill="hold" nodeType="withGroup">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3">
                                            <p:txEl>
                                              <p:pRg st="4" end="4"/>
                                            </p:txEl>
                                          </p:spTgt>
                                        </p:tgtEl>
                                        <p:attrNameLst>
                                          <p:attrName>style.visibility</p:attrName>
                                        </p:attrNameLst>
                                      </p:cBhvr>
                                      <p:to>
                                        <p:strVal val="visible"/>
                                      </p:to>
                                    </p:set>
                                    <p:animEffect transition="in" filter="wipe(down)">
                                      <p:cBhvr>
                                        <p:cTn id="75" dur="580">
                                          <p:stCondLst>
                                            <p:cond delay="0"/>
                                          </p:stCondLst>
                                        </p:cTn>
                                        <p:tgtEl>
                                          <p:spTgt spid="3">
                                            <p:txEl>
                                              <p:pRg st="4" end="4"/>
                                            </p:txEl>
                                          </p:spTgt>
                                        </p:tgtEl>
                                      </p:cBhvr>
                                    </p:animEffect>
                                    <p:anim calcmode="lin" valueType="num">
                                      <p:cBhvr>
                                        <p:cTn id="76"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3">
                                            <p:txEl>
                                              <p:pRg st="4" end="4"/>
                                            </p:txEl>
                                          </p:spTgt>
                                        </p:tgtEl>
                                      </p:cBhvr>
                                      <p:to x="100000" y="60000"/>
                                    </p:animScale>
                                    <p:animScale>
                                      <p:cBhvr>
                                        <p:cTn id="82" dur="166" decel="50000">
                                          <p:stCondLst>
                                            <p:cond delay="676"/>
                                          </p:stCondLst>
                                        </p:cTn>
                                        <p:tgtEl>
                                          <p:spTgt spid="3">
                                            <p:txEl>
                                              <p:pRg st="4" end="4"/>
                                            </p:txEl>
                                          </p:spTgt>
                                        </p:tgtEl>
                                      </p:cBhvr>
                                      <p:to x="100000" y="100000"/>
                                    </p:animScale>
                                    <p:animScale>
                                      <p:cBhvr>
                                        <p:cTn id="83" dur="26">
                                          <p:stCondLst>
                                            <p:cond delay="1312"/>
                                          </p:stCondLst>
                                        </p:cTn>
                                        <p:tgtEl>
                                          <p:spTgt spid="3">
                                            <p:txEl>
                                              <p:pRg st="4" end="4"/>
                                            </p:txEl>
                                          </p:spTgt>
                                        </p:tgtEl>
                                      </p:cBhvr>
                                      <p:to x="100000" y="80000"/>
                                    </p:animScale>
                                    <p:animScale>
                                      <p:cBhvr>
                                        <p:cTn id="84" dur="166" decel="50000">
                                          <p:stCondLst>
                                            <p:cond delay="1338"/>
                                          </p:stCondLst>
                                        </p:cTn>
                                        <p:tgtEl>
                                          <p:spTgt spid="3">
                                            <p:txEl>
                                              <p:pRg st="4" end="4"/>
                                            </p:txEl>
                                          </p:spTgt>
                                        </p:tgtEl>
                                      </p:cBhvr>
                                      <p:to x="100000" y="100000"/>
                                    </p:animScale>
                                    <p:animScale>
                                      <p:cBhvr>
                                        <p:cTn id="85" dur="26">
                                          <p:stCondLst>
                                            <p:cond delay="1642"/>
                                          </p:stCondLst>
                                        </p:cTn>
                                        <p:tgtEl>
                                          <p:spTgt spid="3">
                                            <p:txEl>
                                              <p:pRg st="4" end="4"/>
                                            </p:txEl>
                                          </p:spTgt>
                                        </p:tgtEl>
                                      </p:cBhvr>
                                      <p:to x="100000" y="90000"/>
                                    </p:animScale>
                                    <p:animScale>
                                      <p:cBhvr>
                                        <p:cTn id="86" dur="166" decel="50000">
                                          <p:stCondLst>
                                            <p:cond delay="1668"/>
                                          </p:stCondLst>
                                        </p:cTn>
                                        <p:tgtEl>
                                          <p:spTgt spid="3">
                                            <p:txEl>
                                              <p:pRg st="4" end="4"/>
                                            </p:txEl>
                                          </p:spTgt>
                                        </p:tgtEl>
                                      </p:cBhvr>
                                      <p:to x="100000" y="100000"/>
                                    </p:animScale>
                                    <p:animScale>
                                      <p:cBhvr>
                                        <p:cTn id="87" dur="26">
                                          <p:stCondLst>
                                            <p:cond delay="1808"/>
                                          </p:stCondLst>
                                        </p:cTn>
                                        <p:tgtEl>
                                          <p:spTgt spid="3">
                                            <p:txEl>
                                              <p:pRg st="4" end="4"/>
                                            </p:txEl>
                                          </p:spTgt>
                                        </p:tgtEl>
                                      </p:cBhvr>
                                      <p:to x="100000" y="95000"/>
                                    </p:animScale>
                                    <p:animScale>
                                      <p:cBhvr>
                                        <p:cTn id="88" dur="166" decel="50000">
                                          <p:stCondLst>
                                            <p:cond delay="1834"/>
                                          </p:stCondLst>
                                        </p:cTn>
                                        <p:tgtEl>
                                          <p:spTgt spid="3">
                                            <p:txEl>
                                              <p:pRg st="4" end="4"/>
                                            </p:txEl>
                                          </p:spTgt>
                                        </p:tgtEl>
                                      </p:cBhvr>
                                      <p:to x="100000" y="100000"/>
                                    </p:animScale>
                                  </p:childTnLst>
                                </p:cTn>
                              </p:par>
                              <p:par>
                                <p:cTn id="89" presetID="26" presetClass="entr" presetSubtype="0" fill="hold" grpId="0" nodeType="withEffect">
                                  <p:stCondLst>
                                    <p:cond delay="0"/>
                                  </p:stCondLst>
                                  <p:childTnLst>
                                    <p:set>
                                      <p:cBhvr>
                                        <p:cTn id="90" dur="1" fill="hold">
                                          <p:stCondLst>
                                            <p:cond delay="0"/>
                                          </p:stCondLst>
                                        </p:cTn>
                                        <p:tgtEl>
                                          <p:spTgt spid="3">
                                            <p:txEl>
                                              <p:pRg st="5" end="5"/>
                                            </p:txEl>
                                          </p:spTgt>
                                        </p:tgtEl>
                                        <p:attrNameLst>
                                          <p:attrName>style.visibility</p:attrName>
                                        </p:attrNameLst>
                                      </p:cBhvr>
                                      <p:to>
                                        <p:strVal val="visible"/>
                                      </p:to>
                                    </p:set>
                                    <p:animEffect transition="in" filter="wipe(down)">
                                      <p:cBhvr>
                                        <p:cTn id="91" dur="580">
                                          <p:stCondLst>
                                            <p:cond delay="0"/>
                                          </p:stCondLst>
                                        </p:cTn>
                                        <p:tgtEl>
                                          <p:spTgt spid="3">
                                            <p:txEl>
                                              <p:pRg st="5" end="5"/>
                                            </p:txEl>
                                          </p:spTgt>
                                        </p:tgtEl>
                                      </p:cBhvr>
                                    </p:animEffect>
                                    <p:anim calcmode="lin" valueType="num">
                                      <p:cBhvr>
                                        <p:cTn id="92"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97" dur="26">
                                          <p:stCondLst>
                                            <p:cond delay="650"/>
                                          </p:stCondLst>
                                        </p:cTn>
                                        <p:tgtEl>
                                          <p:spTgt spid="3">
                                            <p:txEl>
                                              <p:pRg st="5" end="5"/>
                                            </p:txEl>
                                          </p:spTgt>
                                        </p:tgtEl>
                                      </p:cBhvr>
                                      <p:to x="100000" y="60000"/>
                                    </p:animScale>
                                    <p:animScale>
                                      <p:cBhvr>
                                        <p:cTn id="98" dur="166" decel="50000">
                                          <p:stCondLst>
                                            <p:cond delay="676"/>
                                          </p:stCondLst>
                                        </p:cTn>
                                        <p:tgtEl>
                                          <p:spTgt spid="3">
                                            <p:txEl>
                                              <p:pRg st="5" end="5"/>
                                            </p:txEl>
                                          </p:spTgt>
                                        </p:tgtEl>
                                      </p:cBhvr>
                                      <p:to x="100000" y="100000"/>
                                    </p:animScale>
                                    <p:animScale>
                                      <p:cBhvr>
                                        <p:cTn id="99" dur="26">
                                          <p:stCondLst>
                                            <p:cond delay="1312"/>
                                          </p:stCondLst>
                                        </p:cTn>
                                        <p:tgtEl>
                                          <p:spTgt spid="3">
                                            <p:txEl>
                                              <p:pRg st="5" end="5"/>
                                            </p:txEl>
                                          </p:spTgt>
                                        </p:tgtEl>
                                      </p:cBhvr>
                                      <p:to x="100000" y="80000"/>
                                    </p:animScale>
                                    <p:animScale>
                                      <p:cBhvr>
                                        <p:cTn id="100" dur="166" decel="50000">
                                          <p:stCondLst>
                                            <p:cond delay="1338"/>
                                          </p:stCondLst>
                                        </p:cTn>
                                        <p:tgtEl>
                                          <p:spTgt spid="3">
                                            <p:txEl>
                                              <p:pRg st="5" end="5"/>
                                            </p:txEl>
                                          </p:spTgt>
                                        </p:tgtEl>
                                      </p:cBhvr>
                                      <p:to x="100000" y="100000"/>
                                    </p:animScale>
                                    <p:animScale>
                                      <p:cBhvr>
                                        <p:cTn id="101" dur="26">
                                          <p:stCondLst>
                                            <p:cond delay="1642"/>
                                          </p:stCondLst>
                                        </p:cTn>
                                        <p:tgtEl>
                                          <p:spTgt spid="3">
                                            <p:txEl>
                                              <p:pRg st="5" end="5"/>
                                            </p:txEl>
                                          </p:spTgt>
                                        </p:tgtEl>
                                      </p:cBhvr>
                                      <p:to x="100000" y="90000"/>
                                    </p:animScale>
                                    <p:animScale>
                                      <p:cBhvr>
                                        <p:cTn id="102" dur="166" decel="50000">
                                          <p:stCondLst>
                                            <p:cond delay="1668"/>
                                          </p:stCondLst>
                                        </p:cTn>
                                        <p:tgtEl>
                                          <p:spTgt spid="3">
                                            <p:txEl>
                                              <p:pRg st="5" end="5"/>
                                            </p:txEl>
                                          </p:spTgt>
                                        </p:tgtEl>
                                      </p:cBhvr>
                                      <p:to x="100000" y="100000"/>
                                    </p:animScale>
                                    <p:animScale>
                                      <p:cBhvr>
                                        <p:cTn id="103" dur="26">
                                          <p:stCondLst>
                                            <p:cond delay="1808"/>
                                          </p:stCondLst>
                                        </p:cTn>
                                        <p:tgtEl>
                                          <p:spTgt spid="3">
                                            <p:txEl>
                                              <p:pRg st="5" end="5"/>
                                            </p:txEl>
                                          </p:spTgt>
                                        </p:tgtEl>
                                      </p:cBhvr>
                                      <p:to x="100000" y="95000"/>
                                    </p:animScale>
                                    <p:animScale>
                                      <p:cBhvr>
                                        <p:cTn id="104"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547664" y="332657"/>
            <a:ext cx="7416824" cy="6239594"/>
          </a:xfrm>
        </p:spPr>
        <p:txBody>
          <a:bodyPr/>
          <a:lstStyle/>
          <a:p>
            <a:pPr marL="587375" indent="-514350" algn="just" eaLnBrk="1" hangingPunct="1">
              <a:buFont typeface="Verdana" panose="020B0604030504040204" pitchFamily="34" charset="0"/>
              <a:buAutoNum type="arabicPeriod" startAt="10"/>
            </a:pPr>
            <a:r>
              <a:rPr lang="es-MX" altLang="es-MX" sz="3200" dirty="0" smtClean="0">
                <a:latin typeface="Berlin Sans FB" panose="020E0602020502020306" pitchFamily="34" charset="0"/>
              </a:rPr>
              <a:t>DG, </a:t>
            </a:r>
            <a:r>
              <a:rPr lang="es-MX" altLang="es-MX" sz="3200" b="1" dirty="0" smtClean="0">
                <a:solidFill>
                  <a:schemeClr val="tx1"/>
                </a:solidFill>
              </a:rPr>
              <a:t>Dispersión </a:t>
            </a:r>
            <a:r>
              <a:rPr lang="es-MX" altLang="es-MX" sz="3200" b="1" dirty="0">
                <a:solidFill>
                  <a:schemeClr val="tx1"/>
                </a:solidFill>
              </a:rPr>
              <a:t>G</a:t>
            </a:r>
            <a:r>
              <a:rPr lang="es-MX" altLang="es-MX" sz="3200" b="1" dirty="0" smtClean="0">
                <a:solidFill>
                  <a:schemeClr val="tx1"/>
                </a:solidFill>
              </a:rPr>
              <a:t>eográfica</a:t>
            </a:r>
            <a:r>
              <a:rPr lang="es-MX" altLang="es-MX" sz="3200" dirty="0" smtClean="0">
                <a:latin typeface="Berlin Sans FB" panose="020E0602020502020306" pitchFamily="34" charset="0"/>
              </a:rPr>
              <a:t>: </a:t>
            </a:r>
          </a:p>
          <a:p>
            <a:pPr marL="530225" lvl="1" algn="just"/>
            <a:r>
              <a:rPr lang="es-MX" altLang="es-MX" sz="3000" dirty="0" smtClean="0">
                <a:latin typeface="Berlin Sans FB" panose="020E0602020502020306" pitchFamily="34" charset="0"/>
              </a:rPr>
              <a:t>¿Los costos involucrados en reunir a los subordinados geográficamente dispersos son prohibitivos?</a:t>
            </a:r>
          </a:p>
          <a:p>
            <a:pPr marL="587375" indent="-514350" algn="just" eaLnBrk="1" hangingPunct="1">
              <a:buFont typeface="Verdana" panose="020B0604030504040204" pitchFamily="34" charset="0"/>
              <a:buAutoNum type="arabicPeriod" startAt="10"/>
            </a:pPr>
            <a:r>
              <a:rPr lang="es-MX" altLang="es-MX" sz="3200" dirty="0" smtClean="0">
                <a:latin typeface="Berlin Sans FB" panose="020E0602020502020306" pitchFamily="34" charset="0"/>
              </a:rPr>
              <a:t>MD, </a:t>
            </a:r>
            <a:r>
              <a:rPr lang="es-MX" altLang="es-MX" sz="3200" b="1" dirty="0" smtClean="0">
                <a:solidFill>
                  <a:schemeClr val="tx1"/>
                </a:solidFill>
                <a:latin typeface="Berlin Sans FB" panose="020E0602020502020306" pitchFamily="34" charset="0"/>
              </a:rPr>
              <a:t>Motivación-Desarrollo</a:t>
            </a:r>
            <a:r>
              <a:rPr lang="es-MX" altLang="es-MX" sz="3200" dirty="0" smtClean="0">
                <a:latin typeface="Berlin Sans FB" panose="020E0602020502020306" pitchFamily="34" charset="0"/>
              </a:rPr>
              <a:t>: </a:t>
            </a:r>
          </a:p>
          <a:p>
            <a:pPr marL="530225" lvl="1" algn="just"/>
            <a:r>
              <a:rPr lang="es-MX" altLang="es-MX" sz="3000" dirty="0" smtClean="0">
                <a:latin typeface="Berlin Sans FB" panose="020E0602020502020306" pitchFamily="34" charset="0"/>
              </a:rPr>
              <a:t>¿Qué tan importante es para usted maximizar las oportunidades para el desarrollo de los subordinados?</a:t>
            </a:r>
          </a:p>
          <a:p>
            <a:pPr marL="587375" indent="-514350" algn="just" eaLnBrk="1" hangingPunct="1">
              <a:buFont typeface="Verdana" panose="020B0604030504040204" pitchFamily="34" charset="0"/>
              <a:buAutoNum type="arabicPeriod" startAt="10"/>
            </a:pPr>
            <a:r>
              <a:rPr lang="es-MX" altLang="es-MX" sz="3200" dirty="0" smtClean="0">
                <a:latin typeface="Berlin Sans FB" panose="020E0602020502020306" pitchFamily="34" charset="0"/>
              </a:rPr>
              <a:t>MT, </a:t>
            </a:r>
            <a:r>
              <a:rPr lang="es-MX" altLang="es-MX" sz="3200" b="1" dirty="0" smtClean="0">
                <a:solidFill>
                  <a:schemeClr val="tx1"/>
                </a:solidFill>
              </a:rPr>
              <a:t>Motivación </a:t>
            </a:r>
            <a:r>
              <a:rPr lang="es-MX" altLang="es-MX" sz="3200" b="1" dirty="0">
                <a:solidFill>
                  <a:schemeClr val="tx1"/>
                </a:solidFill>
              </a:rPr>
              <a:t>T</a:t>
            </a:r>
            <a:r>
              <a:rPr lang="es-MX" altLang="es-MX" sz="3200" b="1" dirty="0" smtClean="0">
                <a:solidFill>
                  <a:schemeClr val="tx1"/>
                </a:solidFill>
              </a:rPr>
              <a:t>iempo</a:t>
            </a:r>
            <a:r>
              <a:rPr lang="es-MX" altLang="es-MX" sz="3200" dirty="0" smtClean="0">
                <a:latin typeface="Berlin Sans FB" panose="020E0602020502020306" pitchFamily="34" charset="0"/>
              </a:rPr>
              <a:t>: </a:t>
            </a:r>
          </a:p>
          <a:p>
            <a:pPr marL="530225" lvl="1" algn="just"/>
            <a:r>
              <a:rPr lang="es-MX" altLang="es-MX" sz="3000" dirty="0" smtClean="0">
                <a:latin typeface="Berlin Sans FB" panose="020E0602020502020306" pitchFamily="34" charset="0"/>
              </a:rPr>
              <a:t>¿Qué tan importante es para usted maximizar el empleo eficaz del tiempo de sus subordinados?</a:t>
            </a:r>
          </a:p>
        </p:txBody>
      </p:sp>
    </p:spTree>
    <p:extLst>
      <p:ext uri="{BB962C8B-B14F-4D97-AF65-F5344CB8AC3E}">
        <p14:creationId xmlns:p14="http://schemas.microsoft.com/office/powerpoint/2010/main" val="27977723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childTnLst>
                          </p:cTn>
                        </p:par>
                      </p:childTnLst>
                    </p:cTn>
                  </p:par>
                  <p:par>
                    <p:cTn id="37" fill="hold" nodeType="clickPar">
                      <p:stCondLst>
                        <p:cond delay="indefinite"/>
                      </p:stCondLst>
                      <p:childTnLst>
                        <p:par>
                          <p:cTn id="38" fill="hold" nodeType="withGroup">
                            <p:stCondLst>
                              <p:cond delay="0"/>
                            </p:stCondLst>
                            <p:childTnLst>
                              <p:par>
                                <p:cTn id="39" presetID="26" presetClass="entr" presetSubtype="0" fill="hold" grpId="0" nodeType="click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wipe(down)">
                                      <p:cBhvr>
                                        <p:cTn id="41" dur="580">
                                          <p:stCondLst>
                                            <p:cond delay="0"/>
                                          </p:stCondLst>
                                        </p:cTn>
                                        <p:tgtEl>
                                          <p:spTgt spid="3">
                                            <p:txEl>
                                              <p:pRg st="2" end="2"/>
                                            </p:txEl>
                                          </p:spTgt>
                                        </p:tgtEl>
                                      </p:cBhvr>
                                    </p:animEffect>
                                    <p:anim calcmode="lin" valueType="num">
                                      <p:cBhvr>
                                        <p:cTn id="4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3">
                                            <p:txEl>
                                              <p:pRg st="2" end="2"/>
                                            </p:txEl>
                                          </p:spTgt>
                                        </p:tgtEl>
                                      </p:cBhvr>
                                      <p:to x="100000" y="60000"/>
                                    </p:animScale>
                                    <p:animScale>
                                      <p:cBhvr>
                                        <p:cTn id="48" dur="166" decel="50000">
                                          <p:stCondLst>
                                            <p:cond delay="676"/>
                                          </p:stCondLst>
                                        </p:cTn>
                                        <p:tgtEl>
                                          <p:spTgt spid="3">
                                            <p:txEl>
                                              <p:pRg st="2" end="2"/>
                                            </p:txEl>
                                          </p:spTgt>
                                        </p:tgtEl>
                                      </p:cBhvr>
                                      <p:to x="100000" y="100000"/>
                                    </p:animScale>
                                    <p:animScale>
                                      <p:cBhvr>
                                        <p:cTn id="49" dur="26">
                                          <p:stCondLst>
                                            <p:cond delay="1312"/>
                                          </p:stCondLst>
                                        </p:cTn>
                                        <p:tgtEl>
                                          <p:spTgt spid="3">
                                            <p:txEl>
                                              <p:pRg st="2" end="2"/>
                                            </p:txEl>
                                          </p:spTgt>
                                        </p:tgtEl>
                                      </p:cBhvr>
                                      <p:to x="100000" y="80000"/>
                                    </p:animScale>
                                    <p:animScale>
                                      <p:cBhvr>
                                        <p:cTn id="50" dur="166" decel="50000">
                                          <p:stCondLst>
                                            <p:cond delay="1338"/>
                                          </p:stCondLst>
                                        </p:cTn>
                                        <p:tgtEl>
                                          <p:spTgt spid="3">
                                            <p:txEl>
                                              <p:pRg st="2" end="2"/>
                                            </p:txEl>
                                          </p:spTgt>
                                        </p:tgtEl>
                                      </p:cBhvr>
                                      <p:to x="100000" y="100000"/>
                                    </p:animScale>
                                    <p:animScale>
                                      <p:cBhvr>
                                        <p:cTn id="51" dur="26">
                                          <p:stCondLst>
                                            <p:cond delay="1642"/>
                                          </p:stCondLst>
                                        </p:cTn>
                                        <p:tgtEl>
                                          <p:spTgt spid="3">
                                            <p:txEl>
                                              <p:pRg st="2" end="2"/>
                                            </p:txEl>
                                          </p:spTgt>
                                        </p:tgtEl>
                                      </p:cBhvr>
                                      <p:to x="100000" y="90000"/>
                                    </p:animScale>
                                    <p:animScale>
                                      <p:cBhvr>
                                        <p:cTn id="52" dur="166" decel="50000">
                                          <p:stCondLst>
                                            <p:cond delay="1668"/>
                                          </p:stCondLst>
                                        </p:cTn>
                                        <p:tgtEl>
                                          <p:spTgt spid="3">
                                            <p:txEl>
                                              <p:pRg st="2" end="2"/>
                                            </p:txEl>
                                          </p:spTgt>
                                        </p:tgtEl>
                                      </p:cBhvr>
                                      <p:to x="100000" y="100000"/>
                                    </p:animScale>
                                    <p:animScale>
                                      <p:cBhvr>
                                        <p:cTn id="53" dur="26">
                                          <p:stCondLst>
                                            <p:cond delay="1808"/>
                                          </p:stCondLst>
                                        </p:cTn>
                                        <p:tgtEl>
                                          <p:spTgt spid="3">
                                            <p:txEl>
                                              <p:pRg st="2" end="2"/>
                                            </p:txEl>
                                          </p:spTgt>
                                        </p:tgtEl>
                                      </p:cBhvr>
                                      <p:to x="100000" y="95000"/>
                                    </p:animScale>
                                    <p:animScale>
                                      <p:cBhvr>
                                        <p:cTn id="54" dur="166" decel="50000">
                                          <p:stCondLst>
                                            <p:cond delay="1834"/>
                                          </p:stCondLst>
                                        </p:cTn>
                                        <p:tgtEl>
                                          <p:spTgt spid="3">
                                            <p:txEl>
                                              <p:pRg st="2" end="2"/>
                                            </p:txEl>
                                          </p:spTgt>
                                        </p:tgtEl>
                                      </p:cBhvr>
                                      <p:to x="100000" y="100000"/>
                                    </p:animScale>
                                  </p:childTnLst>
                                </p:cTn>
                              </p:par>
                              <p:par>
                                <p:cTn id="55" presetID="26" presetClass="entr" presetSubtype="0" fill="hold" grpId="0" nodeType="with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Effect transition="in" filter="wipe(down)">
                                      <p:cBhvr>
                                        <p:cTn id="57" dur="580">
                                          <p:stCondLst>
                                            <p:cond delay="0"/>
                                          </p:stCondLst>
                                        </p:cTn>
                                        <p:tgtEl>
                                          <p:spTgt spid="3">
                                            <p:txEl>
                                              <p:pRg st="3" end="3"/>
                                            </p:txEl>
                                          </p:spTgt>
                                        </p:tgtEl>
                                      </p:cBhvr>
                                    </p:animEffect>
                                    <p:anim calcmode="lin" valueType="num">
                                      <p:cBhvr>
                                        <p:cTn id="5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3">
                                            <p:txEl>
                                              <p:pRg st="3" end="3"/>
                                            </p:txEl>
                                          </p:spTgt>
                                        </p:tgtEl>
                                      </p:cBhvr>
                                      <p:to x="100000" y="60000"/>
                                    </p:animScale>
                                    <p:animScale>
                                      <p:cBhvr>
                                        <p:cTn id="64" dur="166" decel="50000">
                                          <p:stCondLst>
                                            <p:cond delay="676"/>
                                          </p:stCondLst>
                                        </p:cTn>
                                        <p:tgtEl>
                                          <p:spTgt spid="3">
                                            <p:txEl>
                                              <p:pRg st="3" end="3"/>
                                            </p:txEl>
                                          </p:spTgt>
                                        </p:tgtEl>
                                      </p:cBhvr>
                                      <p:to x="100000" y="100000"/>
                                    </p:animScale>
                                    <p:animScale>
                                      <p:cBhvr>
                                        <p:cTn id="65" dur="26">
                                          <p:stCondLst>
                                            <p:cond delay="1312"/>
                                          </p:stCondLst>
                                        </p:cTn>
                                        <p:tgtEl>
                                          <p:spTgt spid="3">
                                            <p:txEl>
                                              <p:pRg st="3" end="3"/>
                                            </p:txEl>
                                          </p:spTgt>
                                        </p:tgtEl>
                                      </p:cBhvr>
                                      <p:to x="100000" y="80000"/>
                                    </p:animScale>
                                    <p:animScale>
                                      <p:cBhvr>
                                        <p:cTn id="66" dur="166" decel="50000">
                                          <p:stCondLst>
                                            <p:cond delay="1338"/>
                                          </p:stCondLst>
                                        </p:cTn>
                                        <p:tgtEl>
                                          <p:spTgt spid="3">
                                            <p:txEl>
                                              <p:pRg st="3" end="3"/>
                                            </p:txEl>
                                          </p:spTgt>
                                        </p:tgtEl>
                                      </p:cBhvr>
                                      <p:to x="100000" y="100000"/>
                                    </p:animScale>
                                    <p:animScale>
                                      <p:cBhvr>
                                        <p:cTn id="67" dur="26">
                                          <p:stCondLst>
                                            <p:cond delay="1642"/>
                                          </p:stCondLst>
                                        </p:cTn>
                                        <p:tgtEl>
                                          <p:spTgt spid="3">
                                            <p:txEl>
                                              <p:pRg st="3" end="3"/>
                                            </p:txEl>
                                          </p:spTgt>
                                        </p:tgtEl>
                                      </p:cBhvr>
                                      <p:to x="100000" y="90000"/>
                                    </p:animScale>
                                    <p:animScale>
                                      <p:cBhvr>
                                        <p:cTn id="68" dur="166" decel="50000">
                                          <p:stCondLst>
                                            <p:cond delay="1668"/>
                                          </p:stCondLst>
                                        </p:cTn>
                                        <p:tgtEl>
                                          <p:spTgt spid="3">
                                            <p:txEl>
                                              <p:pRg st="3" end="3"/>
                                            </p:txEl>
                                          </p:spTgt>
                                        </p:tgtEl>
                                      </p:cBhvr>
                                      <p:to x="100000" y="100000"/>
                                    </p:animScale>
                                    <p:animScale>
                                      <p:cBhvr>
                                        <p:cTn id="69" dur="26">
                                          <p:stCondLst>
                                            <p:cond delay="1808"/>
                                          </p:stCondLst>
                                        </p:cTn>
                                        <p:tgtEl>
                                          <p:spTgt spid="3">
                                            <p:txEl>
                                              <p:pRg st="3" end="3"/>
                                            </p:txEl>
                                          </p:spTgt>
                                        </p:tgtEl>
                                      </p:cBhvr>
                                      <p:to x="100000" y="95000"/>
                                    </p:animScale>
                                    <p:animScale>
                                      <p:cBhvr>
                                        <p:cTn id="70" dur="166" decel="50000">
                                          <p:stCondLst>
                                            <p:cond delay="1834"/>
                                          </p:stCondLst>
                                        </p:cTn>
                                        <p:tgtEl>
                                          <p:spTgt spid="3">
                                            <p:txEl>
                                              <p:pRg st="3" end="3"/>
                                            </p:txEl>
                                          </p:spTgt>
                                        </p:tgtEl>
                                      </p:cBhvr>
                                      <p:to x="100000" y="100000"/>
                                    </p:animScale>
                                  </p:childTnLst>
                                </p:cTn>
                              </p:par>
                            </p:childTnLst>
                          </p:cTn>
                        </p:par>
                      </p:childTnLst>
                    </p:cTn>
                  </p:par>
                  <p:par>
                    <p:cTn id="71" fill="hold" nodeType="clickPar">
                      <p:stCondLst>
                        <p:cond delay="indefinite"/>
                      </p:stCondLst>
                      <p:childTnLst>
                        <p:par>
                          <p:cTn id="72" fill="hold" nodeType="withGroup">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3">
                                            <p:txEl>
                                              <p:pRg st="4" end="4"/>
                                            </p:txEl>
                                          </p:spTgt>
                                        </p:tgtEl>
                                        <p:attrNameLst>
                                          <p:attrName>style.visibility</p:attrName>
                                        </p:attrNameLst>
                                      </p:cBhvr>
                                      <p:to>
                                        <p:strVal val="visible"/>
                                      </p:to>
                                    </p:set>
                                    <p:animEffect transition="in" filter="wipe(down)">
                                      <p:cBhvr>
                                        <p:cTn id="75" dur="580">
                                          <p:stCondLst>
                                            <p:cond delay="0"/>
                                          </p:stCondLst>
                                        </p:cTn>
                                        <p:tgtEl>
                                          <p:spTgt spid="3">
                                            <p:txEl>
                                              <p:pRg st="4" end="4"/>
                                            </p:txEl>
                                          </p:spTgt>
                                        </p:tgtEl>
                                      </p:cBhvr>
                                    </p:animEffect>
                                    <p:anim calcmode="lin" valueType="num">
                                      <p:cBhvr>
                                        <p:cTn id="76"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81" dur="26">
                                          <p:stCondLst>
                                            <p:cond delay="650"/>
                                          </p:stCondLst>
                                        </p:cTn>
                                        <p:tgtEl>
                                          <p:spTgt spid="3">
                                            <p:txEl>
                                              <p:pRg st="4" end="4"/>
                                            </p:txEl>
                                          </p:spTgt>
                                        </p:tgtEl>
                                      </p:cBhvr>
                                      <p:to x="100000" y="60000"/>
                                    </p:animScale>
                                    <p:animScale>
                                      <p:cBhvr>
                                        <p:cTn id="82" dur="166" decel="50000">
                                          <p:stCondLst>
                                            <p:cond delay="676"/>
                                          </p:stCondLst>
                                        </p:cTn>
                                        <p:tgtEl>
                                          <p:spTgt spid="3">
                                            <p:txEl>
                                              <p:pRg st="4" end="4"/>
                                            </p:txEl>
                                          </p:spTgt>
                                        </p:tgtEl>
                                      </p:cBhvr>
                                      <p:to x="100000" y="100000"/>
                                    </p:animScale>
                                    <p:animScale>
                                      <p:cBhvr>
                                        <p:cTn id="83" dur="26">
                                          <p:stCondLst>
                                            <p:cond delay="1312"/>
                                          </p:stCondLst>
                                        </p:cTn>
                                        <p:tgtEl>
                                          <p:spTgt spid="3">
                                            <p:txEl>
                                              <p:pRg st="4" end="4"/>
                                            </p:txEl>
                                          </p:spTgt>
                                        </p:tgtEl>
                                      </p:cBhvr>
                                      <p:to x="100000" y="80000"/>
                                    </p:animScale>
                                    <p:animScale>
                                      <p:cBhvr>
                                        <p:cTn id="84" dur="166" decel="50000">
                                          <p:stCondLst>
                                            <p:cond delay="1338"/>
                                          </p:stCondLst>
                                        </p:cTn>
                                        <p:tgtEl>
                                          <p:spTgt spid="3">
                                            <p:txEl>
                                              <p:pRg st="4" end="4"/>
                                            </p:txEl>
                                          </p:spTgt>
                                        </p:tgtEl>
                                      </p:cBhvr>
                                      <p:to x="100000" y="100000"/>
                                    </p:animScale>
                                    <p:animScale>
                                      <p:cBhvr>
                                        <p:cTn id="85" dur="26">
                                          <p:stCondLst>
                                            <p:cond delay="1642"/>
                                          </p:stCondLst>
                                        </p:cTn>
                                        <p:tgtEl>
                                          <p:spTgt spid="3">
                                            <p:txEl>
                                              <p:pRg st="4" end="4"/>
                                            </p:txEl>
                                          </p:spTgt>
                                        </p:tgtEl>
                                      </p:cBhvr>
                                      <p:to x="100000" y="90000"/>
                                    </p:animScale>
                                    <p:animScale>
                                      <p:cBhvr>
                                        <p:cTn id="86" dur="166" decel="50000">
                                          <p:stCondLst>
                                            <p:cond delay="1668"/>
                                          </p:stCondLst>
                                        </p:cTn>
                                        <p:tgtEl>
                                          <p:spTgt spid="3">
                                            <p:txEl>
                                              <p:pRg st="4" end="4"/>
                                            </p:txEl>
                                          </p:spTgt>
                                        </p:tgtEl>
                                      </p:cBhvr>
                                      <p:to x="100000" y="100000"/>
                                    </p:animScale>
                                    <p:animScale>
                                      <p:cBhvr>
                                        <p:cTn id="87" dur="26">
                                          <p:stCondLst>
                                            <p:cond delay="1808"/>
                                          </p:stCondLst>
                                        </p:cTn>
                                        <p:tgtEl>
                                          <p:spTgt spid="3">
                                            <p:txEl>
                                              <p:pRg st="4" end="4"/>
                                            </p:txEl>
                                          </p:spTgt>
                                        </p:tgtEl>
                                      </p:cBhvr>
                                      <p:to x="100000" y="95000"/>
                                    </p:animScale>
                                    <p:animScale>
                                      <p:cBhvr>
                                        <p:cTn id="88" dur="166" decel="50000">
                                          <p:stCondLst>
                                            <p:cond delay="1834"/>
                                          </p:stCondLst>
                                        </p:cTn>
                                        <p:tgtEl>
                                          <p:spTgt spid="3">
                                            <p:txEl>
                                              <p:pRg st="4" end="4"/>
                                            </p:txEl>
                                          </p:spTgt>
                                        </p:tgtEl>
                                      </p:cBhvr>
                                      <p:to x="100000" y="100000"/>
                                    </p:animScale>
                                  </p:childTnLst>
                                </p:cTn>
                              </p:par>
                              <p:par>
                                <p:cTn id="89" presetID="26" presetClass="entr" presetSubtype="0" fill="hold" grpId="0" nodeType="withEffect">
                                  <p:stCondLst>
                                    <p:cond delay="0"/>
                                  </p:stCondLst>
                                  <p:childTnLst>
                                    <p:set>
                                      <p:cBhvr>
                                        <p:cTn id="90" dur="1" fill="hold">
                                          <p:stCondLst>
                                            <p:cond delay="0"/>
                                          </p:stCondLst>
                                        </p:cTn>
                                        <p:tgtEl>
                                          <p:spTgt spid="3">
                                            <p:txEl>
                                              <p:pRg st="5" end="5"/>
                                            </p:txEl>
                                          </p:spTgt>
                                        </p:tgtEl>
                                        <p:attrNameLst>
                                          <p:attrName>style.visibility</p:attrName>
                                        </p:attrNameLst>
                                      </p:cBhvr>
                                      <p:to>
                                        <p:strVal val="visible"/>
                                      </p:to>
                                    </p:set>
                                    <p:animEffect transition="in" filter="wipe(down)">
                                      <p:cBhvr>
                                        <p:cTn id="91" dur="580">
                                          <p:stCondLst>
                                            <p:cond delay="0"/>
                                          </p:stCondLst>
                                        </p:cTn>
                                        <p:tgtEl>
                                          <p:spTgt spid="3">
                                            <p:txEl>
                                              <p:pRg st="5" end="5"/>
                                            </p:txEl>
                                          </p:spTgt>
                                        </p:tgtEl>
                                      </p:cBhvr>
                                    </p:animEffect>
                                    <p:anim calcmode="lin" valueType="num">
                                      <p:cBhvr>
                                        <p:cTn id="92"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97" dur="26">
                                          <p:stCondLst>
                                            <p:cond delay="650"/>
                                          </p:stCondLst>
                                        </p:cTn>
                                        <p:tgtEl>
                                          <p:spTgt spid="3">
                                            <p:txEl>
                                              <p:pRg st="5" end="5"/>
                                            </p:txEl>
                                          </p:spTgt>
                                        </p:tgtEl>
                                      </p:cBhvr>
                                      <p:to x="100000" y="60000"/>
                                    </p:animScale>
                                    <p:animScale>
                                      <p:cBhvr>
                                        <p:cTn id="98" dur="166" decel="50000">
                                          <p:stCondLst>
                                            <p:cond delay="676"/>
                                          </p:stCondLst>
                                        </p:cTn>
                                        <p:tgtEl>
                                          <p:spTgt spid="3">
                                            <p:txEl>
                                              <p:pRg st="5" end="5"/>
                                            </p:txEl>
                                          </p:spTgt>
                                        </p:tgtEl>
                                      </p:cBhvr>
                                      <p:to x="100000" y="100000"/>
                                    </p:animScale>
                                    <p:animScale>
                                      <p:cBhvr>
                                        <p:cTn id="99" dur="26">
                                          <p:stCondLst>
                                            <p:cond delay="1312"/>
                                          </p:stCondLst>
                                        </p:cTn>
                                        <p:tgtEl>
                                          <p:spTgt spid="3">
                                            <p:txEl>
                                              <p:pRg st="5" end="5"/>
                                            </p:txEl>
                                          </p:spTgt>
                                        </p:tgtEl>
                                      </p:cBhvr>
                                      <p:to x="100000" y="80000"/>
                                    </p:animScale>
                                    <p:animScale>
                                      <p:cBhvr>
                                        <p:cTn id="100" dur="166" decel="50000">
                                          <p:stCondLst>
                                            <p:cond delay="1338"/>
                                          </p:stCondLst>
                                        </p:cTn>
                                        <p:tgtEl>
                                          <p:spTgt spid="3">
                                            <p:txEl>
                                              <p:pRg st="5" end="5"/>
                                            </p:txEl>
                                          </p:spTgt>
                                        </p:tgtEl>
                                      </p:cBhvr>
                                      <p:to x="100000" y="100000"/>
                                    </p:animScale>
                                    <p:animScale>
                                      <p:cBhvr>
                                        <p:cTn id="101" dur="26">
                                          <p:stCondLst>
                                            <p:cond delay="1642"/>
                                          </p:stCondLst>
                                        </p:cTn>
                                        <p:tgtEl>
                                          <p:spTgt spid="3">
                                            <p:txEl>
                                              <p:pRg st="5" end="5"/>
                                            </p:txEl>
                                          </p:spTgt>
                                        </p:tgtEl>
                                      </p:cBhvr>
                                      <p:to x="100000" y="90000"/>
                                    </p:animScale>
                                    <p:animScale>
                                      <p:cBhvr>
                                        <p:cTn id="102" dur="166" decel="50000">
                                          <p:stCondLst>
                                            <p:cond delay="1668"/>
                                          </p:stCondLst>
                                        </p:cTn>
                                        <p:tgtEl>
                                          <p:spTgt spid="3">
                                            <p:txEl>
                                              <p:pRg st="5" end="5"/>
                                            </p:txEl>
                                          </p:spTgt>
                                        </p:tgtEl>
                                      </p:cBhvr>
                                      <p:to x="100000" y="100000"/>
                                    </p:animScale>
                                    <p:animScale>
                                      <p:cBhvr>
                                        <p:cTn id="103" dur="26">
                                          <p:stCondLst>
                                            <p:cond delay="1808"/>
                                          </p:stCondLst>
                                        </p:cTn>
                                        <p:tgtEl>
                                          <p:spTgt spid="3">
                                            <p:txEl>
                                              <p:pRg st="5" end="5"/>
                                            </p:txEl>
                                          </p:spTgt>
                                        </p:tgtEl>
                                      </p:cBhvr>
                                      <p:to x="100000" y="95000"/>
                                    </p:animScale>
                                    <p:animScale>
                                      <p:cBhvr>
                                        <p:cTn id="104" dur="166" decel="50000">
                                          <p:stCondLst>
                                            <p:cond delay="1834"/>
                                          </p:stCondLst>
                                        </p:cTn>
                                        <p:tgtEl>
                                          <p:spTgt spid="3">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547664" y="260649"/>
            <a:ext cx="7344816" cy="2016223"/>
          </a:xfrm>
        </p:spPr>
        <p:txBody>
          <a:bodyPr>
            <a:noAutofit/>
          </a:bodyPr>
          <a:lstStyle/>
          <a:p>
            <a:pPr algn="just" eaLnBrk="1" fontAlgn="auto" hangingPunct="1">
              <a:spcAft>
                <a:spcPts val="0"/>
              </a:spcAft>
              <a:buClr>
                <a:schemeClr val="tx1">
                  <a:shade val="95000"/>
                </a:schemeClr>
              </a:buClr>
              <a:buFont typeface="Wingdings 2"/>
              <a:buNone/>
              <a:defRPr/>
            </a:pPr>
            <a:r>
              <a:rPr lang="es-MX" sz="3100" dirty="0" smtClean="0">
                <a:latin typeface="Berlin Sans FB" pitchFamily="34" charset="0"/>
              </a:rPr>
              <a:t>El modelo es útil porque </a:t>
            </a:r>
            <a:r>
              <a:rPr lang="es-MX" sz="3100" b="1" dirty="0" smtClean="0">
                <a:latin typeface="Berlin Sans FB" pitchFamily="34" charset="0"/>
              </a:rPr>
              <a:t>enfoca la atención de los gerentes a la consideración de algunas variables que otros no tocan o a penas lo hacen:</a:t>
            </a:r>
            <a:r>
              <a:rPr lang="es-MX" sz="3100" dirty="0" smtClean="0">
                <a:latin typeface="Berlin Sans FB" pitchFamily="34" charset="0"/>
              </a:rPr>
              <a:t> </a:t>
            </a:r>
          </a:p>
        </p:txBody>
      </p:sp>
      <p:pic>
        <p:nvPicPr>
          <p:cNvPr id="4" name="Imagen 3"/>
          <p:cNvPicPr>
            <a:picLocks noChangeAspect="1"/>
          </p:cNvPicPr>
          <p:nvPr/>
        </p:nvPicPr>
        <p:blipFill rotWithShape="1">
          <a:blip r:embed="rId3"/>
          <a:srcRect l="17817" t="27066" r="17816" b="21985"/>
          <a:stretch/>
        </p:blipFill>
        <p:spPr>
          <a:xfrm>
            <a:off x="2483768" y="2564904"/>
            <a:ext cx="5544616" cy="4032448"/>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21536584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547664" y="260649"/>
            <a:ext cx="7344816" cy="3859211"/>
          </a:xfrm>
        </p:spPr>
        <p:txBody>
          <a:bodyPr>
            <a:noAutofit/>
          </a:bodyPr>
          <a:lstStyle/>
          <a:p>
            <a:pPr marL="530352" indent="-457200" eaLnBrk="1" fontAlgn="auto" hangingPunct="1">
              <a:spcAft>
                <a:spcPts val="0"/>
              </a:spcAft>
              <a:buClr>
                <a:schemeClr val="tx1">
                  <a:shade val="95000"/>
                </a:schemeClr>
              </a:buClr>
              <a:buFont typeface="+mj-lt"/>
              <a:buAutoNum type="arabicPeriod"/>
              <a:defRPr/>
            </a:pPr>
            <a:r>
              <a:rPr lang="es-MX" sz="3100" dirty="0" smtClean="0">
                <a:latin typeface="Berlin Sans FB" pitchFamily="34" charset="0"/>
              </a:rPr>
              <a:t>Las decisiones deben tomarse en forma oportuna: Muchas se toman bajo fuertes restricciones de tiempo, por ejemplo, un controlador aéreo dispone de un tiempo limitado para colocar los aviones en distintas zonas antes de que el riesgo de un accidente se incremente sustancialmente. </a:t>
            </a:r>
          </a:p>
        </p:txBody>
      </p:sp>
      <p:pic>
        <p:nvPicPr>
          <p:cNvPr id="2" name="Imagen 1"/>
          <p:cNvPicPr>
            <a:picLocks noChangeAspect="1"/>
          </p:cNvPicPr>
          <p:nvPr/>
        </p:nvPicPr>
        <p:blipFill>
          <a:blip r:embed="rId3"/>
          <a:stretch>
            <a:fillRect/>
          </a:stretch>
        </p:blipFill>
        <p:spPr>
          <a:xfrm>
            <a:off x="5364088" y="4119860"/>
            <a:ext cx="3687366" cy="2765524"/>
          </a:xfrm>
          <a:prstGeom prst="rect">
            <a:avLst/>
          </a:prstGeom>
        </p:spPr>
      </p:pic>
      <p:graphicFrame>
        <p:nvGraphicFramePr>
          <p:cNvPr id="5" name="Diagrama 4"/>
          <p:cNvGraphicFramePr/>
          <p:nvPr>
            <p:extLst>
              <p:ext uri="{D42A27DB-BD31-4B8C-83A1-F6EECF244321}">
                <p14:modId xmlns:p14="http://schemas.microsoft.com/office/powerpoint/2010/main" val="934874482"/>
              </p:ext>
            </p:extLst>
          </p:nvPr>
        </p:nvGraphicFramePr>
        <p:xfrm>
          <a:off x="1388690" y="4119860"/>
          <a:ext cx="4335438" cy="23334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45941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lum bright="70000" contrast="-70000"/>
          </a:blip>
          <a:stretch>
            <a:fillRect/>
          </a:stretch>
        </p:blipFill>
        <p:spPr>
          <a:xfrm>
            <a:off x="2627784" y="44624"/>
            <a:ext cx="4824536" cy="6802596"/>
          </a:xfrm>
          <a:prstGeom prst="rect">
            <a:avLst/>
          </a:prstGeom>
        </p:spPr>
      </p:pic>
      <p:sp>
        <p:nvSpPr>
          <p:cNvPr id="3" name="2 Marcador de texto"/>
          <p:cNvSpPr>
            <a:spLocks noGrp="1"/>
          </p:cNvSpPr>
          <p:nvPr>
            <p:ph type="body" idx="1"/>
          </p:nvPr>
        </p:nvSpPr>
        <p:spPr>
          <a:xfrm>
            <a:off x="1331640" y="428625"/>
            <a:ext cx="7632848" cy="5808688"/>
          </a:xfrm>
        </p:spPr>
        <p:txBody>
          <a:bodyPr>
            <a:normAutofit/>
          </a:bodyPr>
          <a:lstStyle/>
          <a:p>
            <a:pPr algn="ctr" eaLnBrk="1" fontAlgn="auto" hangingPunct="1">
              <a:spcAft>
                <a:spcPts val="0"/>
              </a:spcAft>
              <a:buClr>
                <a:schemeClr val="tx1">
                  <a:shade val="95000"/>
                </a:schemeClr>
              </a:buClr>
              <a:buFont typeface="Wingdings 2"/>
              <a:buNone/>
              <a:defRPr/>
            </a:pPr>
            <a:r>
              <a:rPr lang="es-MX" sz="2800" b="1" dirty="0" smtClean="0">
                <a:solidFill>
                  <a:schemeClr val="tx1"/>
                </a:solidFill>
                <a:latin typeface="Berlin Sans FB" pitchFamily="34" charset="0"/>
              </a:rPr>
              <a:t>Restricciones de Tiempo</a:t>
            </a:r>
            <a:r>
              <a:rPr lang="es-MX" sz="2800" dirty="0" smtClean="0">
                <a:solidFill>
                  <a:schemeClr val="tx1"/>
                </a:solidFill>
                <a:latin typeface="Berlin Sans FB" pitchFamily="34" charset="0"/>
              </a:rPr>
              <a:t>:</a:t>
            </a:r>
          </a:p>
          <a:p>
            <a:pPr marL="530352" indent="-457200" algn="just" eaLnBrk="1" fontAlgn="auto" hangingPunct="1">
              <a:spcAft>
                <a:spcPts val="0"/>
              </a:spcAft>
              <a:buClr>
                <a:schemeClr val="tx1">
                  <a:shade val="95000"/>
                </a:schemeClr>
              </a:buClr>
              <a:buFont typeface="+mj-lt"/>
              <a:buAutoNum type="arabicPeriod" startAt="2"/>
              <a:defRPr/>
            </a:pPr>
            <a:r>
              <a:rPr lang="es-MX" sz="3200" dirty="0" smtClean="0">
                <a:solidFill>
                  <a:schemeClr val="tx1"/>
                </a:solidFill>
                <a:latin typeface="Berlin Sans FB" pitchFamily="34" charset="0"/>
              </a:rPr>
              <a:t>Una reunión de un grupo ejecutivo, que incluya un alto ejecutivo y cinco subordinados con una duración de dos horas, habrá incurrido en el consumo de doce horas de trabajo previo. </a:t>
            </a:r>
          </a:p>
          <a:p>
            <a:pPr marL="530352" lvl="1" algn="just">
              <a:buClr>
                <a:schemeClr val="tx1">
                  <a:shade val="95000"/>
                </a:schemeClr>
              </a:buClr>
              <a:defRPr/>
            </a:pPr>
            <a:r>
              <a:rPr lang="es-MX" sz="3000" dirty="0" smtClean="0">
                <a:solidFill>
                  <a:schemeClr val="tx1"/>
                </a:solidFill>
                <a:latin typeface="Berlin Sans FB" pitchFamily="34" charset="0"/>
              </a:rPr>
              <a:t>Por cierto el valor de ese tiempo no es cero, su costo preciso variara según los costos de oportunidad de la reunión (¿Qué actividades fueron abandonadas para participar en la reunión?).</a:t>
            </a:r>
          </a:p>
        </p:txBody>
      </p:sp>
    </p:spTree>
    <p:extLst>
      <p:ext uri="{BB962C8B-B14F-4D97-AF65-F5344CB8AC3E}">
        <p14:creationId xmlns:p14="http://schemas.microsoft.com/office/powerpoint/2010/main" val="2290485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3537622820"/>
              </p:ext>
            </p:extLst>
          </p:nvPr>
        </p:nvGraphicFramePr>
        <p:xfrm>
          <a:off x="1979712" y="5715000"/>
          <a:ext cx="6995120" cy="1143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WdW1WR153uc"/>
          <p:cNvPicPr>
            <a:picLocks noGrp="1" noRot="1" noChangeAspect="1"/>
          </p:cNvPicPr>
          <p:nvPr>
            <p:ph idx="1"/>
            <a:videoFile r:link="rId1"/>
          </p:nvPr>
        </p:nvPicPr>
        <p:blipFill>
          <a:blip r:embed="rId8"/>
          <a:stretch>
            <a:fillRect/>
          </a:stretch>
        </p:blipFill>
        <p:spPr>
          <a:xfrm>
            <a:off x="1623616" y="1484784"/>
            <a:ext cx="7520384" cy="4230216"/>
          </a:xfrm>
          <a:prstGeom prst="rect">
            <a:avLst/>
          </a:prstGeom>
        </p:spPr>
      </p:pic>
      <p:graphicFrame>
        <p:nvGraphicFramePr>
          <p:cNvPr id="3" name="Diagrama 2"/>
          <p:cNvGraphicFramePr/>
          <p:nvPr>
            <p:extLst>
              <p:ext uri="{D42A27DB-BD31-4B8C-83A1-F6EECF244321}">
                <p14:modId xmlns:p14="http://schemas.microsoft.com/office/powerpoint/2010/main" val="1435173711"/>
              </p:ext>
            </p:extLst>
          </p:nvPr>
        </p:nvGraphicFramePr>
        <p:xfrm>
          <a:off x="6623720" y="0"/>
          <a:ext cx="2520280" cy="191683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73171151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115616" y="1"/>
            <a:ext cx="7704534" cy="6381328"/>
          </a:xfrm>
        </p:spPr>
        <p:txBody>
          <a:bodyPr>
            <a:noAutofit/>
          </a:bodyPr>
          <a:lstStyle/>
          <a:p>
            <a:pPr marL="530352" algn="just" eaLnBrk="1" fontAlgn="auto" hangingPunct="1">
              <a:spcAft>
                <a:spcPts val="0"/>
              </a:spcAft>
              <a:buClr>
                <a:schemeClr val="tx1">
                  <a:shade val="95000"/>
                </a:schemeClr>
              </a:buClr>
              <a:buFont typeface="Wingdings 2"/>
              <a:buNone/>
              <a:defRPr/>
            </a:pPr>
            <a:r>
              <a:rPr lang="es-MX" sz="3600" dirty="0" smtClean="0">
                <a:latin typeface="Berlin Sans FB" pitchFamily="34" charset="0"/>
              </a:rPr>
              <a:t>Los noveles gerentes deben saber que existen aplicaciones matemáticas de este modelo, pero que la complejidad de las ecuaciones terminaba por impedir su aplicación de “papel y lápiz” (practica).</a:t>
            </a:r>
          </a:p>
          <a:p>
            <a:pPr marL="530352" algn="just" eaLnBrk="1" fontAlgn="auto" hangingPunct="1">
              <a:spcAft>
                <a:spcPts val="0"/>
              </a:spcAft>
              <a:buClr>
                <a:schemeClr val="tx1">
                  <a:shade val="95000"/>
                </a:schemeClr>
              </a:buClr>
              <a:buFont typeface="Wingdings 2"/>
              <a:buNone/>
              <a:defRPr/>
            </a:pPr>
            <a:r>
              <a:rPr lang="es-MX" sz="3600" dirty="0" smtClean="0">
                <a:latin typeface="Berlin Sans FB" pitchFamily="34" charset="0"/>
              </a:rPr>
              <a:t>De ahí que se haya instrumentado el empleo</a:t>
            </a:r>
            <a:r>
              <a:rPr lang="es-ES" sz="3600" dirty="0" smtClean="0">
                <a:latin typeface="Berlin Sans FB" pitchFamily="34" charset="0"/>
              </a:rPr>
              <a:t> de prototípicos árboles de decisión que combatieran la complejidad matemática. </a:t>
            </a:r>
            <a:r>
              <a:rPr lang="es-MX" sz="3600" dirty="0" smtClean="0">
                <a:latin typeface="Berlin Sans FB" pitchFamily="34" charset="0"/>
              </a:rPr>
              <a:t> </a:t>
            </a:r>
          </a:p>
        </p:txBody>
      </p:sp>
    </p:spTree>
    <p:extLst>
      <p:ext uri="{BB962C8B-B14F-4D97-AF65-F5344CB8AC3E}">
        <p14:creationId xmlns:p14="http://schemas.microsoft.com/office/powerpoint/2010/main" val="3913566357"/>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043608" y="332656"/>
            <a:ext cx="7848872" cy="5904656"/>
          </a:xfrm>
        </p:spPr>
        <p:txBody>
          <a:bodyPr>
            <a:normAutofit fontScale="92500" lnSpcReduction="10000"/>
          </a:bodyPr>
          <a:lstStyle/>
          <a:p>
            <a:pPr marL="530352" algn="just" eaLnBrk="1" fontAlgn="auto" hangingPunct="1">
              <a:spcAft>
                <a:spcPts val="0"/>
              </a:spcAft>
              <a:buClr>
                <a:schemeClr val="tx1">
                  <a:shade val="95000"/>
                </a:schemeClr>
              </a:buClr>
              <a:defRPr/>
            </a:pPr>
            <a:r>
              <a:rPr lang="es-MX" sz="4000" dirty="0" smtClean="0">
                <a:latin typeface="Berlin Sans FB" pitchFamily="34" charset="0"/>
              </a:rPr>
              <a:t>Desde luego el empleo de este recurso requiere de algunas “presunciones simplificadoras”. </a:t>
            </a:r>
          </a:p>
          <a:p>
            <a:pPr marL="530352" algn="just" eaLnBrk="1" fontAlgn="auto" hangingPunct="1">
              <a:spcAft>
                <a:spcPts val="0"/>
              </a:spcAft>
              <a:buClr>
                <a:schemeClr val="tx1">
                  <a:shade val="95000"/>
                </a:schemeClr>
              </a:buClr>
              <a:defRPr/>
            </a:pPr>
            <a:r>
              <a:rPr lang="es-MX" sz="4000" dirty="0" smtClean="0">
                <a:latin typeface="Berlin Sans FB" pitchFamily="34" charset="0"/>
              </a:rPr>
              <a:t>La primera, es que cada atributo del problema puede resolverse con un si o con un no (alto o bajo) categóricos. </a:t>
            </a:r>
          </a:p>
          <a:p>
            <a:pPr marL="530352" eaLnBrk="1" fontAlgn="auto" hangingPunct="1">
              <a:spcAft>
                <a:spcPts val="0"/>
              </a:spcAft>
              <a:buClr>
                <a:schemeClr val="tx1">
                  <a:shade val="95000"/>
                </a:schemeClr>
              </a:buClr>
              <a:defRPr/>
            </a:pPr>
            <a:r>
              <a:rPr lang="es-MX" sz="4000" b="1" dirty="0" smtClean="0">
                <a:solidFill>
                  <a:schemeClr val="tx1"/>
                </a:solidFill>
                <a:latin typeface="Berlin Sans FB" pitchFamily="34" charset="0"/>
              </a:rPr>
              <a:t>Esto restringe la aplicación del modelo a situaciones relativamente poco ambiguas. </a:t>
            </a:r>
          </a:p>
        </p:txBody>
      </p:sp>
    </p:spTree>
    <p:extLst>
      <p:ext uri="{BB962C8B-B14F-4D97-AF65-F5344CB8AC3E}">
        <p14:creationId xmlns:p14="http://schemas.microsoft.com/office/powerpoint/2010/main" val="3510386693"/>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amond(in)">
                                      <p:cBhvr>
                                        <p:cTn id="17"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043608" y="1"/>
            <a:ext cx="7920880" cy="6165303"/>
          </a:xfrm>
        </p:spPr>
        <p:txBody>
          <a:bodyPr>
            <a:noAutofit/>
          </a:bodyPr>
          <a:lstStyle/>
          <a:p>
            <a:pPr marL="530352" algn="just" eaLnBrk="1" fontAlgn="auto" hangingPunct="1">
              <a:spcAft>
                <a:spcPts val="0"/>
              </a:spcAft>
              <a:buClr>
                <a:schemeClr val="tx1">
                  <a:shade val="95000"/>
                </a:schemeClr>
              </a:buClr>
              <a:buFont typeface="Wingdings 2"/>
              <a:buNone/>
              <a:defRPr/>
            </a:pPr>
            <a:r>
              <a:rPr lang="es-MX" sz="3200" dirty="0" smtClean="0">
                <a:latin typeface="Berlin Sans FB" pitchFamily="34" charset="0"/>
              </a:rPr>
              <a:t>La segunda es que cuatro de los doce atributos del problema puedan permanecer constantes. Se presume que no existen rigurosas restricciones de tiempo ni dispersión geográfica de los subordinados (lo cual para ser sinceros es poco frecuente). </a:t>
            </a:r>
          </a:p>
          <a:p>
            <a:pPr marL="530352" algn="just" eaLnBrk="1" fontAlgn="auto" hangingPunct="1">
              <a:spcAft>
                <a:spcPts val="0"/>
              </a:spcAft>
              <a:buClr>
                <a:schemeClr val="tx1">
                  <a:shade val="95000"/>
                </a:schemeClr>
              </a:buClr>
              <a:buFont typeface="Wingdings 2"/>
              <a:buNone/>
              <a:defRPr/>
            </a:pPr>
            <a:r>
              <a:rPr lang="es-MX" sz="3200" dirty="0" smtClean="0">
                <a:latin typeface="Berlin Sans FB" pitchFamily="34" charset="0"/>
              </a:rPr>
              <a:t>Además asume que el gerente no cambiará su postura respecto al deseo de preservar el tiempo y desarrollar el talento de sus subordinados. </a:t>
            </a:r>
          </a:p>
        </p:txBody>
      </p:sp>
    </p:spTree>
    <p:extLst>
      <p:ext uri="{BB962C8B-B14F-4D97-AF65-F5344CB8AC3E}">
        <p14:creationId xmlns:p14="http://schemas.microsoft.com/office/powerpoint/2010/main" val="1173355377"/>
      </p:ext>
    </p:extLst>
  </p:cSld>
  <p:clrMapOvr>
    <a:masterClrMapping/>
  </p:clrMapOvr>
  <p:transition>
    <p:circl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043608" y="1"/>
            <a:ext cx="7920880" cy="6093295"/>
          </a:xfrm>
        </p:spPr>
        <p:txBody>
          <a:bodyPr>
            <a:noAutofit/>
          </a:bodyPr>
          <a:lstStyle/>
          <a:p>
            <a:pPr marL="530352" algn="just" eaLnBrk="1" fontAlgn="auto" hangingPunct="1">
              <a:spcAft>
                <a:spcPts val="0"/>
              </a:spcAft>
              <a:buClr>
                <a:schemeClr val="tx1">
                  <a:shade val="95000"/>
                </a:schemeClr>
              </a:buClr>
              <a:buFont typeface="Wingdings 2"/>
              <a:buNone/>
              <a:defRPr/>
            </a:pPr>
            <a:r>
              <a:rPr lang="es-MX" sz="4800" dirty="0" smtClean="0"/>
              <a:t>En resumen:</a:t>
            </a:r>
          </a:p>
          <a:p>
            <a:pPr marL="530352" algn="just" eaLnBrk="1" fontAlgn="auto" hangingPunct="1">
              <a:spcAft>
                <a:spcPts val="0"/>
              </a:spcAft>
              <a:buClr>
                <a:schemeClr val="tx1">
                  <a:shade val="95000"/>
                </a:schemeClr>
              </a:buClr>
              <a:buFont typeface="Wingdings 2"/>
              <a:buNone/>
              <a:defRPr/>
            </a:pPr>
            <a:r>
              <a:rPr lang="es-MX" sz="4800" dirty="0"/>
              <a:t>E</a:t>
            </a:r>
            <a:r>
              <a:rPr lang="es-MX" sz="4800" dirty="0" smtClean="0"/>
              <a:t>sta diseñado para gerentes que valoran al máximo los ahorros de tiempo y asignan un peso mínimo al desarrollo de sus subordinados. </a:t>
            </a:r>
            <a:endParaRPr lang="es-ES" sz="4800" dirty="0" smtClean="0"/>
          </a:p>
        </p:txBody>
      </p:sp>
    </p:spTree>
    <p:extLst>
      <p:ext uri="{BB962C8B-B14F-4D97-AF65-F5344CB8AC3E}">
        <p14:creationId xmlns:p14="http://schemas.microsoft.com/office/powerpoint/2010/main" val="1527686278"/>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Escanear"/>
          <p:cNvPicPr>
            <a:picLocks noChangeAspect="1" noChangeArrowheads="1"/>
          </p:cNvPicPr>
          <p:nvPr/>
        </p:nvPicPr>
        <p:blipFill>
          <a:blip r:embed="rId3">
            <a:extLst>
              <a:ext uri="{28A0092B-C50C-407E-A947-70E740481C1C}">
                <a14:useLocalDpi xmlns:a14="http://schemas.microsoft.com/office/drawing/2010/main" val="0"/>
              </a:ext>
            </a:extLst>
          </a:blip>
          <a:srcRect l="20082" t="11273" r="1518" b="42506"/>
          <a:stretch>
            <a:fillRect/>
          </a:stretch>
        </p:blipFill>
        <p:spPr bwMode="auto">
          <a:xfrm>
            <a:off x="1600646" y="496019"/>
            <a:ext cx="743585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98136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03648" y="214313"/>
            <a:ext cx="7283152" cy="714375"/>
          </a:xfrm>
        </p:spPr>
        <p:txBody>
          <a:bodyPr/>
          <a:lstStyle/>
          <a:p>
            <a:pPr algn="ctr" eaLnBrk="1" fontAlgn="auto" hangingPunct="1">
              <a:spcAft>
                <a:spcPts val="0"/>
              </a:spcAft>
              <a:defRPr/>
            </a:pPr>
            <a:r>
              <a:rPr lang="es-MX" sz="36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Limitaciones del modelo</a:t>
            </a:r>
            <a:endParaRPr lang="es-ES" sz="36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403648" y="1071563"/>
            <a:ext cx="7560965" cy="5429250"/>
          </a:xfrm>
        </p:spPr>
        <p:txBody>
          <a:bodyPr>
            <a:noAutofit/>
          </a:bodyPr>
          <a:lstStyle/>
          <a:p>
            <a:pPr marL="530352" indent="-457200" algn="just" eaLnBrk="1" fontAlgn="auto" hangingPunct="1">
              <a:spcAft>
                <a:spcPts val="0"/>
              </a:spcAft>
              <a:buClr>
                <a:schemeClr val="tx1">
                  <a:shade val="95000"/>
                </a:schemeClr>
              </a:buClr>
              <a:buFont typeface="+mj-lt"/>
              <a:buAutoNum type="arabicPeriod"/>
              <a:defRPr/>
            </a:pPr>
            <a:r>
              <a:rPr lang="es-MX" sz="3700" dirty="0" smtClean="0">
                <a:latin typeface="Berlin Sans FB" pitchFamily="34" charset="0"/>
              </a:rPr>
              <a:t>El modelo forza a los usuarios a dar respuestas categóricas, debido a que no permite un “probablemente si” o un “probablemente no”. </a:t>
            </a:r>
          </a:p>
          <a:p>
            <a:pPr marL="73152" algn="just" eaLnBrk="1" fontAlgn="auto" hangingPunct="1">
              <a:spcAft>
                <a:spcPts val="0"/>
              </a:spcAft>
              <a:buClr>
                <a:schemeClr val="tx1">
                  <a:shade val="95000"/>
                </a:schemeClr>
              </a:buClr>
              <a:defRPr/>
            </a:pPr>
            <a:r>
              <a:rPr lang="es-MX" sz="3700" b="1" dirty="0" smtClean="0">
                <a:solidFill>
                  <a:schemeClr val="tx1"/>
                </a:solidFill>
                <a:latin typeface="Berlin Sans FB" pitchFamily="34" charset="0"/>
              </a:rPr>
              <a:t>Debe ofrecerse una respuesta de si o no.</a:t>
            </a:r>
            <a:r>
              <a:rPr lang="es-MX" sz="3700" dirty="0" smtClean="0">
                <a:latin typeface="Berlin Sans FB" pitchFamily="34" charset="0"/>
              </a:rPr>
              <a:t> Las situaciones de trabajo no son tan fáciles de categorizar, ni si ni no resultarían exactos. </a:t>
            </a:r>
          </a:p>
        </p:txBody>
      </p:sp>
    </p:spTree>
    <p:extLst>
      <p:ext uri="{BB962C8B-B14F-4D97-AF65-F5344CB8AC3E}">
        <p14:creationId xmlns:p14="http://schemas.microsoft.com/office/powerpoint/2010/main" val="183085719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214313"/>
            <a:ext cx="7211144" cy="714375"/>
          </a:xfrm>
        </p:spPr>
        <p:txBody>
          <a:bodyPr/>
          <a:lstStyle/>
          <a:p>
            <a:pPr algn="ctr" eaLnBrk="1" fontAlgn="auto" hangingPunct="1">
              <a:spcAft>
                <a:spcPts val="0"/>
              </a:spcAft>
              <a:defRPr/>
            </a:pPr>
            <a:r>
              <a:rPr lang="es-MX" sz="36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Limitaciones del modelo</a:t>
            </a:r>
            <a:endParaRPr lang="es-ES" sz="36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475655" y="928689"/>
            <a:ext cx="7417519" cy="5668664"/>
          </a:xfrm>
        </p:spPr>
        <p:txBody>
          <a:bodyPr>
            <a:normAutofit lnSpcReduction="10000"/>
          </a:bodyPr>
          <a:lstStyle/>
          <a:p>
            <a:pPr marL="530352" indent="-457200" algn="just" eaLnBrk="1" fontAlgn="auto" hangingPunct="1">
              <a:spcAft>
                <a:spcPts val="0"/>
              </a:spcAft>
              <a:buClr>
                <a:schemeClr val="tx1">
                  <a:shade val="95000"/>
                </a:schemeClr>
              </a:buClr>
              <a:buFont typeface="+mj-lt"/>
              <a:buAutoNum type="arabicPeriod" startAt="2"/>
              <a:defRPr/>
            </a:pPr>
            <a:r>
              <a:rPr lang="es-MX" sz="2800" dirty="0" smtClean="0">
                <a:latin typeface="Berlin Sans FB" pitchFamily="34" charset="0"/>
              </a:rPr>
              <a:t>Al modelo también se le critica por ser </a:t>
            </a:r>
            <a:r>
              <a:rPr lang="es-MX" sz="2800" b="1" dirty="0" smtClean="0">
                <a:solidFill>
                  <a:schemeClr val="tx1"/>
                </a:solidFill>
                <a:latin typeface="Berlin Sans FB" pitchFamily="34" charset="0"/>
              </a:rPr>
              <a:t>demasiado complejo</a:t>
            </a:r>
            <a:r>
              <a:rPr lang="es-MX" sz="2800" dirty="0" smtClean="0">
                <a:latin typeface="Berlin Sans FB" pitchFamily="34" charset="0"/>
              </a:rPr>
              <a:t>, pues requiere árboles de decisión. No obstante que el modelo puede resultar complejo, por lo menos a primera vista, el modelo es preciso y específico, por lo que casi es imposible que de ello no resulte algún grado de complejidad. Por otro lado, alguien podría sugerir que lo que el modelo en realidad hace es intentar simplificar la manera en que los gerentes piensan y procesan información. </a:t>
            </a:r>
          </a:p>
          <a:p>
            <a:pPr marL="530352" lvl="1" algn="just">
              <a:buClr>
                <a:schemeClr val="tx1">
                  <a:shade val="95000"/>
                </a:schemeClr>
              </a:buClr>
              <a:defRPr/>
            </a:pPr>
            <a:r>
              <a:rPr lang="es-MX" sz="2800" b="1" dirty="0" smtClean="0">
                <a:latin typeface="Berlin Sans FB" pitchFamily="34" charset="0"/>
              </a:rPr>
              <a:t>En todo caso, la vida organizacional es compleja y la manera en la que cada gerente piensa también lo es</a:t>
            </a:r>
            <a:r>
              <a:rPr lang="es-MX" sz="2800" dirty="0" smtClean="0">
                <a:latin typeface="Berlin Sans FB" pitchFamily="34" charset="0"/>
              </a:rPr>
              <a:t>. </a:t>
            </a:r>
            <a:endParaRPr lang="es-ES" sz="2800" dirty="0">
              <a:latin typeface="Berlin Sans FB" pitchFamily="34" charset="0"/>
            </a:endParaRPr>
          </a:p>
        </p:txBody>
      </p:sp>
      <p:sp>
        <p:nvSpPr>
          <p:cNvPr id="4" name="Flecha derecha 3">
            <a:hlinkClick r:id="rId3" action="ppaction://hlinksldjump"/>
          </p:cNvPr>
          <p:cNvSpPr/>
          <p:nvPr/>
        </p:nvSpPr>
        <p:spPr>
          <a:xfrm>
            <a:off x="251520" y="2924944"/>
            <a:ext cx="1624012" cy="1133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dirty="0"/>
              <a:t>Contenido</a:t>
            </a:r>
          </a:p>
        </p:txBody>
      </p:sp>
    </p:spTree>
    <p:extLst>
      <p:ext uri="{BB962C8B-B14F-4D97-AF65-F5344CB8AC3E}">
        <p14:creationId xmlns:p14="http://schemas.microsoft.com/office/powerpoint/2010/main" val="28156525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Imagen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78100" y="92075"/>
            <a:ext cx="6457950" cy="65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287338" y="3716338"/>
            <a:ext cx="5868987" cy="2233612"/>
          </a:xfrm>
        </p:spPr>
        <p:txBody>
          <a:bodyPr/>
          <a:lstStyle/>
          <a:p>
            <a:pPr>
              <a:defRPr/>
            </a:pPr>
            <a:r>
              <a:rPr lang="es-MX" dirty="0" smtClean="0"/>
              <a:t>TEORIAS CONTEMPORANEAS DE LIDERAZGO</a:t>
            </a:r>
            <a:endParaRPr lang="es-MX" dirty="0"/>
          </a:p>
        </p:txBody>
      </p:sp>
    </p:spTree>
    <p:extLst>
      <p:ext uri="{BB962C8B-B14F-4D97-AF65-F5344CB8AC3E}">
        <p14:creationId xmlns:p14="http://schemas.microsoft.com/office/powerpoint/2010/main" val="15126577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2487197065"/>
              </p:ext>
            </p:extLst>
          </p:nvPr>
        </p:nvGraphicFramePr>
        <p:xfrm>
          <a:off x="899592" y="0"/>
          <a:ext cx="8208912" cy="18448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Qz32k9PTXas"/>
          <p:cNvPicPr>
            <a:picLocks noGrp="1" noRot="1" noChangeAspect="1"/>
          </p:cNvPicPr>
          <p:nvPr>
            <p:ph idx="1"/>
            <a:videoFile r:link="rId1"/>
          </p:nvPr>
        </p:nvPicPr>
        <p:blipFill>
          <a:blip r:embed="rId8"/>
          <a:stretch>
            <a:fillRect/>
          </a:stretch>
        </p:blipFill>
        <p:spPr>
          <a:xfrm>
            <a:off x="1418684" y="2132856"/>
            <a:ext cx="7680853" cy="4320480"/>
          </a:xfrm>
          <a:prstGeom prst="rect">
            <a:avLst/>
          </a:prstGeom>
        </p:spPr>
      </p:pic>
      <p:graphicFrame>
        <p:nvGraphicFramePr>
          <p:cNvPr id="3" name="Diagrama 2"/>
          <p:cNvGraphicFramePr/>
          <p:nvPr>
            <p:extLst>
              <p:ext uri="{D42A27DB-BD31-4B8C-83A1-F6EECF244321}">
                <p14:modId xmlns:p14="http://schemas.microsoft.com/office/powerpoint/2010/main" val="2875690763"/>
              </p:ext>
            </p:extLst>
          </p:nvPr>
        </p:nvGraphicFramePr>
        <p:xfrm>
          <a:off x="2051720" y="1268760"/>
          <a:ext cx="5472608" cy="94539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85387236"/>
      </p:ext>
    </p:extLst>
  </p:cSld>
  <p:clrMapOvr>
    <a:masterClrMapping/>
  </p:clrMapOvr>
  <p:transition spd="slow">
    <p:wheel spokes="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475656" y="1285874"/>
            <a:ext cx="5256584" cy="5239469"/>
          </a:xfrm>
        </p:spPr>
        <p:txBody>
          <a:bodyPr>
            <a:normAutofit/>
          </a:bodyPr>
          <a:lstStyle/>
          <a:p>
            <a:pPr algn="just" eaLnBrk="1" fontAlgn="auto" hangingPunct="1">
              <a:spcAft>
                <a:spcPts val="0"/>
              </a:spcAft>
              <a:buClr>
                <a:schemeClr val="tx1">
                  <a:shade val="95000"/>
                </a:schemeClr>
              </a:buClr>
              <a:buFont typeface="Wingdings 2"/>
              <a:buNone/>
              <a:defRPr/>
            </a:pPr>
            <a:r>
              <a:rPr lang="es-MX" sz="2800" dirty="0" smtClean="0">
                <a:latin typeface="Berlin Sans FB" pitchFamily="34" charset="0"/>
              </a:rPr>
              <a:t>El estudio del liderazgo termina con la explicación de tres posiciones contemporáneas ante el tema:</a:t>
            </a:r>
          </a:p>
          <a:p>
            <a:pPr marL="530352" indent="-457200" eaLnBrk="1" fontAlgn="auto" hangingPunct="1">
              <a:spcAft>
                <a:spcPts val="0"/>
              </a:spcAft>
              <a:buClr>
                <a:schemeClr val="tx1">
                  <a:shade val="95000"/>
                </a:schemeClr>
              </a:buClr>
              <a:buFont typeface="+mj-lt"/>
              <a:buAutoNum type="arabicPeriod"/>
              <a:defRPr/>
            </a:pPr>
            <a:r>
              <a:rPr lang="es-MX" sz="2800" dirty="0" smtClean="0">
                <a:latin typeface="Berlin Sans FB" pitchFamily="34" charset="0"/>
              </a:rPr>
              <a:t> Teoría de la Atribución del Liderazgo. </a:t>
            </a:r>
          </a:p>
          <a:p>
            <a:pPr marL="530352" indent="-457200" eaLnBrk="1" fontAlgn="auto" hangingPunct="1">
              <a:spcAft>
                <a:spcPts val="0"/>
              </a:spcAft>
              <a:buClr>
                <a:schemeClr val="tx1">
                  <a:shade val="95000"/>
                </a:schemeClr>
              </a:buClr>
              <a:buFont typeface="+mj-lt"/>
              <a:buAutoNum type="arabicPeriod"/>
              <a:defRPr/>
            </a:pPr>
            <a:r>
              <a:rPr lang="es-MX" sz="2800" dirty="0" smtClean="0">
                <a:latin typeface="Berlin Sans FB" pitchFamily="34" charset="0"/>
              </a:rPr>
              <a:t> Liderazgo Carismático.</a:t>
            </a:r>
          </a:p>
          <a:p>
            <a:pPr marL="530352" indent="-457200" eaLnBrk="1" fontAlgn="auto" hangingPunct="1">
              <a:spcAft>
                <a:spcPts val="0"/>
              </a:spcAft>
              <a:buClr>
                <a:schemeClr val="tx1">
                  <a:shade val="95000"/>
                </a:schemeClr>
              </a:buClr>
              <a:buFont typeface="+mj-lt"/>
              <a:buAutoNum type="arabicPeriod"/>
              <a:defRPr/>
            </a:pPr>
            <a:r>
              <a:rPr lang="es-MX" sz="2800" dirty="0" smtClean="0">
                <a:latin typeface="Berlin Sans FB" pitchFamily="34" charset="0"/>
              </a:rPr>
              <a:t> Liderazgo Transaccional comparado con el Transformacional.</a:t>
            </a:r>
          </a:p>
        </p:txBody>
      </p:sp>
      <p:pic>
        <p:nvPicPr>
          <p:cNvPr id="47109" name="Picture 5" descr="MCj02307470000[1]"/>
          <p:cNvPicPr>
            <a:picLocks noChangeAspect="1" noChangeArrowheads="1"/>
          </p:cNvPicPr>
          <p:nvPr/>
        </p:nvPicPr>
        <p:blipFill>
          <a:blip r:embed="rId3" cstate="print"/>
          <a:srcRect/>
          <a:stretch>
            <a:fillRect/>
          </a:stretch>
        </p:blipFill>
        <p:spPr bwMode="auto">
          <a:xfrm>
            <a:off x="5796137" y="-27384"/>
            <a:ext cx="3316518" cy="388843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2" name="1 Título"/>
          <p:cNvSpPr>
            <a:spLocks noGrp="1"/>
          </p:cNvSpPr>
          <p:nvPr>
            <p:ph type="title"/>
          </p:nvPr>
        </p:nvSpPr>
        <p:spPr>
          <a:xfrm>
            <a:off x="1321296" y="500633"/>
            <a:ext cx="7715200" cy="1416199"/>
          </a:xfrm>
        </p:spPr>
        <p:txBody>
          <a:bodyPr/>
          <a:lstStyle/>
          <a:p>
            <a:pPr algn="ctr" eaLnBrk="1" fontAlgn="auto" hangingPunct="1">
              <a:spcAft>
                <a:spcPts val="0"/>
              </a:spcAft>
              <a:defRPr/>
            </a:pPr>
            <a:r>
              <a:rPr lang="es-MX"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Posiciones Contemporáneas sobre Liderazgo</a:t>
            </a:r>
            <a:endParaRPr lang="es-ES"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Tree>
    <p:extLst>
      <p:ext uri="{BB962C8B-B14F-4D97-AF65-F5344CB8AC3E}">
        <p14:creationId xmlns:p14="http://schemas.microsoft.com/office/powerpoint/2010/main" val="22887877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p:cNvGraphicFramePr/>
          <p:nvPr>
            <p:extLst>
              <p:ext uri="{D42A27DB-BD31-4B8C-83A1-F6EECF244321}">
                <p14:modId xmlns:p14="http://schemas.microsoft.com/office/powerpoint/2010/main" val="2342919640"/>
              </p:ext>
            </p:extLst>
          </p:nvPr>
        </p:nvGraphicFramePr>
        <p:xfrm>
          <a:off x="1691680" y="908720"/>
          <a:ext cx="6995120" cy="7921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Marcador de contenido 5"/>
          <p:cNvGraphicFramePr>
            <a:graphicFrameLocks noGrp="1"/>
          </p:cNvGraphicFramePr>
          <p:nvPr>
            <p:ph idx="1"/>
            <p:extLst>
              <p:ext uri="{D42A27DB-BD31-4B8C-83A1-F6EECF244321}">
                <p14:modId xmlns:p14="http://schemas.microsoft.com/office/powerpoint/2010/main" val="2139186812"/>
              </p:ext>
            </p:extLst>
          </p:nvPr>
        </p:nvGraphicFramePr>
        <p:xfrm>
          <a:off x="1691680" y="2132856"/>
          <a:ext cx="6995120" cy="3109914"/>
        </p:xfrm>
        <a:graphic>
          <a:graphicData uri="http://schemas.openxmlformats.org/drawingml/2006/table">
            <a:tbl>
              <a:tblPr firstRow="1" bandRow="1">
                <a:tableStyleId>{5C22544A-7EE6-4342-B048-85BDC9FD1C3A}</a:tableStyleId>
              </a:tblPr>
              <a:tblGrid>
                <a:gridCol w="6995120"/>
              </a:tblGrid>
              <a:tr h="518319">
                <a:tc>
                  <a:txBody>
                    <a:bodyPr/>
                    <a:lstStyle/>
                    <a:p>
                      <a:r>
                        <a:rPr lang="es-MX" sz="2800" dirty="0" smtClean="0"/>
                        <a:t>TEMAS</a:t>
                      </a:r>
                      <a:endParaRPr lang="es-MX" sz="2800" dirty="0"/>
                    </a:p>
                  </a:txBody>
                  <a:tcPr marT="45750" marB="45750"/>
                </a:tc>
              </a:tr>
              <a:tr h="518319">
                <a:tc>
                  <a:txBody>
                    <a:bodyPr/>
                    <a:lstStyle/>
                    <a:p>
                      <a:r>
                        <a:rPr lang="es-MX" sz="2800" b="1" dirty="0" smtClean="0">
                          <a:hlinkClick r:id="rId7" action="ppaction://hlinksldjump"/>
                        </a:rPr>
                        <a:t>TEORIAS DEL LIDERAZGO</a:t>
                      </a:r>
                      <a:endParaRPr lang="es-MX" sz="2800" b="1" dirty="0"/>
                    </a:p>
                  </a:txBody>
                  <a:tcPr marT="45750" marB="45750"/>
                </a:tc>
              </a:tr>
              <a:tr h="518319">
                <a:tc>
                  <a:txBody>
                    <a:bodyPr/>
                    <a:lstStyle/>
                    <a:p>
                      <a:r>
                        <a:rPr lang="es-MX" sz="2800" b="1" dirty="0" smtClean="0">
                          <a:hlinkClick r:id="rId8" action="ppaction://hlinksldjump"/>
                        </a:rPr>
                        <a:t>TEORIA</a:t>
                      </a:r>
                      <a:r>
                        <a:rPr lang="es-MX" sz="2800" b="1" baseline="0" dirty="0" smtClean="0">
                          <a:hlinkClick r:id="rId8" action="ppaction://hlinksldjump"/>
                        </a:rPr>
                        <a:t> DE RASGOS</a:t>
                      </a:r>
                      <a:endParaRPr lang="es-MX" sz="2800" b="1" dirty="0"/>
                    </a:p>
                  </a:txBody>
                  <a:tcPr marT="45750" marB="45750"/>
                </a:tc>
              </a:tr>
              <a:tr h="518319">
                <a:tc>
                  <a:txBody>
                    <a:bodyPr/>
                    <a:lstStyle/>
                    <a:p>
                      <a:r>
                        <a:rPr lang="es-MX" sz="2800" b="1" dirty="0" smtClean="0">
                          <a:hlinkClick r:id="rId9" action="ppaction://hlinksldjump"/>
                        </a:rPr>
                        <a:t>TEORIA DEL COMPORTAMIENTO</a:t>
                      </a:r>
                      <a:endParaRPr lang="es-MX" sz="2800" b="1" dirty="0"/>
                    </a:p>
                  </a:txBody>
                  <a:tcPr marT="45750" marB="45750"/>
                </a:tc>
              </a:tr>
              <a:tr h="518319">
                <a:tc>
                  <a:txBody>
                    <a:bodyPr/>
                    <a:lstStyle/>
                    <a:p>
                      <a:r>
                        <a:rPr lang="es-MX" sz="2800" b="1" dirty="0" smtClean="0">
                          <a:hlinkClick r:id="rId10" action="ppaction://hlinksldjump"/>
                        </a:rPr>
                        <a:t>TEORIAS</a:t>
                      </a:r>
                      <a:r>
                        <a:rPr lang="es-MX" sz="2800" b="1" baseline="0" dirty="0" smtClean="0">
                          <a:hlinkClick r:id="rId10" action="ppaction://hlinksldjump"/>
                        </a:rPr>
                        <a:t> SITUACIONALES</a:t>
                      </a:r>
                      <a:endParaRPr lang="es-MX" sz="2800" b="1" dirty="0"/>
                    </a:p>
                  </a:txBody>
                  <a:tcPr marT="45750" marB="45750"/>
                </a:tc>
              </a:tr>
              <a:tr h="518319">
                <a:tc>
                  <a:txBody>
                    <a:bodyPr/>
                    <a:lstStyle/>
                    <a:p>
                      <a:r>
                        <a:rPr lang="es-MX" sz="2800" b="1" dirty="0" smtClean="0">
                          <a:hlinkClick r:id="rId11" action="ppaction://hlinksldjump"/>
                        </a:rPr>
                        <a:t>TEORIAS</a:t>
                      </a:r>
                      <a:r>
                        <a:rPr lang="es-MX" sz="2800" b="1" baseline="0" dirty="0" smtClean="0">
                          <a:hlinkClick r:id="rId11" action="ppaction://hlinksldjump"/>
                        </a:rPr>
                        <a:t> CONTEMPORANEAS DE LIDERAZGO</a:t>
                      </a:r>
                      <a:endParaRPr lang="es-MX" sz="2800" b="1" dirty="0"/>
                    </a:p>
                  </a:txBody>
                  <a:tcPr marT="45750" marB="45750"/>
                </a:tc>
              </a:tr>
            </a:tbl>
          </a:graphicData>
        </a:graphic>
      </p:graphicFrame>
    </p:spTree>
    <p:extLst>
      <p:ext uri="{BB962C8B-B14F-4D97-AF65-F5344CB8AC3E}">
        <p14:creationId xmlns:p14="http://schemas.microsoft.com/office/powerpoint/2010/main" val="335935840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19672" y="428625"/>
            <a:ext cx="7272810" cy="857250"/>
          </a:xfrm>
        </p:spPr>
        <p:txBody>
          <a:bodyPr/>
          <a:lstStyle/>
          <a:p>
            <a:pPr algn="ctr" eaLnBrk="1" fontAlgn="auto" hangingPunct="1">
              <a:spcAft>
                <a:spcPts val="0"/>
              </a:spcAft>
              <a:defRPr/>
            </a:pPr>
            <a:r>
              <a:rPr lang="es-MX" sz="27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Posiciones Contemporáneas sobre Liderazgo</a:t>
            </a:r>
            <a:endParaRPr lang="es-ES" sz="27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043608" y="1285875"/>
            <a:ext cx="4320480" cy="5239469"/>
          </a:xfrm>
        </p:spPr>
        <p:txBody>
          <a:bodyPr>
            <a:normAutofit/>
          </a:bodyPr>
          <a:lstStyle/>
          <a:p>
            <a:pPr marL="530352" eaLnBrk="1" fontAlgn="auto" hangingPunct="1">
              <a:spcAft>
                <a:spcPts val="0"/>
              </a:spcAft>
              <a:buClr>
                <a:schemeClr val="tx1">
                  <a:shade val="95000"/>
                </a:schemeClr>
              </a:buClr>
              <a:buFont typeface="Wingdings 2"/>
              <a:buNone/>
              <a:defRPr/>
            </a:pPr>
            <a:r>
              <a:rPr lang="es-MX" sz="3600" dirty="0" smtClean="0">
                <a:latin typeface="Berlin Sans FB" pitchFamily="34" charset="0"/>
              </a:rPr>
              <a:t>Todas ellas restan importancia a la complejidad teórica y analizan el liderazgo desde una posición similar a la de una persona “común y corriente”.</a:t>
            </a:r>
          </a:p>
        </p:txBody>
      </p:sp>
      <p:pic>
        <p:nvPicPr>
          <p:cNvPr id="47109" name="Picture 5" descr="MCj02307470000[1]"/>
          <p:cNvPicPr>
            <a:picLocks noChangeAspect="1" noChangeArrowheads="1"/>
          </p:cNvPicPr>
          <p:nvPr/>
        </p:nvPicPr>
        <p:blipFill>
          <a:blip r:embed="rId3" cstate="print"/>
          <a:srcRect/>
          <a:stretch>
            <a:fillRect/>
          </a:stretch>
        </p:blipFill>
        <p:spPr bwMode="auto">
          <a:xfrm>
            <a:off x="5220072" y="1124744"/>
            <a:ext cx="3888432" cy="415594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42917574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75656" y="532706"/>
            <a:ext cx="7211144" cy="1240110"/>
          </a:xfrm>
        </p:spPr>
        <p:txBody>
          <a:bodyPr/>
          <a:lstStyle/>
          <a:p>
            <a:pPr algn="ctr" eaLnBrk="1" fontAlgn="auto" hangingPunct="1">
              <a:spcAft>
                <a:spcPts val="0"/>
              </a:spcAft>
              <a:defRPr/>
            </a:pPr>
            <a:r>
              <a:rPr lang="es-MX" sz="32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Teoría de la Atribución del Liderazgo</a:t>
            </a:r>
            <a:endParaRPr lang="es-ES" sz="32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pic>
        <p:nvPicPr>
          <p:cNvPr id="4" name="Imagen 3"/>
          <p:cNvPicPr>
            <a:picLocks noChangeAspect="1"/>
          </p:cNvPicPr>
          <p:nvPr/>
        </p:nvPicPr>
        <p:blipFill>
          <a:blip r:embed="rId3">
            <a:duotone>
              <a:schemeClr val="bg2">
                <a:shade val="45000"/>
                <a:satMod val="135000"/>
              </a:schemeClr>
              <a:prstClr val="white"/>
            </a:duotone>
          </a:blip>
          <a:stretch>
            <a:fillRect/>
          </a:stretch>
        </p:blipFill>
        <p:spPr>
          <a:xfrm>
            <a:off x="1547664" y="1628800"/>
            <a:ext cx="7272486" cy="5203359"/>
          </a:xfrm>
          <a:prstGeom prst="rect">
            <a:avLst/>
          </a:prstGeom>
        </p:spPr>
      </p:pic>
      <p:sp>
        <p:nvSpPr>
          <p:cNvPr id="3" name="2 Marcador de texto"/>
          <p:cNvSpPr>
            <a:spLocks noGrp="1"/>
          </p:cNvSpPr>
          <p:nvPr>
            <p:ph type="body" idx="1"/>
          </p:nvPr>
        </p:nvSpPr>
        <p:spPr>
          <a:xfrm>
            <a:off x="1547664" y="1428750"/>
            <a:ext cx="7272486" cy="4952578"/>
          </a:xfrm>
        </p:spPr>
        <p:txBody>
          <a:bodyPr>
            <a:normAutofit fontScale="92500" lnSpcReduction="10000"/>
          </a:bodyPr>
          <a:lstStyle/>
          <a:p>
            <a:pPr algn="just" eaLnBrk="1" fontAlgn="auto" hangingPunct="1">
              <a:spcAft>
                <a:spcPts val="0"/>
              </a:spcAft>
              <a:buClr>
                <a:schemeClr val="tx1">
                  <a:shade val="95000"/>
                </a:schemeClr>
              </a:buClr>
              <a:buFont typeface="Wingdings 2"/>
              <a:buNone/>
              <a:defRPr/>
            </a:pPr>
            <a:r>
              <a:rPr lang="es-MX" sz="4800" dirty="0" smtClean="0">
                <a:solidFill>
                  <a:schemeClr val="tx2"/>
                </a:solidFill>
                <a:latin typeface="Berlin Sans FB" pitchFamily="34" charset="0"/>
              </a:rPr>
              <a:t>Cuando una organización tiene un desempeño ya sea extremadamente negativo o extremadamente positivo, la gente esta dispuesta a establecer atribuciones del liderazgo para explicar el desempeño</a:t>
            </a:r>
            <a:r>
              <a:rPr lang="es-MX" sz="2400" dirty="0" smtClean="0">
                <a:solidFill>
                  <a:schemeClr val="tx2"/>
                </a:solidFill>
                <a:latin typeface="Berlin Sans FB" pitchFamily="34" charset="0"/>
              </a:rPr>
              <a:t>.</a:t>
            </a:r>
          </a:p>
        </p:txBody>
      </p:sp>
    </p:spTree>
    <p:extLst>
      <p:ext uri="{BB962C8B-B14F-4D97-AF65-F5344CB8AC3E}">
        <p14:creationId xmlns:p14="http://schemas.microsoft.com/office/powerpoint/2010/main" val="33561076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5046653" y="3048000"/>
            <a:ext cx="3924300" cy="3524250"/>
          </a:xfrm>
          <a:prstGeom prst="rect">
            <a:avLst/>
          </a:prstGeom>
        </p:spPr>
      </p:pic>
      <p:sp>
        <p:nvSpPr>
          <p:cNvPr id="2" name="1 Título"/>
          <p:cNvSpPr>
            <a:spLocks noGrp="1"/>
          </p:cNvSpPr>
          <p:nvPr>
            <p:ph type="title"/>
          </p:nvPr>
        </p:nvSpPr>
        <p:spPr>
          <a:xfrm>
            <a:off x="1331640" y="4509120"/>
            <a:ext cx="3715013" cy="2063130"/>
          </a:xfrm>
        </p:spPr>
        <p:txBody>
          <a:bodyPr/>
          <a:lstStyle/>
          <a:p>
            <a:pPr algn="ctr" eaLnBrk="1" fontAlgn="auto" hangingPunct="1">
              <a:spcAft>
                <a:spcPts val="0"/>
              </a:spcAft>
              <a:defRPr/>
            </a:pPr>
            <a:r>
              <a:rPr lang="es-MX" sz="32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Teoría de la Atribución del Liderazgo</a:t>
            </a:r>
            <a:endParaRPr lang="es-ES" sz="32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403648" y="0"/>
            <a:ext cx="7200800" cy="4509120"/>
          </a:xfrm>
        </p:spPr>
        <p:txBody>
          <a:bodyPr>
            <a:normAutofit fontScale="92500" lnSpcReduction="10000"/>
          </a:bodyPr>
          <a:lstStyle/>
          <a:p>
            <a:pPr algn="just" eaLnBrk="1" fontAlgn="auto" hangingPunct="1">
              <a:spcAft>
                <a:spcPts val="0"/>
              </a:spcAft>
              <a:buClr>
                <a:schemeClr val="tx1">
                  <a:shade val="95000"/>
                </a:schemeClr>
              </a:buClr>
              <a:buFont typeface="Wingdings 2"/>
              <a:buNone/>
              <a:defRPr/>
            </a:pPr>
            <a:r>
              <a:rPr lang="es-MX" sz="3200" dirty="0" smtClean="0">
                <a:latin typeface="Berlin Sans FB" pitchFamily="34" charset="0"/>
              </a:rPr>
              <a:t>Usando el  marco de la atribución, los investigadores han encontrado que la gente caracteriza a los líderes como personas:</a:t>
            </a:r>
          </a:p>
          <a:p>
            <a:pPr marL="530352" indent="-457200" eaLnBrk="1" fontAlgn="auto" hangingPunct="1">
              <a:spcAft>
                <a:spcPts val="0"/>
              </a:spcAft>
              <a:buClr>
                <a:schemeClr val="tx1">
                  <a:shade val="95000"/>
                </a:schemeClr>
              </a:buClr>
              <a:buFont typeface="+mj-lt"/>
              <a:buAutoNum type="arabicPeriod"/>
              <a:defRPr/>
            </a:pPr>
            <a:r>
              <a:rPr lang="es-MX" sz="3200" dirty="0" smtClean="0">
                <a:solidFill>
                  <a:schemeClr val="accent6">
                    <a:lumMod val="50000"/>
                  </a:schemeClr>
                </a:solidFill>
                <a:latin typeface="Berlin Sans FB" pitchFamily="34" charset="0"/>
              </a:rPr>
              <a:t>Poseedoras de inteligencia</a:t>
            </a:r>
          </a:p>
          <a:p>
            <a:pPr marL="530352" indent="-457200" eaLnBrk="1" fontAlgn="auto" hangingPunct="1">
              <a:spcAft>
                <a:spcPts val="0"/>
              </a:spcAft>
              <a:buClr>
                <a:schemeClr val="tx1">
                  <a:shade val="95000"/>
                </a:schemeClr>
              </a:buClr>
              <a:buFont typeface="+mj-lt"/>
              <a:buAutoNum type="arabicPeriod"/>
              <a:defRPr/>
            </a:pPr>
            <a:r>
              <a:rPr lang="es-MX" sz="3200" dirty="0" smtClean="0">
                <a:solidFill>
                  <a:schemeClr val="accent6">
                    <a:lumMod val="50000"/>
                  </a:schemeClr>
                </a:solidFill>
                <a:latin typeface="Berlin Sans FB" pitchFamily="34" charset="0"/>
              </a:rPr>
              <a:t>Con personalidades desenvueltas</a:t>
            </a:r>
          </a:p>
          <a:p>
            <a:pPr marL="530352" indent="-457200" eaLnBrk="1" fontAlgn="auto" hangingPunct="1">
              <a:spcAft>
                <a:spcPts val="0"/>
              </a:spcAft>
              <a:buClr>
                <a:schemeClr val="tx1">
                  <a:shade val="95000"/>
                </a:schemeClr>
              </a:buClr>
              <a:buFont typeface="+mj-lt"/>
              <a:buAutoNum type="arabicPeriod"/>
              <a:defRPr/>
            </a:pPr>
            <a:r>
              <a:rPr lang="es-MX" sz="3200" dirty="0" smtClean="0">
                <a:solidFill>
                  <a:schemeClr val="accent6">
                    <a:lumMod val="50000"/>
                  </a:schemeClr>
                </a:solidFill>
                <a:latin typeface="Berlin Sans FB" pitchFamily="34" charset="0"/>
              </a:rPr>
              <a:t>Con habilidad verbal vehemente</a:t>
            </a:r>
          </a:p>
          <a:p>
            <a:pPr marL="530352" indent="-457200" eaLnBrk="1" fontAlgn="auto" hangingPunct="1">
              <a:spcAft>
                <a:spcPts val="0"/>
              </a:spcAft>
              <a:buClr>
                <a:schemeClr val="tx1">
                  <a:shade val="95000"/>
                </a:schemeClr>
              </a:buClr>
              <a:buFont typeface="+mj-lt"/>
              <a:buAutoNum type="arabicPeriod"/>
              <a:defRPr/>
            </a:pPr>
            <a:r>
              <a:rPr lang="es-MX" sz="3200" dirty="0" smtClean="0">
                <a:solidFill>
                  <a:schemeClr val="accent6">
                    <a:lumMod val="50000"/>
                  </a:schemeClr>
                </a:solidFill>
                <a:latin typeface="Berlin Sans FB" pitchFamily="34" charset="0"/>
              </a:rPr>
              <a:t>Con audacia</a:t>
            </a:r>
          </a:p>
          <a:p>
            <a:pPr marL="530352" indent="-457200" eaLnBrk="1" fontAlgn="auto" hangingPunct="1">
              <a:spcAft>
                <a:spcPts val="0"/>
              </a:spcAft>
              <a:buClr>
                <a:schemeClr val="tx1">
                  <a:shade val="95000"/>
                </a:schemeClr>
              </a:buClr>
              <a:buFont typeface="+mj-lt"/>
              <a:buAutoNum type="arabicPeriod"/>
              <a:defRPr/>
            </a:pPr>
            <a:r>
              <a:rPr lang="es-MX" sz="3200" dirty="0" smtClean="0">
                <a:solidFill>
                  <a:schemeClr val="accent6">
                    <a:lumMod val="50000"/>
                  </a:schemeClr>
                </a:solidFill>
                <a:latin typeface="Berlin Sans FB" pitchFamily="34" charset="0"/>
              </a:rPr>
              <a:t>Con determinación</a:t>
            </a:r>
          </a:p>
          <a:p>
            <a:pPr marL="530352" indent="-457200" eaLnBrk="1" fontAlgn="auto" hangingPunct="1">
              <a:spcAft>
                <a:spcPts val="0"/>
              </a:spcAft>
              <a:buClr>
                <a:schemeClr val="tx1">
                  <a:shade val="95000"/>
                </a:schemeClr>
              </a:buClr>
              <a:buFont typeface="+mj-lt"/>
              <a:buAutoNum type="arabicPeriod"/>
              <a:defRPr/>
            </a:pPr>
            <a:r>
              <a:rPr lang="es-MX" sz="3200" dirty="0" smtClean="0">
                <a:solidFill>
                  <a:schemeClr val="accent6">
                    <a:lumMod val="50000"/>
                  </a:schemeClr>
                </a:solidFill>
                <a:latin typeface="Berlin Sans FB" pitchFamily="34" charset="0"/>
              </a:rPr>
              <a:t>Comprensivas</a:t>
            </a:r>
          </a:p>
        </p:txBody>
      </p:sp>
    </p:spTree>
    <p:extLst>
      <p:ext uri="{BB962C8B-B14F-4D97-AF65-F5344CB8AC3E}">
        <p14:creationId xmlns:p14="http://schemas.microsoft.com/office/powerpoint/2010/main" val="38301712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691680" y="836712"/>
            <a:ext cx="7128793" cy="5328592"/>
          </a:xfrm>
        </p:spPr>
        <p:txBody>
          <a:bodyPr>
            <a:noAutofit/>
          </a:bodyPr>
          <a:lstStyle/>
          <a:p>
            <a:pPr algn="just" eaLnBrk="1" fontAlgn="auto" hangingPunct="1">
              <a:spcAft>
                <a:spcPts val="0"/>
              </a:spcAft>
              <a:buClr>
                <a:schemeClr val="tx1">
                  <a:shade val="95000"/>
                </a:schemeClr>
              </a:buClr>
              <a:buFont typeface="Wingdings 2"/>
              <a:buNone/>
              <a:defRPr/>
            </a:pPr>
            <a:endParaRPr lang="es-MX" sz="1100" dirty="0" smtClean="0">
              <a:latin typeface="Berlin Sans FB" pitchFamily="34" charset="0"/>
            </a:endParaRPr>
          </a:p>
          <a:p>
            <a:pPr algn="just" eaLnBrk="1" fontAlgn="auto" hangingPunct="1">
              <a:spcAft>
                <a:spcPts val="0"/>
              </a:spcAft>
              <a:buClr>
                <a:schemeClr val="tx1">
                  <a:shade val="95000"/>
                </a:schemeClr>
              </a:buClr>
              <a:buFont typeface="Wingdings 2"/>
              <a:buNone/>
              <a:defRPr/>
            </a:pPr>
            <a:r>
              <a:rPr lang="es-MX" sz="4400" dirty="0" smtClean="0">
                <a:latin typeface="Berlin Sans FB" pitchFamily="34" charset="0"/>
              </a:rPr>
              <a:t>Uno de los temas mas interesantes de esta teoría es la percepción de que </a:t>
            </a:r>
            <a:r>
              <a:rPr lang="es-MX" sz="4400" b="1" dirty="0" smtClean="0">
                <a:solidFill>
                  <a:schemeClr val="tx1"/>
                </a:solidFill>
                <a:latin typeface="Berlin Sans FB" pitchFamily="34" charset="0"/>
              </a:rPr>
              <a:t>los lideres eficaces son considerados </a:t>
            </a:r>
            <a:r>
              <a:rPr lang="es-MX" sz="4400" dirty="0" smtClean="0">
                <a:latin typeface="Berlin Sans FB" pitchFamily="34" charset="0"/>
              </a:rPr>
              <a:t>en general como consistentes o </a:t>
            </a:r>
            <a:r>
              <a:rPr lang="es-MX" sz="4400" b="1" dirty="0" smtClean="0">
                <a:solidFill>
                  <a:schemeClr val="tx1"/>
                </a:solidFill>
                <a:latin typeface="Berlin Sans FB" pitchFamily="34" charset="0"/>
              </a:rPr>
              <a:t>inflexibles en sus decisiones.</a:t>
            </a:r>
            <a:endParaRPr lang="es-ES" sz="4400" b="1" dirty="0">
              <a:solidFill>
                <a:schemeClr val="tx1"/>
              </a:solidFill>
              <a:latin typeface="Berlin Sans FB" pitchFamily="34" charset="0"/>
            </a:endParaRPr>
          </a:p>
        </p:txBody>
      </p:sp>
    </p:spTree>
    <p:extLst>
      <p:ext uri="{BB962C8B-B14F-4D97-AF65-F5344CB8AC3E}">
        <p14:creationId xmlns:p14="http://schemas.microsoft.com/office/powerpoint/2010/main" val="3826526463"/>
      </p:ext>
    </p:extLst>
  </p:cSld>
  <p:clrMapOvr>
    <a:masterClrMapping/>
  </p:clrMapOvr>
  <p:transition>
    <p:plus/>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619672" y="908719"/>
            <a:ext cx="7200800" cy="5544617"/>
          </a:xfrm>
        </p:spPr>
        <p:txBody>
          <a:bodyPr>
            <a:noAutofit/>
          </a:bodyPr>
          <a:lstStyle/>
          <a:p>
            <a:pPr algn="just" eaLnBrk="1" fontAlgn="auto" hangingPunct="1">
              <a:spcAft>
                <a:spcPts val="0"/>
              </a:spcAft>
              <a:buClr>
                <a:schemeClr val="tx1">
                  <a:shade val="95000"/>
                </a:schemeClr>
              </a:buClr>
              <a:buFont typeface="Wingdings 2"/>
              <a:buNone/>
              <a:defRPr/>
            </a:pPr>
            <a:r>
              <a:rPr lang="es-MX" sz="4800" dirty="0" smtClean="0">
                <a:latin typeface="Berlin Sans FB" pitchFamily="34" charset="0"/>
              </a:rPr>
              <a:t>Por otro lado la primordial tarea atribucional del líder es categorizar los motivos del comportamiento del seguidor o subordinado en tres dimensiones: persona, entidad o contexto. </a:t>
            </a:r>
          </a:p>
          <a:p>
            <a:pPr algn="just" eaLnBrk="1" fontAlgn="auto" hangingPunct="1">
              <a:spcAft>
                <a:spcPts val="0"/>
              </a:spcAft>
              <a:buClr>
                <a:schemeClr val="tx1">
                  <a:shade val="95000"/>
                </a:schemeClr>
              </a:buClr>
              <a:buFont typeface="Wingdings 2"/>
              <a:buNone/>
              <a:defRPr/>
            </a:pPr>
            <a:endParaRPr lang="es-MX" sz="1100" dirty="0" smtClean="0">
              <a:latin typeface="Berlin Sans FB" pitchFamily="34" charset="0"/>
            </a:endParaRPr>
          </a:p>
        </p:txBody>
      </p:sp>
    </p:spTree>
    <p:extLst>
      <p:ext uri="{BB962C8B-B14F-4D97-AF65-F5344CB8AC3E}">
        <p14:creationId xmlns:p14="http://schemas.microsoft.com/office/powerpoint/2010/main" val="3722895555"/>
      </p:ext>
    </p:extLst>
  </p:cSld>
  <p:clrMapOvr>
    <a:masterClrMapping/>
  </p:clrMapOvr>
  <p:transition>
    <p:plus/>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619672" y="0"/>
            <a:ext cx="7344816" cy="6857999"/>
          </a:xfrm>
        </p:spPr>
        <p:txBody>
          <a:bodyPr>
            <a:noAutofit/>
          </a:bodyPr>
          <a:lstStyle/>
          <a:p>
            <a:pPr algn="just" eaLnBrk="1" fontAlgn="auto" hangingPunct="1">
              <a:spcAft>
                <a:spcPts val="0"/>
              </a:spcAft>
              <a:buClr>
                <a:schemeClr val="tx1">
                  <a:shade val="95000"/>
                </a:schemeClr>
              </a:buClr>
              <a:buFont typeface="Wingdings 2"/>
              <a:buNone/>
              <a:defRPr/>
            </a:pPr>
            <a:r>
              <a:rPr lang="es-MX" sz="3600" dirty="0" smtClean="0">
                <a:latin typeface="Berlin Sans FB" pitchFamily="34" charset="0"/>
              </a:rPr>
              <a:t>Es decir dado un comportamiento, como calidad deficiente de los productos del trabajo del subordinado, el líder deberá determinar si la calidad deficiente se debe a:</a:t>
            </a:r>
          </a:p>
          <a:p>
            <a:pPr marL="571500" indent="-571500" algn="just" eaLnBrk="1" fontAlgn="auto" hangingPunct="1">
              <a:spcAft>
                <a:spcPts val="0"/>
              </a:spcAft>
              <a:buClr>
                <a:schemeClr val="tx1">
                  <a:shade val="95000"/>
                </a:schemeClr>
              </a:buClr>
              <a:buFont typeface="Arial" panose="020B0604020202020204" pitchFamily="34" charset="0"/>
              <a:buChar char="•"/>
              <a:defRPr/>
            </a:pPr>
            <a:r>
              <a:rPr lang="es-MX" sz="3600" dirty="0"/>
              <a:t>L</a:t>
            </a:r>
            <a:r>
              <a:rPr lang="es-MX" sz="3600" dirty="0" smtClean="0">
                <a:latin typeface="Berlin Sans FB" pitchFamily="34" charset="0"/>
              </a:rPr>
              <a:t>a persona (falta de habilidades), </a:t>
            </a:r>
            <a:endParaRPr lang="es-MX" sz="3600" dirty="0"/>
          </a:p>
          <a:p>
            <a:pPr marL="571500" indent="-571500" algn="just" eaLnBrk="1" fontAlgn="auto" hangingPunct="1">
              <a:spcAft>
                <a:spcPts val="0"/>
              </a:spcAft>
              <a:buClr>
                <a:schemeClr val="tx1">
                  <a:shade val="95000"/>
                </a:schemeClr>
              </a:buClr>
              <a:buFont typeface="Arial" panose="020B0604020202020204" pitchFamily="34" charset="0"/>
              <a:buChar char="•"/>
              <a:defRPr/>
            </a:pPr>
            <a:r>
              <a:rPr lang="es-MX" sz="3600" dirty="0"/>
              <a:t>L</a:t>
            </a:r>
            <a:r>
              <a:rPr lang="es-MX" sz="3600" dirty="0" smtClean="0">
                <a:latin typeface="Berlin Sans FB" pitchFamily="34" charset="0"/>
              </a:rPr>
              <a:t>a tarea (procedimientos confusos o erróneos) </a:t>
            </a:r>
            <a:endParaRPr lang="es-MX" sz="3600" dirty="0"/>
          </a:p>
          <a:p>
            <a:pPr marL="571500" indent="-571500" algn="just" eaLnBrk="1" fontAlgn="auto" hangingPunct="1">
              <a:spcAft>
                <a:spcPts val="0"/>
              </a:spcAft>
              <a:buClr>
                <a:schemeClr val="tx1">
                  <a:shade val="95000"/>
                </a:schemeClr>
              </a:buClr>
              <a:buFont typeface="Arial" panose="020B0604020202020204" pitchFamily="34" charset="0"/>
              <a:buChar char="•"/>
              <a:defRPr/>
            </a:pPr>
            <a:r>
              <a:rPr lang="es-MX" sz="3600" dirty="0"/>
              <a:t>A</a:t>
            </a:r>
            <a:r>
              <a:rPr lang="es-MX" sz="3600" dirty="0" smtClean="0">
                <a:latin typeface="Berlin Sans FB" pitchFamily="34" charset="0"/>
              </a:rPr>
              <a:t>lguna serie de circunstancias únicas en torno al hecho</a:t>
            </a:r>
            <a:r>
              <a:rPr lang="es-MX" sz="3200" dirty="0" smtClean="0">
                <a:latin typeface="Berlin Sans FB" pitchFamily="34" charset="0"/>
              </a:rPr>
              <a:t>.</a:t>
            </a:r>
          </a:p>
          <a:p>
            <a:pPr algn="just" eaLnBrk="1" fontAlgn="auto" hangingPunct="1">
              <a:spcAft>
                <a:spcPts val="0"/>
              </a:spcAft>
              <a:buClr>
                <a:schemeClr val="tx1">
                  <a:shade val="95000"/>
                </a:schemeClr>
              </a:buClr>
              <a:buFont typeface="Wingdings 2"/>
              <a:buNone/>
              <a:defRPr/>
            </a:pPr>
            <a:endParaRPr lang="es-MX" sz="1100" dirty="0" smtClean="0">
              <a:latin typeface="Berlin Sans FB" pitchFamily="34" charset="0"/>
            </a:endParaRPr>
          </a:p>
        </p:txBody>
      </p:sp>
    </p:spTree>
    <p:extLst>
      <p:ext uri="{BB962C8B-B14F-4D97-AF65-F5344CB8AC3E}">
        <p14:creationId xmlns:p14="http://schemas.microsoft.com/office/powerpoint/2010/main" val="2740748082"/>
      </p:ext>
    </p:extLst>
  </p:cSld>
  <p:clrMapOvr>
    <a:masterClrMapping/>
  </p:clrMapOvr>
  <p:transition>
    <p:plus/>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691680" y="0"/>
            <a:ext cx="7344816" cy="6857999"/>
          </a:xfrm>
        </p:spPr>
        <p:txBody>
          <a:bodyPr>
            <a:noAutofit/>
          </a:bodyPr>
          <a:lstStyle/>
          <a:p>
            <a:pPr algn="just" eaLnBrk="1" fontAlgn="auto" hangingPunct="1">
              <a:spcAft>
                <a:spcPts val="0"/>
              </a:spcAft>
              <a:buClr>
                <a:schemeClr val="tx1">
                  <a:shade val="95000"/>
                </a:schemeClr>
              </a:buClr>
              <a:buFont typeface="Wingdings 2"/>
              <a:buNone/>
              <a:defRPr/>
            </a:pPr>
            <a:endParaRPr lang="es-MX" sz="1100" dirty="0" smtClean="0">
              <a:latin typeface="Berlin Sans FB" pitchFamily="34" charset="0"/>
            </a:endParaRPr>
          </a:p>
          <a:p>
            <a:pPr algn="just" eaLnBrk="1" fontAlgn="auto" hangingPunct="1">
              <a:spcAft>
                <a:spcPts val="0"/>
              </a:spcAft>
              <a:buClr>
                <a:schemeClr val="tx1">
                  <a:shade val="95000"/>
                </a:schemeClr>
              </a:buClr>
              <a:buFont typeface="Wingdings 2"/>
              <a:buNone/>
              <a:defRPr/>
            </a:pPr>
            <a:r>
              <a:rPr lang="es-MX" sz="3200" dirty="0" smtClean="0">
                <a:latin typeface="Berlin Sans FB" pitchFamily="34" charset="0"/>
              </a:rPr>
              <a:t>El líder debe buscar tres tipos de información al formarse atribuciones acerca del comportamiento de un seguidor: </a:t>
            </a:r>
          </a:p>
          <a:p>
            <a:pPr marL="530352" indent="-457200" algn="just" eaLnBrk="1" fontAlgn="auto" hangingPunct="1">
              <a:spcAft>
                <a:spcPts val="0"/>
              </a:spcAft>
              <a:buClr>
                <a:schemeClr val="tx1">
                  <a:shade val="95000"/>
                </a:schemeClr>
              </a:buClr>
              <a:buFont typeface="+mj-lt"/>
              <a:buAutoNum type="arabicPeriod"/>
              <a:defRPr/>
            </a:pPr>
            <a:r>
              <a:rPr lang="es-MX" sz="3200" dirty="0" smtClean="0">
                <a:latin typeface="Berlin Sans FB" pitchFamily="34" charset="0"/>
              </a:rPr>
              <a:t>Tipicidad: si el comportamiento ocurre en esta tarea pero no en otras, si es exclusivo de la tarea.</a:t>
            </a:r>
          </a:p>
          <a:p>
            <a:pPr marL="530352" indent="-457200" algn="just" eaLnBrk="1" fontAlgn="auto" hangingPunct="1">
              <a:spcAft>
                <a:spcPts val="0"/>
              </a:spcAft>
              <a:buClr>
                <a:schemeClr val="tx1">
                  <a:shade val="95000"/>
                </a:schemeClr>
              </a:buClr>
              <a:buFont typeface="+mj-lt"/>
              <a:buAutoNum type="arabicPeriod"/>
              <a:defRPr/>
            </a:pPr>
            <a:r>
              <a:rPr lang="es-MX" sz="3200" dirty="0" smtClean="0">
                <a:latin typeface="Berlin Sans FB" pitchFamily="34" charset="0"/>
              </a:rPr>
              <a:t>Consistencia: cuan frecuentemente ocurre el comportamiento.</a:t>
            </a:r>
          </a:p>
          <a:p>
            <a:pPr marL="530352" indent="-457200" algn="just" eaLnBrk="1" fontAlgn="auto" hangingPunct="1">
              <a:spcAft>
                <a:spcPts val="0"/>
              </a:spcAft>
              <a:buClr>
                <a:schemeClr val="tx1">
                  <a:shade val="95000"/>
                </a:schemeClr>
              </a:buClr>
              <a:buFont typeface="+mj-lt"/>
              <a:buAutoNum type="arabicPeriod"/>
              <a:defRPr/>
            </a:pPr>
            <a:r>
              <a:rPr lang="es-MX" sz="3200" dirty="0" smtClean="0">
                <a:latin typeface="Berlin Sans FB" pitchFamily="34" charset="0"/>
              </a:rPr>
              <a:t>Consenso: la medida en que otros individuos se comportan del mismo modo que el subordinado.</a:t>
            </a:r>
          </a:p>
          <a:p>
            <a:pPr algn="just" eaLnBrk="1" fontAlgn="auto" hangingPunct="1">
              <a:spcAft>
                <a:spcPts val="0"/>
              </a:spcAft>
              <a:buClr>
                <a:schemeClr val="tx1">
                  <a:shade val="95000"/>
                </a:schemeClr>
              </a:buClr>
              <a:buFont typeface="Wingdings 2"/>
              <a:buNone/>
              <a:defRPr/>
            </a:pPr>
            <a:endParaRPr lang="es-MX" sz="1100" dirty="0" smtClean="0">
              <a:latin typeface="Berlin Sans FB" pitchFamily="34" charset="0"/>
            </a:endParaRPr>
          </a:p>
        </p:txBody>
      </p:sp>
    </p:spTree>
    <p:extLst>
      <p:ext uri="{BB962C8B-B14F-4D97-AF65-F5344CB8AC3E}">
        <p14:creationId xmlns:p14="http://schemas.microsoft.com/office/powerpoint/2010/main" val="2004340612"/>
      </p:ext>
    </p:extLst>
  </p:cSld>
  <p:clrMapOvr>
    <a:masterClrMapping/>
  </p:clrMapOvr>
  <p:transition>
    <p:plus/>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627489" y="1251266"/>
            <a:ext cx="6832943" cy="513006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70919352"/>
      </p:ext>
    </p:extLst>
  </p:cSld>
  <p:clrMapOvr>
    <a:masterClrMapping/>
  </p:clrMapOvr>
  <p:transition spd="slow">
    <p:push dir="u"/>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357188"/>
            <a:ext cx="7344816" cy="1071562"/>
          </a:xfrm>
        </p:spPr>
        <p:txBody>
          <a:bodyPr/>
          <a:lstStyle/>
          <a:p>
            <a:pPr algn="ctr" eaLnBrk="1" fontAlgn="auto" hangingPunct="1">
              <a:spcAft>
                <a:spcPts val="0"/>
              </a:spcAft>
              <a:defRPr/>
            </a:pPr>
            <a:r>
              <a:rPr lang="es-MX" sz="32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Modelo Atribucional del Liderazgo</a:t>
            </a:r>
            <a:endParaRPr lang="es-ES" sz="32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971600" y="1428750"/>
            <a:ext cx="7920880" cy="5143500"/>
          </a:xfrm>
        </p:spPr>
        <p:txBody>
          <a:bodyPr>
            <a:normAutofit fontScale="92500" lnSpcReduction="10000"/>
          </a:bodyPr>
          <a:lstStyle/>
          <a:p>
            <a:pPr marL="530352" algn="just" eaLnBrk="1" fontAlgn="auto" hangingPunct="1">
              <a:spcAft>
                <a:spcPts val="0"/>
              </a:spcAft>
              <a:buClr>
                <a:schemeClr val="tx1">
                  <a:shade val="95000"/>
                </a:schemeClr>
              </a:buClr>
              <a:buFont typeface="Wingdings 2"/>
              <a:buNone/>
              <a:defRPr/>
            </a:pPr>
            <a:r>
              <a:rPr lang="es-MX" sz="3600" dirty="0" smtClean="0">
                <a:latin typeface="Berlin Sans FB" pitchFamily="34" charset="0"/>
              </a:rPr>
              <a:t>La teoría de la atribución ofrece un marco de referencia para explicar el comportamiento del líder con más discernimiento que las teoría precedentes, sean de rasgos o de comportamiento. </a:t>
            </a:r>
          </a:p>
          <a:p>
            <a:pPr marL="530352" algn="just" eaLnBrk="1" fontAlgn="auto" hangingPunct="1">
              <a:spcAft>
                <a:spcPts val="0"/>
              </a:spcAft>
              <a:buClr>
                <a:schemeClr val="tx1">
                  <a:shade val="95000"/>
                </a:schemeClr>
              </a:buClr>
              <a:buFont typeface="Wingdings 2"/>
              <a:buNone/>
              <a:defRPr/>
            </a:pPr>
            <a:r>
              <a:rPr lang="es-MX" sz="3600" b="1" dirty="0" smtClean="0">
                <a:solidFill>
                  <a:schemeClr val="tx1"/>
                </a:solidFill>
                <a:latin typeface="Berlin Sans FB" pitchFamily="34" charset="0"/>
              </a:rPr>
              <a:t>La teoría atribucional del liderazgo intenta explicar porque están ocurriendo los comportamientos, bien del líder o del seguidor</a:t>
            </a:r>
            <a:r>
              <a:rPr lang="es-MX" sz="3600" dirty="0" smtClean="0">
                <a:latin typeface="Berlin Sans FB" pitchFamily="34" charset="0"/>
              </a:rPr>
              <a:t>. </a:t>
            </a:r>
          </a:p>
        </p:txBody>
      </p:sp>
    </p:spTree>
    <p:extLst>
      <p:ext uri="{BB962C8B-B14F-4D97-AF65-F5344CB8AC3E}">
        <p14:creationId xmlns:p14="http://schemas.microsoft.com/office/powerpoint/2010/main" val="338376406"/>
      </p:ext>
    </p:extLst>
  </p:cSld>
  <p:clrMapOvr>
    <a:masterClrMapping/>
  </p:clrMapOvr>
  <p:transition>
    <p:plus/>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19672" y="357188"/>
            <a:ext cx="7067128" cy="714375"/>
          </a:xfrm>
        </p:spPr>
        <p:txBody>
          <a:bodyPr/>
          <a:lstStyle/>
          <a:p>
            <a:pPr algn="ctr" eaLnBrk="1" fontAlgn="auto" hangingPunct="1">
              <a:spcAft>
                <a:spcPts val="0"/>
              </a:spcAft>
              <a:defRPr/>
            </a:pPr>
            <a:r>
              <a:rPr lang="es-MX" sz="32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Modelo Atribucional del Liderazgo</a:t>
            </a:r>
            <a:endParaRPr lang="es-ES" sz="32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pic>
        <p:nvPicPr>
          <p:cNvPr id="4" name="Imagen 3"/>
          <p:cNvPicPr>
            <a:picLocks noChangeAspect="1"/>
          </p:cNvPicPr>
          <p:nvPr/>
        </p:nvPicPr>
        <p:blipFill>
          <a:blip r:embed="rId3">
            <a:duotone>
              <a:schemeClr val="accent5">
                <a:shade val="45000"/>
                <a:satMod val="135000"/>
              </a:schemeClr>
              <a:prstClr val="white"/>
            </a:duotone>
          </a:blip>
          <a:stretch>
            <a:fillRect/>
          </a:stretch>
        </p:blipFill>
        <p:spPr>
          <a:xfrm>
            <a:off x="1471599" y="1606621"/>
            <a:ext cx="7455899" cy="4965629"/>
          </a:xfrm>
          <a:prstGeom prst="rect">
            <a:avLst/>
          </a:prstGeom>
        </p:spPr>
      </p:pic>
      <p:sp>
        <p:nvSpPr>
          <p:cNvPr id="3" name="2 Marcador de texto"/>
          <p:cNvSpPr>
            <a:spLocks noGrp="1"/>
          </p:cNvSpPr>
          <p:nvPr>
            <p:ph type="body" idx="1"/>
          </p:nvPr>
        </p:nvSpPr>
        <p:spPr>
          <a:xfrm>
            <a:off x="1115616" y="1428750"/>
            <a:ext cx="7776864" cy="5143500"/>
          </a:xfrm>
        </p:spPr>
        <p:txBody>
          <a:bodyPr>
            <a:normAutofit lnSpcReduction="10000"/>
          </a:bodyPr>
          <a:lstStyle/>
          <a:p>
            <a:pPr marL="1101852" indent="-571500" algn="just" eaLnBrk="1" fontAlgn="auto" hangingPunct="1">
              <a:spcAft>
                <a:spcPts val="0"/>
              </a:spcAft>
              <a:buClr>
                <a:schemeClr val="tx1">
                  <a:shade val="95000"/>
                </a:schemeClr>
              </a:buClr>
              <a:buFont typeface="Arial" panose="020B0604020202020204" pitchFamily="34" charset="0"/>
              <a:buChar char="•"/>
              <a:defRPr/>
            </a:pPr>
            <a:r>
              <a:rPr lang="es-MX" sz="4400" dirty="0" smtClean="0">
                <a:solidFill>
                  <a:schemeClr val="tx2"/>
                </a:solidFill>
                <a:latin typeface="Berlin Sans FB" pitchFamily="34" charset="0"/>
              </a:rPr>
              <a:t>Es más probable que las atribuciones se hagan cuando se presentan fracasos o problemas. </a:t>
            </a:r>
          </a:p>
          <a:p>
            <a:pPr marL="1101852" indent="-571500" algn="just" eaLnBrk="1" fontAlgn="auto" hangingPunct="1">
              <a:spcAft>
                <a:spcPts val="0"/>
              </a:spcAft>
              <a:buClr>
                <a:schemeClr val="tx1">
                  <a:shade val="95000"/>
                </a:schemeClr>
              </a:buClr>
              <a:buFont typeface="Arial" panose="020B0604020202020204" pitchFamily="34" charset="0"/>
              <a:buChar char="•"/>
              <a:defRPr/>
            </a:pPr>
            <a:r>
              <a:rPr lang="es-MX" sz="4400" dirty="0" smtClean="0">
                <a:solidFill>
                  <a:schemeClr val="tx2"/>
                </a:solidFill>
                <a:latin typeface="Berlin Sans FB" pitchFamily="34" charset="0"/>
              </a:rPr>
              <a:t>Sin embargo, resultados exitosos también pueden gatillar la pregunta ¿Por qué ocurrió esto?</a:t>
            </a:r>
          </a:p>
        </p:txBody>
      </p:sp>
    </p:spTree>
    <p:extLst>
      <p:ext uri="{BB962C8B-B14F-4D97-AF65-F5344CB8AC3E}">
        <p14:creationId xmlns:p14="http://schemas.microsoft.com/office/powerpoint/2010/main" val="435384669"/>
      </p:ext>
    </p:extLst>
  </p:cSld>
  <p:clrMapOvr>
    <a:masterClrMapping/>
  </p:clrMapOvr>
  <p:transition spd="med">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CuadroTexto"/>
          <p:cNvSpPr txBox="1"/>
          <p:nvPr/>
        </p:nvSpPr>
        <p:spPr>
          <a:xfrm>
            <a:off x="1475656" y="908720"/>
            <a:ext cx="7416824" cy="3785652"/>
          </a:xfrm>
          <a:prstGeom prst="rect">
            <a:avLst/>
          </a:prstGeom>
          <a:noFill/>
        </p:spPr>
        <p:txBody>
          <a:bodyPr wrap="square">
            <a:spAutoFit/>
          </a:bodyPr>
          <a:lstStyle/>
          <a:p>
            <a:pPr algn="ctr" eaLnBrk="1" hangingPunct="1">
              <a:defRPr/>
            </a:pPr>
            <a:r>
              <a:rPr lang="es-MX" sz="8000" b="1" kern="0" cap="all" dirty="0">
                <a:solidFill>
                  <a:srgbClr val="FFFFFF"/>
                </a:solidFill>
                <a:effectLst>
                  <a:glow rad="228600">
                    <a:srgbClr val="DBCAAD">
                      <a:satMod val="175000"/>
                      <a:alpha val="40000"/>
                    </a:srgbClr>
                  </a:glow>
                  <a:outerShdw blurRad="114300" dist="101600" dir="2700000" algn="tl" rotWithShape="0">
                    <a:srgbClr val="000000">
                      <a:alpha val="40000"/>
                    </a:srgbClr>
                  </a:outerShdw>
                </a:effectLst>
                <a:latin typeface="Verdana"/>
                <a:ea typeface="+mj-ea"/>
                <a:cs typeface="+mj-cs"/>
              </a:rPr>
              <a:t>Teorías del Liderazgo</a:t>
            </a:r>
            <a:endParaRPr lang="es-MX" sz="8000" dirty="0">
              <a:latin typeface="Arial" charset="0"/>
            </a:endParaRPr>
          </a:p>
        </p:txBody>
      </p:sp>
    </p:spTree>
    <p:extLst>
      <p:ext uri="{BB962C8B-B14F-4D97-AF65-F5344CB8AC3E}">
        <p14:creationId xmlns:p14="http://schemas.microsoft.com/office/powerpoint/2010/main" val="116899167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845270"/>
            <a:ext cx="7344816" cy="1071562"/>
          </a:xfrm>
        </p:spPr>
        <p:txBody>
          <a:bodyPr/>
          <a:lstStyle/>
          <a:p>
            <a:pPr algn="ctr" eaLnBrk="1" fontAlgn="auto" hangingPunct="1">
              <a:spcAft>
                <a:spcPts val="0"/>
              </a:spcAft>
              <a:defRPr/>
            </a:pPr>
            <a:r>
              <a:rPr lang="es-MX" sz="32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Modelo Atribucional del Liderazgo</a:t>
            </a:r>
            <a:endParaRPr lang="es-ES" sz="32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3" name="2 Marcador de texto"/>
          <p:cNvSpPr>
            <a:spLocks noGrp="1"/>
          </p:cNvSpPr>
          <p:nvPr>
            <p:ph type="body" idx="1"/>
          </p:nvPr>
        </p:nvSpPr>
        <p:spPr>
          <a:xfrm>
            <a:off x="1043608" y="1428750"/>
            <a:ext cx="7848872" cy="4880570"/>
          </a:xfrm>
        </p:spPr>
        <p:txBody>
          <a:bodyPr>
            <a:normAutofit/>
          </a:bodyPr>
          <a:lstStyle/>
          <a:p>
            <a:pPr marL="530352" algn="just" eaLnBrk="1" fontAlgn="auto" hangingPunct="1">
              <a:spcAft>
                <a:spcPts val="0"/>
              </a:spcAft>
              <a:buClr>
                <a:schemeClr val="tx1">
                  <a:shade val="95000"/>
                </a:schemeClr>
              </a:buClr>
              <a:buFont typeface="Wingdings 2"/>
              <a:buNone/>
              <a:defRPr/>
            </a:pPr>
            <a:r>
              <a:rPr lang="es-MX" sz="3600" dirty="0" smtClean="0">
                <a:latin typeface="Berlin Sans FB" pitchFamily="34" charset="0"/>
              </a:rPr>
              <a:t>Entender las causas del comportamiento del líder o al menos buscar estas causas resultara más promisorio para el uso gerencial que simplemente agregar otra teoría de rasgos o descriptiva a la literatura sobre liderazgo.</a:t>
            </a:r>
          </a:p>
          <a:p>
            <a:pPr marL="530352" indent="-457200" algn="just" eaLnBrk="1" fontAlgn="auto" hangingPunct="1">
              <a:spcAft>
                <a:spcPts val="0"/>
              </a:spcAft>
              <a:buClr>
                <a:schemeClr val="tx1">
                  <a:shade val="95000"/>
                </a:schemeClr>
              </a:buClr>
              <a:buFont typeface="Wingdings 2"/>
              <a:buNone/>
              <a:defRPr/>
            </a:pPr>
            <a:endParaRPr lang="es-ES" sz="2400" dirty="0">
              <a:latin typeface="Berlin Sans FB" pitchFamily="34" charset="0"/>
            </a:endParaRPr>
          </a:p>
        </p:txBody>
      </p:sp>
    </p:spTree>
    <p:extLst>
      <p:ext uri="{BB962C8B-B14F-4D97-AF65-F5344CB8AC3E}">
        <p14:creationId xmlns:p14="http://schemas.microsoft.com/office/powerpoint/2010/main" val="1907340967"/>
      </p:ext>
    </p:extLst>
  </p:cSld>
  <p:clrMapOvr>
    <a:masterClrMapping/>
  </p:clrMapOvr>
  <p:transition>
    <p:plus/>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19672" y="500063"/>
            <a:ext cx="7067128" cy="1128712"/>
          </a:xfrm>
        </p:spPr>
        <p:txBody>
          <a:bodyPr/>
          <a:lstStyle/>
          <a:p>
            <a:pPr algn="ctr" eaLnBrk="1" fontAlgn="auto" hangingPunct="1">
              <a:spcAft>
                <a:spcPts val="0"/>
              </a:spcAft>
              <a:defRPr/>
            </a:pPr>
            <a:r>
              <a:rPr lang="es-MX" sz="28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Comportamiento del líder: </a:t>
            </a:r>
            <a:br>
              <a:rPr lang="es-MX" sz="28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br>
            <a:r>
              <a:rPr lang="es-MX" sz="28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¿Causa o Efecto?</a:t>
            </a:r>
            <a:endParaRPr lang="es-ES" sz="28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106499" name="2 Marcador de texto"/>
          <p:cNvSpPr>
            <a:spLocks noGrp="1"/>
          </p:cNvSpPr>
          <p:nvPr>
            <p:ph type="body" idx="1"/>
          </p:nvPr>
        </p:nvSpPr>
        <p:spPr>
          <a:xfrm>
            <a:off x="971600" y="1628775"/>
            <a:ext cx="7920880" cy="4824561"/>
          </a:xfrm>
        </p:spPr>
        <p:txBody>
          <a:bodyPr>
            <a:noAutofit/>
          </a:bodyPr>
          <a:lstStyle/>
          <a:p>
            <a:pPr marL="530225" algn="just" eaLnBrk="1" hangingPunct="1"/>
            <a:r>
              <a:rPr lang="es-MX" altLang="es-MX" sz="5400" dirty="0" smtClean="0">
                <a:latin typeface="Berlin Sans FB" panose="020E0602020502020306" pitchFamily="34" charset="0"/>
              </a:rPr>
              <a:t>Se ha explicado que el comportamiento del líder tiene un efecto sobre el desempeño y la satisfacción en el cargo del seguidor. </a:t>
            </a:r>
          </a:p>
        </p:txBody>
      </p:sp>
    </p:spTree>
    <p:extLst>
      <p:ext uri="{BB962C8B-B14F-4D97-AF65-F5344CB8AC3E}">
        <p14:creationId xmlns:p14="http://schemas.microsoft.com/office/powerpoint/2010/main" val="4049183038"/>
      </p:ext>
    </p:extLst>
  </p:cSld>
  <p:clrMapOvr>
    <a:masterClrMapping/>
  </p:clrMapOvr>
  <p:transition>
    <p:plus/>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a 4"/>
          <p:cNvGraphicFramePr/>
          <p:nvPr>
            <p:extLst>
              <p:ext uri="{D42A27DB-BD31-4B8C-83A1-F6EECF244321}">
                <p14:modId xmlns:p14="http://schemas.microsoft.com/office/powerpoint/2010/main" val="3971861246"/>
              </p:ext>
            </p:extLst>
          </p:nvPr>
        </p:nvGraphicFramePr>
        <p:xfrm>
          <a:off x="1547664" y="18364"/>
          <a:ext cx="3024336" cy="18264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8547" name="2 Marcador de texto"/>
          <p:cNvSpPr>
            <a:spLocks noGrp="1"/>
          </p:cNvSpPr>
          <p:nvPr>
            <p:ph type="body" idx="1"/>
          </p:nvPr>
        </p:nvSpPr>
        <p:spPr>
          <a:xfrm>
            <a:off x="755576" y="1844824"/>
            <a:ext cx="3816424" cy="4392464"/>
          </a:xfrm>
        </p:spPr>
        <p:txBody>
          <a:bodyPr>
            <a:noAutofit/>
          </a:bodyPr>
          <a:lstStyle/>
          <a:p>
            <a:pPr marL="530225" eaLnBrk="1" hangingPunct="1"/>
            <a:r>
              <a:rPr lang="es-MX" altLang="es-MX" sz="2400" dirty="0" smtClean="0">
                <a:latin typeface="Berlin Sans FB" panose="020E0602020502020306" pitchFamily="34" charset="0"/>
              </a:rPr>
              <a:t>Se ha argumentado que la gente desarrolla </a:t>
            </a:r>
            <a:r>
              <a:rPr lang="es-MX" altLang="es-MX" sz="2400" b="1" dirty="0" smtClean="0">
                <a:solidFill>
                  <a:schemeClr val="tx1"/>
                </a:solidFill>
                <a:latin typeface="Berlin Sans FB" panose="020E0602020502020306" pitchFamily="34" charset="0"/>
              </a:rPr>
              <a:t>actitudes positivas hacia objetos que son coadyuvantes para satisfacer sus necesidades</a:t>
            </a:r>
            <a:r>
              <a:rPr lang="es-MX" altLang="es-MX" sz="2400" dirty="0" smtClean="0">
                <a:latin typeface="Berlin Sans FB" panose="020E0602020502020306" pitchFamily="34" charset="0"/>
              </a:rPr>
              <a:t>… </a:t>
            </a:r>
          </a:p>
          <a:p>
            <a:pPr marL="530225" eaLnBrk="1" hangingPunct="1"/>
            <a:r>
              <a:rPr lang="es-MX" altLang="es-MX" sz="2400" dirty="0" smtClean="0">
                <a:latin typeface="Berlin Sans FB" panose="020E0602020502020306" pitchFamily="34" charset="0"/>
              </a:rPr>
              <a:t>¿Ya tiene claro porque algunos de sus subordinados no parecen mostrarse receptivos hacia usted?</a:t>
            </a:r>
          </a:p>
        </p:txBody>
      </p:sp>
      <p:pic>
        <p:nvPicPr>
          <p:cNvPr id="4" name="Imagen 3"/>
          <p:cNvPicPr>
            <a:picLocks noChangeAspect="1"/>
          </p:cNvPicPr>
          <p:nvPr/>
        </p:nvPicPr>
        <p:blipFill>
          <a:blip r:embed="rId8"/>
          <a:stretch>
            <a:fillRect/>
          </a:stretch>
        </p:blipFill>
        <p:spPr>
          <a:xfrm>
            <a:off x="4572000" y="18364"/>
            <a:ext cx="4562764" cy="6933136"/>
          </a:xfrm>
          <a:prstGeom prst="rect">
            <a:avLst/>
          </a:prstGeom>
        </p:spPr>
      </p:pic>
    </p:spTree>
    <p:extLst>
      <p:ext uri="{BB962C8B-B14F-4D97-AF65-F5344CB8AC3E}">
        <p14:creationId xmlns:p14="http://schemas.microsoft.com/office/powerpoint/2010/main" val="3158545240"/>
      </p:ext>
    </p:extLst>
  </p:cSld>
  <p:clrMapOvr>
    <a:masterClrMapping/>
  </p:clrMapOvr>
  <p:transition spd="slow">
    <p:cove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1583451" y="620688"/>
            <a:ext cx="7548330" cy="5661248"/>
          </a:xfrm>
          <a:prstGeom prst="rect">
            <a:avLst/>
          </a:prstGeom>
        </p:spPr>
      </p:pic>
    </p:spTree>
    <p:extLst>
      <p:ext uri="{BB962C8B-B14F-4D97-AF65-F5344CB8AC3E}">
        <p14:creationId xmlns:p14="http://schemas.microsoft.com/office/powerpoint/2010/main" val="37057573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2267744" y="2356081"/>
            <a:ext cx="5328592" cy="4529303"/>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sp>
        <p:nvSpPr>
          <p:cNvPr id="2" name="1 Título"/>
          <p:cNvSpPr>
            <a:spLocks noGrp="1"/>
          </p:cNvSpPr>
          <p:nvPr>
            <p:ph type="title"/>
          </p:nvPr>
        </p:nvSpPr>
        <p:spPr>
          <a:xfrm>
            <a:off x="1547664" y="218331"/>
            <a:ext cx="5544616" cy="1914525"/>
          </a:xfrm>
        </p:spPr>
        <p:txBody>
          <a:bodyPr/>
          <a:lstStyle/>
          <a:p>
            <a:pPr algn="ctr" eaLnBrk="1" fontAlgn="auto" hangingPunct="1">
              <a:spcAft>
                <a:spcPts val="0"/>
              </a:spcAft>
              <a:defRPr/>
            </a:pPr>
            <a:r>
              <a:rPr lang="es-MX"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Comportamiento del líder: </a:t>
            </a:r>
            <a:br>
              <a:rPr lang="es-MX"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br>
            <a:r>
              <a:rPr lang="es-MX"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¿Causa o Efecto?</a:t>
            </a:r>
            <a:endParaRPr lang="es-ES"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110595" name="2 Marcador de texto"/>
          <p:cNvSpPr>
            <a:spLocks noGrp="1"/>
          </p:cNvSpPr>
          <p:nvPr>
            <p:ph type="body" idx="1"/>
          </p:nvPr>
        </p:nvSpPr>
        <p:spPr>
          <a:xfrm>
            <a:off x="899592" y="1772816"/>
            <a:ext cx="7993583" cy="5085184"/>
          </a:xfrm>
        </p:spPr>
        <p:txBody>
          <a:bodyPr>
            <a:normAutofit fontScale="92500" lnSpcReduction="10000"/>
          </a:bodyPr>
          <a:lstStyle/>
          <a:p>
            <a:pPr marL="530225" algn="just" eaLnBrk="1" hangingPunct="1"/>
            <a:r>
              <a:rPr lang="es-MX" altLang="es-MX" sz="4000" b="1" dirty="0" smtClean="0">
                <a:solidFill>
                  <a:schemeClr val="tx1"/>
                </a:solidFill>
                <a:latin typeface="Berlin Sans FB" panose="020E0602020502020306" pitchFamily="34" charset="0"/>
              </a:rPr>
              <a:t>En la relación líder-subordinado más bien parece presentarse un fenómeno de </a:t>
            </a:r>
            <a:r>
              <a:rPr lang="es-MX" altLang="es-MX" sz="4000" b="1" u="sng" dirty="0" smtClean="0">
                <a:solidFill>
                  <a:schemeClr val="tx1"/>
                </a:solidFill>
                <a:latin typeface="Berlin Sans FB" panose="020E0602020502020306" pitchFamily="34" charset="0"/>
              </a:rPr>
              <a:t>CAUSALIDAD RECIPROCA</a:t>
            </a:r>
            <a:r>
              <a:rPr lang="es-MX" altLang="es-MX" sz="4000" b="1" dirty="0" smtClean="0">
                <a:solidFill>
                  <a:schemeClr val="tx1"/>
                </a:solidFill>
                <a:latin typeface="Berlin Sans FB" panose="020E0602020502020306" pitchFamily="34" charset="0"/>
              </a:rPr>
              <a:t>: el comportamiento del líder provoca el comportamiento del seguidor y el comportamiento del seguidor provoca el comportamiento del líder.</a:t>
            </a:r>
            <a:endParaRPr lang="es-ES" altLang="es-MX" sz="4000" b="1" dirty="0" smtClean="0">
              <a:solidFill>
                <a:schemeClr val="tx1"/>
              </a:solidFill>
              <a:latin typeface="Berlin Sans FB" panose="020E0602020502020306" pitchFamily="34" charset="0"/>
            </a:endParaRPr>
          </a:p>
        </p:txBody>
      </p:sp>
      <p:pic>
        <p:nvPicPr>
          <p:cNvPr id="3" name="Imagen 2"/>
          <p:cNvPicPr>
            <a:picLocks noChangeAspect="1"/>
          </p:cNvPicPr>
          <p:nvPr/>
        </p:nvPicPr>
        <p:blipFill>
          <a:blip r:embed="rId4"/>
          <a:stretch>
            <a:fillRect/>
          </a:stretch>
        </p:blipFill>
        <p:spPr>
          <a:xfrm>
            <a:off x="7092280" y="146323"/>
            <a:ext cx="1962150" cy="1914525"/>
          </a:xfrm>
          <a:prstGeom prst="rect">
            <a:avLst/>
          </a:prstGeom>
        </p:spPr>
      </p:pic>
    </p:spTree>
    <p:extLst>
      <p:ext uri="{BB962C8B-B14F-4D97-AF65-F5344CB8AC3E}">
        <p14:creationId xmlns:p14="http://schemas.microsoft.com/office/powerpoint/2010/main" val="249226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texto"/>
          <p:cNvSpPr>
            <a:spLocks noGrp="1"/>
          </p:cNvSpPr>
          <p:nvPr>
            <p:ph type="body" idx="1"/>
          </p:nvPr>
        </p:nvSpPr>
        <p:spPr>
          <a:xfrm>
            <a:off x="1475656" y="2132856"/>
            <a:ext cx="7273057" cy="4320480"/>
          </a:xfrm>
        </p:spPr>
        <p:txBody>
          <a:bodyPr>
            <a:noAutofit/>
          </a:bodyPr>
          <a:lstStyle/>
          <a:p>
            <a:pPr algn="just" eaLnBrk="1" fontAlgn="auto" hangingPunct="1">
              <a:spcAft>
                <a:spcPts val="0"/>
              </a:spcAft>
              <a:buClr>
                <a:schemeClr val="tx1">
                  <a:shade val="95000"/>
                </a:schemeClr>
              </a:buClr>
              <a:buFont typeface="Wingdings 2"/>
              <a:buNone/>
              <a:defRPr/>
            </a:pPr>
            <a:r>
              <a:rPr lang="es-MX" sz="3200" dirty="0" smtClean="0">
                <a:latin typeface="Berlin Sans FB" pitchFamily="34" charset="0"/>
              </a:rPr>
              <a:t>Algunos líderes tienen un “</a:t>
            </a:r>
            <a:r>
              <a:rPr lang="es-MX" sz="3200" b="1" i="1" dirty="0" smtClean="0">
                <a:latin typeface="Berlin Sans FB" pitchFamily="34" charset="0"/>
              </a:rPr>
              <a:t>DON</a:t>
            </a:r>
            <a:r>
              <a:rPr lang="es-MX" sz="3200" dirty="0" smtClean="0">
                <a:latin typeface="Berlin Sans FB" pitchFamily="34" charset="0"/>
              </a:rPr>
              <a:t>” (un carisma) que les permite motivar a los seguidores a que logren desempeños sobresalientes.</a:t>
            </a:r>
          </a:p>
          <a:p>
            <a:pPr algn="just" eaLnBrk="1" fontAlgn="auto" hangingPunct="1">
              <a:spcAft>
                <a:spcPts val="0"/>
              </a:spcAft>
              <a:buClr>
                <a:schemeClr val="tx1">
                  <a:shade val="95000"/>
                </a:schemeClr>
              </a:buClr>
              <a:buFont typeface="Wingdings 2"/>
              <a:buNone/>
              <a:defRPr/>
            </a:pPr>
            <a:endParaRPr lang="es-MX" sz="800" dirty="0" smtClean="0">
              <a:latin typeface="Berlin Sans FB" pitchFamily="34" charset="0"/>
            </a:endParaRPr>
          </a:p>
          <a:p>
            <a:pPr algn="just" eaLnBrk="1" fontAlgn="auto" hangingPunct="1">
              <a:spcAft>
                <a:spcPts val="0"/>
              </a:spcAft>
              <a:buClr>
                <a:schemeClr val="tx1">
                  <a:shade val="95000"/>
                </a:schemeClr>
              </a:buClr>
              <a:buFont typeface="Wingdings 2"/>
              <a:buNone/>
              <a:defRPr/>
            </a:pPr>
            <a:r>
              <a:rPr lang="es-MX" sz="3200" b="1" i="1" dirty="0" smtClean="0">
                <a:latin typeface="Berlin Sans FB" pitchFamily="34" charset="0"/>
              </a:rPr>
              <a:t>CHARISMA</a:t>
            </a:r>
            <a:r>
              <a:rPr lang="es-MX" sz="3200" dirty="0" smtClean="0">
                <a:latin typeface="Berlin Sans FB" pitchFamily="34" charset="0"/>
              </a:rPr>
              <a:t>  es una palabra griega que significa don. A los poderes que no podían explicarse claramente por medios lógicos se les llamaba carismáticos.  </a:t>
            </a:r>
          </a:p>
        </p:txBody>
      </p:sp>
      <p:sp>
        <p:nvSpPr>
          <p:cNvPr id="6" name="1 Título"/>
          <p:cNvSpPr>
            <a:spLocks noGrp="1"/>
          </p:cNvSpPr>
          <p:nvPr>
            <p:ph type="title"/>
          </p:nvPr>
        </p:nvSpPr>
        <p:spPr>
          <a:xfrm>
            <a:off x="1475656" y="500062"/>
            <a:ext cx="7211144" cy="1272753"/>
          </a:xfrm>
        </p:spPr>
        <p:txBody>
          <a:bodyPr/>
          <a:lstStyle/>
          <a:p>
            <a:pPr algn="ctr" eaLnBrk="1" fontAlgn="auto" hangingPunct="1">
              <a:spcAft>
                <a:spcPts val="0"/>
              </a:spcAft>
              <a:defRPr/>
            </a:pPr>
            <a:r>
              <a:rPr lang="es-MX" sz="44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Teoría del Liderazgo Carismático</a:t>
            </a:r>
            <a:endParaRPr lang="es-ES" sz="44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Tree>
    <p:extLst>
      <p:ext uri="{BB962C8B-B14F-4D97-AF65-F5344CB8AC3E}">
        <p14:creationId xmlns:p14="http://schemas.microsoft.com/office/powerpoint/2010/main" val="14300795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800" decel="100000"/>
                                        <p:tgtEl>
                                          <p:spTgt spid="5">
                                            <p:txEl>
                                              <p:pRg st="0" end="0"/>
                                            </p:txEl>
                                          </p:spTgt>
                                        </p:tgtEl>
                                      </p:cBhvr>
                                    </p:animEffect>
                                    <p:anim calcmode="lin" valueType="num">
                                      <p:cBhvr>
                                        <p:cTn id="8" dur="800" decel="100000" fill="hold"/>
                                        <p:tgtEl>
                                          <p:spTgt spid="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800" decel="100000"/>
                                        <p:tgtEl>
                                          <p:spTgt spid="5">
                                            <p:txEl>
                                              <p:pRg st="2" end="2"/>
                                            </p:txEl>
                                          </p:spTgt>
                                        </p:tgtEl>
                                      </p:cBhvr>
                                    </p:animEffect>
                                    <p:anim calcmode="lin" valueType="num">
                                      <p:cBhvr>
                                        <p:cTn id="18" dur="800" decel="100000" fill="hold"/>
                                        <p:tgtEl>
                                          <p:spTgt spid="5">
                                            <p:txEl>
                                              <p:pRg st="2" end="2"/>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5">
                                            <p:txEl>
                                              <p:pRg st="2" end="2"/>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5">
                                            <p:txEl>
                                              <p:pRg st="2" end="2"/>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
                                            <p:txEl>
                                              <p:pRg st="2" end="2"/>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texto"/>
          <p:cNvSpPr>
            <a:spLocks noGrp="1"/>
          </p:cNvSpPr>
          <p:nvPr>
            <p:ph type="body" idx="1"/>
          </p:nvPr>
        </p:nvSpPr>
        <p:spPr>
          <a:xfrm>
            <a:off x="1691680" y="1533823"/>
            <a:ext cx="7200800" cy="5063827"/>
          </a:xfrm>
        </p:spPr>
        <p:txBody>
          <a:bodyPr>
            <a:noAutofit/>
          </a:bodyPr>
          <a:lstStyle/>
          <a:p>
            <a:pPr algn="just" eaLnBrk="1" fontAlgn="auto" hangingPunct="1">
              <a:spcAft>
                <a:spcPts val="0"/>
              </a:spcAft>
              <a:buClr>
                <a:schemeClr val="tx1">
                  <a:shade val="95000"/>
                </a:schemeClr>
              </a:buClr>
              <a:buFont typeface="Wingdings 2"/>
              <a:buNone/>
              <a:defRPr/>
            </a:pPr>
            <a:endParaRPr lang="es-MX" sz="1900" dirty="0" smtClean="0">
              <a:latin typeface="Berlin Sans FB" pitchFamily="34" charset="0"/>
            </a:endParaRPr>
          </a:p>
          <a:p>
            <a:pPr algn="just" eaLnBrk="1" fontAlgn="auto" hangingPunct="1">
              <a:spcAft>
                <a:spcPts val="0"/>
              </a:spcAft>
              <a:buClr>
                <a:schemeClr val="tx1">
                  <a:shade val="95000"/>
                </a:schemeClr>
              </a:buClr>
              <a:buFont typeface="Wingdings 2"/>
              <a:buNone/>
              <a:defRPr/>
            </a:pPr>
            <a:r>
              <a:rPr lang="es-MX" sz="2600" dirty="0" smtClean="0">
                <a:latin typeface="Berlin Sans FB" pitchFamily="34" charset="0"/>
              </a:rPr>
              <a:t>Definición: capacidad de influir en los seguidores en base a un don sobre natural y poderes de atracción. Los seguidores disfrutan estar con un líder carismático, porque se sienten inspirados e importantes.</a:t>
            </a:r>
          </a:p>
          <a:p>
            <a:pPr algn="just" eaLnBrk="1" fontAlgn="auto" hangingPunct="1">
              <a:spcAft>
                <a:spcPts val="0"/>
              </a:spcAft>
              <a:buClr>
                <a:schemeClr val="tx1">
                  <a:shade val="95000"/>
                </a:schemeClr>
              </a:buClr>
              <a:buFont typeface="Wingdings 2"/>
              <a:buNone/>
              <a:defRPr/>
            </a:pPr>
            <a:r>
              <a:rPr lang="es-MX" sz="2600" dirty="0" smtClean="0">
                <a:latin typeface="Berlin Sans FB" pitchFamily="34" charset="0"/>
              </a:rPr>
              <a:t>No existe un consenso acerca de lo que constituye un comportamiento del liderazgo carismático, pero existen percepciones más o menos aceptadas de cualidades carismáticas específicas:</a:t>
            </a:r>
          </a:p>
          <a:p>
            <a:pPr marL="530352" indent="-457200" algn="just" eaLnBrk="1" fontAlgn="auto" hangingPunct="1">
              <a:spcAft>
                <a:spcPts val="0"/>
              </a:spcAft>
              <a:buClr>
                <a:schemeClr val="tx1">
                  <a:shade val="95000"/>
                </a:schemeClr>
              </a:buClr>
              <a:buFont typeface="Arial" pitchFamily="34" charset="0"/>
              <a:buChar char="•"/>
              <a:defRPr/>
            </a:pPr>
            <a:r>
              <a:rPr lang="es-MX" sz="2600" dirty="0" smtClean="0">
                <a:latin typeface="Berlin Sans FB" pitchFamily="34" charset="0"/>
              </a:rPr>
              <a:t>Visión</a:t>
            </a:r>
          </a:p>
          <a:p>
            <a:pPr marL="530352" indent="-457200" algn="just" eaLnBrk="1" fontAlgn="auto" hangingPunct="1">
              <a:spcAft>
                <a:spcPts val="0"/>
              </a:spcAft>
              <a:buClr>
                <a:schemeClr val="tx1">
                  <a:shade val="95000"/>
                </a:schemeClr>
              </a:buClr>
              <a:buFont typeface="Arial" pitchFamily="34" charset="0"/>
              <a:buChar char="•"/>
              <a:defRPr/>
            </a:pPr>
            <a:r>
              <a:rPr lang="es-MX" sz="2600" dirty="0" smtClean="0">
                <a:latin typeface="Berlin Sans FB" pitchFamily="34" charset="0"/>
              </a:rPr>
              <a:t>Actos de heroísmo </a:t>
            </a:r>
          </a:p>
          <a:p>
            <a:pPr marL="530352" indent="-457200" algn="just" eaLnBrk="1" fontAlgn="auto" hangingPunct="1">
              <a:spcAft>
                <a:spcPts val="0"/>
              </a:spcAft>
              <a:buClr>
                <a:schemeClr val="tx1">
                  <a:shade val="95000"/>
                </a:schemeClr>
              </a:buClr>
              <a:buFont typeface="Arial" pitchFamily="34" charset="0"/>
              <a:buChar char="•"/>
              <a:defRPr/>
            </a:pPr>
            <a:r>
              <a:rPr lang="es-MX" sz="2600" dirty="0" smtClean="0">
                <a:latin typeface="Berlin Sans FB" pitchFamily="34" charset="0"/>
              </a:rPr>
              <a:t>Capacidad para inspirar</a:t>
            </a:r>
          </a:p>
        </p:txBody>
      </p:sp>
      <p:sp>
        <p:nvSpPr>
          <p:cNvPr id="6" name="1 Título"/>
          <p:cNvSpPr>
            <a:spLocks noGrp="1"/>
          </p:cNvSpPr>
          <p:nvPr>
            <p:ph type="title"/>
          </p:nvPr>
        </p:nvSpPr>
        <p:spPr>
          <a:xfrm>
            <a:off x="1547664" y="260648"/>
            <a:ext cx="7139136" cy="1273175"/>
          </a:xfrm>
        </p:spPr>
        <p:txBody>
          <a:bodyPr/>
          <a:lstStyle/>
          <a:p>
            <a:pPr algn="ctr" eaLnBrk="1" fontAlgn="auto" hangingPunct="1">
              <a:spcAft>
                <a:spcPts val="0"/>
              </a:spcAft>
              <a:defRPr/>
            </a:pPr>
            <a:r>
              <a:rPr lang="es-MX" sz="36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Teoría del Liderazgo Carismático</a:t>
            </a:r>
            <a:endParaRPr lang="es-ES" sz="36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Tree>
    <p:extLst>
      <p:ext uri="{BB962C8B-B14F-4D97-AF65-F5344CB8AC3E}">
        <p14:creationId xmlns:p14="http://schemas.microsoft.com/office/powerpoint/2010/main" val="17625181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800" decel="100000"/>
                                        <p:tgtEl>
                                          <p:spTgt spid="5">
                                            <p:txEl>
                                              <p:pRg st="1" end="1"/>
                                            </p:txEl>
                                          </p:spTgt>
                                        </p:tgtEl>
                                      </p:cBhvr>
                                    </p:animEffect>
                                    <p:anim calcmode="lin" valueType="num">
                                      <p:cBhvr>
                                        <p:cTn id="8" dur="800" decel="100000" fill="hold"/>
                                        <p:tgtEl>
                                          <p:spTgt spid="5">
                                            <p:txEl>
                                              <p:pRg st="1" end="1"/>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5">
                                            <p:txEl>
                                              <p:pRg st="1" end="1"/>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5">
                                            <p:txEl>
                                              <p:pRg st="1" end="1"/>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xEl>
                                              <p:pRg st="1" end="1"/>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800" decel="100000"/>
                                        <p:tgtEl>
                                          <p:spTgt spid="5">
                                            <p:txEl>
                                              <p:pRg st="2" end="2"/>
                                            </p:txEl>
                                          </p:spTgt>
                                        </p:tgtEl>
                                      </p:cBhvr>
                                    </p:animEffect>
                                    <p:anim calcmode="lin" valueType="num">
                                      <p:cBhvr>
                                        <p:cTn id="18" dur="800" decel="100000" fill="hold"/>
                                        <p:tgtEl>
                                          <p:spTgt spid="5">
                                            <p:txEl>
                                              <p:pRg st="2" end="2"/>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5">
                                            <p:txEl>
                                              <p:pRg st="2" end="2"/>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5">
                                            <p:txEl>
                                              <p:pRg st="2" end="2"/>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
                                            <p:txEl>
                                              <p:pRg st="2" end="2"/>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800" decel="100000"/>
                                        <p:tgtEl>
                                          <p:spTgt spid="5">
                                            <p:txEl>
                                              <p:pRg st="3" end="3"/>
                                            </p:txEl>
                                          </p:spTgt>
                                        </p:tgtEl>
                                      </p:cBhvr>
                                    </p:animEffect>
                                    <p:anim calcmode="lin" valueType="num">
                                      <p:cBhvr>
                                        <p:cTn id="28" dur="800" decel="100000" fill="hold"/>
                                        <p:tgtEl>
                                          <p:spTgt spid="5">
                                            <p:txEl>
                                              <p:pRg st="3" end="3"/>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5">
                                            <p:txEl>
                                              <p:pRg st="3" end="3"/>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5">
                                            <p:txEl>
                                              <p:pRg st="3" end="3"/>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5">
                                            <p:txEl>
                                              <p:pRg st="3" end="3"/>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5">
                                            <p:txEl>
                                              <p:pRg st="3" end="3"/>
                                            </p:txEl>
                                          </p:spTgt>
                                        </p:tgtEl>
                                        <p:attrNameLst>
                                          <p:attrName>ppt_y</p:attrName>
                                        </p:attrNameLst>
                                      </p:cBhvr>
                                      <p:tavLst>
                                        <p:tav tm="0">
                                          <p:val>
                                            <p:strVal val="#ppt_y+0.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800" decel="100000"/>
                                        <p:tgtEl>
                                          <p:spTgt spid="5">
                                            <p:txEl>
                                              <p:pRg st="4" end="4"/>
                                            </p:txEl>
                                          </p:spTgt>
                                        </p:tgtEl>
                                      </p:cBhvr>
                                    </p:animEffect>
                                    <p:anim calcmode="lin" valueType="num">
                                      <p:cBhvr>
                                        <p:cTn id="38" dur="800" decel="100000" fill="hold"/>
                                        <p:tgtEl>
                                          <p:spTgt spid="5">
                                            <p:txEl>
                                              <p:pRg st="4" end="4"/>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5">
                                            <p:txEl>
                                              <p:pRg st="4" end="4"/>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5">
                                            <p:txEl>
                                              <p:pRg st="4" end="4"/>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5">
                                            <p:txEl>
                                              <p:pRg st="4" end="4"/>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5">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0" presetClass="entr" presetSubtype="0" fill="hold" grpId="0" nodeType="clickEffect">
                                  <p:stCondLst>
                                    <p:cond delay="0"/>
                                  </p:stCondLst>
                                  <p:childTnLst>
                                    <p:set>
                                      <p:cBhvr>
                                        <p:cTn id="46" dur="1" fill="hold">
                                          <p:stCondLst>
                                            <p:cond delay="0"/>
                                          </p:stCondLst>
                                        </p:cTn>
                                        <p:tgtEl>
                                          <p:spTgt spid="5">
                                            <p:txEl>
                                              <p:pRg st="5" end="5"/>
                                            </p:txEl>
                                          </p:spTgt>
                                        </p:tgtEl>
                                        <p:attrNameLst>
                                          <p:attrName>style.visibility</p:attrName>
                                        </p:attrNameLst>
                                      </p:cBhvr>
                                      <p:to>
                                        <p:strVal val="visible"/>
                                      </p:to>
                                    </p:set>
                                    <p:animEffect transition="in" filter="fade">
                                      <p:cBhvr>
                                        <p:cTn id="47" dur="800" decel="100000"/>
                                        <p:tgtEl>
                                          <p:spTgt spid="5">
                                            <p:txEl>
                                              <p:pRg st="5" end="5"/>
                                            </p:txEl>
                                          </p:spTgt>
                                        </p:tgtEl>
                                      </p:cBhvr>
                                    </p:animEffect>
                                    <p:anim calcmode="lin" valueType="num">
                                      <p:cBhvr>
                                        <p:cTn id="48" dur="800" decel="100000" fill="hold"/>
                                        <p:tgtEl>
                                          <p:spTgt spid="5">
                                            <p:txEl>
                                              <p:pRg st="5" end="5"/>
                                            </p:txEl>
                                          </p:spTgt>
                                        </p:tgtEl>
                                        <p:attrNameLst>
                                          <p:attrName>style.rotation</p:attrName>
                                        </p:attrNameLst>
                                      </p:cBhvr>
                                      <p:tavLst>
                                        <p:tav tm="0">
                                          <p:val>
                                            <p:fltVal val="-90"/>
                                          </p:val>
                                        </p:tav>
                                        <p:tav tm="100000">
                                          <p:val>
                                            <p:fltVal val="0"/>
                                          </p:val>
                                        </p:tav>
                                      </p:tavLst>
                                    </p:anim>
                                    <p:anim calcmode="lin" valueType="num">
                                      <p:cBhvr>
                                        <p:cTn id="49" dur="800" decel="100000" fill="hold"/>
                                        <p:tgtEl>
                                          <p:spTgt spid="5">
                                            <p:txEl>
                                              <p:pRg st="5" end="5"/>
                                            </p:txEl>
                                          </p:spTgt>
                                        </p:tgtEl>
                                        <p:attrNameLst>
                                          <p:attrName>ppt_x</p:attrName>
                                        </p:attrNameLst>
                                      </p:cBhvr>
                                      <p:tavLst>
                                        <p:tav tm="0">
                                          <p:val>
                                            <p:strVal val="#ppt_x+0.4"/>
                                          </p:val>
                                        </p:tav>
                                        <p:tav tm="100000">
                                          <p:val>
                                            <p:strVal val="#ppt_x-0.05"/>
                                          </p:val>
                                        </p:tav>
                                      </p:tavLst>
                                    </p:anim>
                                    <p:anim calcmode="lin" valueType="num">
                                      <p:cBhvr>
                                        <p:cTn id="50" dur="800" decel="100000" fill="hold"/>
                                        <p:tgtEl>
                                          <p:spTgt spid="5">
                                            <p:txEl>
                                              <p:pRg st="5" end="5"/>
                                            </p:txEl>
                                          </p:spTgt>
                                        </p:tgtEl>
                                        <p:attrNameLst>
                                          <p:attrName>ppt_y</p:attrName>
                                        </p:attrNameLst>
                                      </p:cBhvr>
                                      <p:tavLst>
                                        <p:tav tm="0">
                                          <p:val>
                                            <p:strVal val="#ppt_y-0.4"/>
                                          </p:val>
                                        </p:tav>
                                        <p:tav tm="100000">
                                          <p:val>
                                            <p:strVal val="#ppt_y+0.1"/>
                                          </p:val>
                                        </p:tav>
                                      </p:tavLst>
                                    </p:anim>
                                    <p:anim calcmode="lin" valueType="num">
                                      <p:cBhvr>
                                        <p:cTn id="51" dur="200" accel="100000" fill="hold">
                                          <p:stCondLst>
                                            <p:cond delay="800"/>
                                          </p:stCondLst>
                                        </p:cTn>
                                        <p:tgtEl>
                                          <p:spTgt spid="5">
                                            <p:txEl>
                                              <p:pRg st="5" end="5"/>
                                            </p:txEl>
                                          </p:spTgt>
                                        </p:tgtEl>
                                        <p:attrNameLst>
                                          <p:attrName>ppt_x</p:attrName>
                                        </p:attrNameLst>
                                      </p:cBhvr>
                                      <p:tavLst>
                                        <p:tav tm="0">
                                          <p:val>
                                            <p:strVal val="#ppt_x-0.05"/>
                                          </p:val>
                                        </p:tav>
                                        <p:tav tm="100000">
                                          <p:val>
                                            <p:strVal val="#ppt_x"/>
                                          </p:val>
                                        </p:tav>
                                      </p:tavLst>
                                    </p:anim>
                                    <p:anim calcmode="lin" valueType="num">
                                      <p:cBhvr>
                                        <p:cTn id="52" dur="200" accel="100000" fill="hold">
                                          <p:stCondLst>
                                            <p:cond delay="800"/>
                                          </p:stCondLst>
                                        </p:cTn>
                                        <p:tgtEl>
                                          <p:spTgt spid="5">
                                            <p:txEl>
                                              <p:pRg st="5" end="5"/>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texto"/>
          <p:cNvSpPr>
            <a:spLocks noGrp="1"/>
          </p:cNvSpPr>
          <p:nvPr>
            <p:ph type="body" idx="1"/>
          </p:nvPr>
        </p:nvSpPr>
        <p:spPr>
          <a:xfrm>
            <a:off x="1547664" y="476250"/>
            <a:ext cx="3951436" cy="6049094"/>
          </a:xfrm>
        </p:spPr>
        <p:txBody>
          <a:bodyPr>
            <a:normAutofit lnSpcReduction="10000"/>
          </a:bodyPr>
          <a:lstStyle/>
          <a:p>
            <a:pPr eaLnBrk="1" fontAlgn="auto" hangingPunct="1">
              <a:spcAft>
                <a:spcPts val="0"/>
              </a:spcAft>
              <a:buClr>
                <a:schemeClr val="tx1">
                  <a:shade val="95000"/>
                </a:schemeClr>
              </a:buClr>
              <a:buFont typeface="Wingdings 2"/>
              <a:buNone/>
              <a:defRPr/>
            </a:pPr>
            <a:r>
              <a:rPr lang="es-MX" sz="4000" b="1" dirty="0" smtClean="0">
                <a:solidFill>
                  <a:schemeClr val="tx1"/>
                </a:solidFill>
              </a:rPr>
              <a:t>Características Clave de los Lideres </a:t>
            </a:r>
            <a:r>
              <a:rPr lang="es-MX" sz="4000" b="1" dirty="0">
                <a:solidFill>
                  <a:schemeClr val="tx1"/>
                </a:solidFill>
              </a:rPr>
              <a:t>C</a:t>
            </a:r>
            <a:r>
              <a:rPr lang="es-MX" sz="4000" b="1" dirty="0" smtClean="0">
                <a:solidFill>
                  <a:schemeClr val="tx1"/>
                </a:solidFill>
              </a:rPr>
              <a:t>arismáticos</a:t>
            </a:r>
            <a:r>
              <a:rPr lang="es-MX" sz="4000" b="1" dirty="0" smtClean="0"/>
              <a:t>:</a:t>
            </a:r>
          </a:p>
          <a:p>
            <a:pPr marL="530352" indent="-457200" eaLnBrk="1" fontAlgn="auto" hangingPunct="1">
              <a:spcAft>
                <a:spcPts val="0"/>
              </a:spcAft>
              <a:buClr>
                <a:schemeClr val="tx1">
                  <a:shade val="95000"/>
                </a:schemeClr>
              </a:buClr>
              <a:buFont typeface="+mj-lt"/>
              <a:buAutoNum type="arabicPeriod"/>
              <a:defRPr/>
            </a:pPr>
            <a:r>
              <a:rPr lang="es-MX" sz="3600" i="1" dirty="0" smtClean="0">
                <a:solidFill>
                  <a:schemeClr val="tx1"/>
                </a:solidFill>
                <a:latin typeface="Berlin Sans FB" pitchFamily="34" charset="0"/>
              </a:rPr>
              <a:t>Confianza en ellos mismos</a:t>
            </a:r>
            <a:r>
              <a:rPr lang="es-MX" sz="3600" dirty="0" smtClean="0">
                <a:solidFill>
                  <a:schemeClr val="tx1"/>
                </a:solidFill>
                <a:latin typeface="Berlin Sans FB" pitchFamily="34" charset="0"/>
              </a:rPr>
              <a:t>. </a:t>
            </a:r>
            <a:r>
              <a:rPr lang="es-MX" sz="3600" dirty="0" smtClean="0">
                <a:latin typeface="Berlin Sans FB" pitchFamily="34" charset="0"/>
              </a:rPr>
              <a:t>Tienen una seguridad completa en su juicio y capacidad.</a:t>
            </a:r>
          </a:p>
        </p:txBody>
      </p:sp>
      <p:pic>
        <p:nvPicPr>
          <p:cNvPr id="53252" name="Picture 4" descr="MPj02160640000[1]"/>
          <p:cNvPicPr>
            <a:picLocks noChangeAspect="1" noChangeArrowheads="1"/>
          </p:cNvPicPr>
          <p:nvPr/>
        </p:nvPicPr>
        <p:blipFill>
          <a:blip r:embed="rId3"/>
          <a:srcRect/>
          <a:stretch>
            <a:fillRect/>
          </a:stretch>
        </p:blipFill>
        <p:spPr bwMode="auto">
          <a:xfrm>
            <a:off x="5499100" y="836613"/>
            <a:ext cx="3311525" cy="5284787"/>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178746379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800" decel="100000"/>
                                        <p:tgtEl>
                                          <p:spTgt spid="5">
                                            <p:txEl>
                                              <p:pRg st="0" end="0"/>
                                            </p:txEl>
                                          </p:spTgt>
                                        </p:tgtEl>
                                      </p:cBhvr>
                                    </p:animEffect>
                                    <p:anim calcmode="lin" valueType="num">
                                      <p:cBhvr>
                                        <p:cTn id="8" dur="800" decel="100000" fill="hold"/>
                                        <p:tgtEl>
                                          <p:spTgt spid="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800" decel="100000"/>
                                        <p:tgtEl>
                                          <p:spTgt spid="5">
                                            <p:txEl>
                                              <p:pRg st="1" end="1"/>
                                            </p:txEl>
                                          </p:spTgt>
                                        </p:tgtEl>
                                      </p:cBhvr>
                                    </p:animEffect>
                                    <p:anim calcmode="lin" valueType="num">
                                      <p:cBhvr>
                                        <p:cTn id="18" dur="800" decel="100000" fill="hold"/>
                                        <p:tgtEl>
                                          <p:spTgt spid="5">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5">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5">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texto"/>
          <p:cNvSpPr>
            <a:spLocks noGrp="1"/>
          </p:cNvSpPr>
          <p:nvPr>
            <p:ph type="body" idx="1"/>
          </p:nvPr>
        </p:nvSpPr>
        <p:spPr>
          <a:xfrm>
            <a:off x="1547664" y="692149"/>
            <a:ext cx="4824536" cy="5808663"/>
          </a:xfrm>
        </p:spPr>
        <p:txBody>
          <a:bodyPr>
            <a:normAutofit/>
          </a:bodyPr>
          <a:lstStyle/>
          <a:p>
            <a:pPr algn="just" eaLnBrk="1" fontAlgn="auto" hangingPunct="1">
              <a:spcAft>
                <a:spcPts val="0"/>
              </a:spcAft>
              <a:buClr>
                <a:schemeClr val="tx1">
                  <a:shade val="95000"/>
                </a:schemeClr>
              </a:buClr>
              <a:buFont typeface="Wingdings 2"/>
              <a:buNone/>
              <a:defRPr/>
            </a:pPr>
            <a:r>
              <a:rPr lang="es-MX" sz="2800" dirty="0" smtClean="0">
                <a:solidFill>
                  <a:schemeClr val="tx1"/>
                </a:solidFill>
                <a:latin typeface="Berlin Sans FB" pitchFamily="34" charset="0"/>
              </a:rPr>
              <a:t>Características Clave de los Lideres </a:t>
            </a:r>
            <a:r>
              <a:rPr lang="es-MX" sz="2800" dirty="0">
                <a:solidFill>
                  <a:schemeClr val="tx1"/>
                </a:solidFill>
              </a:rPr>
              <a:t>C</a:t>
            </a:r>
            <a:r>
              <a:rPr lang="es-MX" sz="2800" dirty="0" smtClean="0">
                <a:solidFill>
                  <a:schemeClr val="tx1"/>
                </a:solidFill>
                <a:latin typeface="Berlin Sans FB" pitchFamily="34" charset="0"/>
              </a:rPr>
              <a:t>arismáticos:</a:t>
            </a:r>
          </a:p>
          <a:p>
            <a:pPr marL="530352" indent="-457200" algn="just" eaLnBrk="1" fontAlgn="auto" hangingPunct="1">
              <a:spcAft>
                <a:spcPts val="0"/>
              </a:spcAft>
              <a:buClr>
                <a:schemeClr val="tx1">
                  <a:shade val="95000"/>
                </a:schemeClr>
              </a:buClr>
              <a:buFont typeface="+mj-lt"/>
              <a:buAutoNum type="arabicPeriod" startAt="2"/>
              <a:defRPr/>
            </a:pPr>
            <a:r>
              <a:rPr lang="es-MX" sz="2800" i="1" dirty="0" smtClean="0">
                <a:solidFill>
                  <a:schemeClr val="tx1"/>
                </a:solidFill>
                <a:latin typeface="Berlin Sans FB" pitchFamily="34" charset="0"/>
              </a:rPr>
              <a:t>Una visión</a:t>
            </a:r>
            <a:r>
              <a:rPr lang="es-MX" sz="2800" dirty="0" smtClean="0">
                <a:solidFill>
                  <a:schemeClr val="tx1"/>
                </a:solidFill>
                <a:latin typeface="Berlin Sans FB" pitchFamily="34" charset="0"/>
              </a:rPr>
              <a:t>. </a:t>
            </a:r>
            <a:r>
              <a:rPr lang="es-MX" sz="2800" dirty="0" smtClean="0">
                <a:latin typeface="Berlin Sans FB" pitchFamily="34" charset="0"/>
              </a:rPr>
              <a:t>Esto es una meta idealizada que propone un futuro mejor que el statu quo. Mientras más grande sea la disparidad entre esta meta idealizada y el statu quo, más probable será que los seguidores atribuyan una visión extraordinaria al líder</a:t>
            </a:r>
            <a:r>
              <a:rPr lang="es-MX" sz="2400" dirty="0" smtClean="0">
                <a:latin typeface="Berlin Sans FB" pitchFamily="34" charset="0"/>
              </a:rPr>
              <a:t>.</a:t>
            </a:r>
            <a:endParaRPr lang="es-MX" sz="2200" dirty="0" smtClean="0">
              <a:latin typeface="Berlin Sans FB" pitchFamily="34" charset="0"/>
            </a:endParaRPr>
          </a:p>
        </p:txBody>
      </p:sp>
      <p:pic>
        <p:nvPicPr>
          <p:cNvPr id="53252" name="Picture 4" descr="MPj02160640000[1]"/>
          <p:cNvPicPr>
            <a:picLocks noChangeAspect="1" noChangeArrowheads="1"/>
          </p:cNvPicPr>
          <p:nvPr/>
        </p:nvPicPr>
        <p:blipFill>
          <a:blip r:embed="rId3"/>
          <a:srcRect/>
          <a:stretch>
            <a:fillRect/>
          </a:stretch>
        </p:blipFill>
        <p:spPr bwMode="auto">
          <a:xfrm>
            <a:off x="6554447" y="692150"/>
            <a:ext cx="2256177" cy="3600946"/>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5682378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800" decel="100000"/>
                                        <p:tgtEl>
                                          <p:spTgt spid="5">
                                            <p:txEl>
                                              <p:pRg st="0" end="0"/>
                                            </p:txEl>
                                          </p:spTgt>
                                        </p:tgtEl>
                                      </p:cBhvr>
                                    </p:animEffect>
                                    <p:anim calcmode="lin" valueType="num">
                                      <p:cBhvr>
                                        <p:cTn id="8" dur="800" decel="100000" fill="hold"/>
                                        <p:tgtEl>
                                          <p:spTgt spid="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800" decel="100000"/>
                                        <p:tgtEl>
                                          <p:spTgt spid="5">
                                            <p:txEl>
                                              <p:pRg st="1" end="1"/>
                                            </p:txEl>
                                          </p:spTgt>
                                        </p:tgtEl>
                                      </p:cBhvr>
                                    </p:animEffect>
                                    <p:anim calcmode="lin" valueType="num">
                                      <p:cBhvr>
                                        <p:cTn id="18" dur="800" decel="100000" fill="hold"/>
                                        <p:tgtEl>
                                          <p:spTgt spid="5">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5">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5">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texto"/>
          <p:cNvSpPr>
            <a:spLocks noGrp="1"/>
          </p:cNvSpPr>
          <p:nvPr>
            <p:ph type="body" idx="1"/>
          </p:nvPr>
        </p:nvSpPr>
        <p:spPr>
          <a:xfrm>
            <a:off x="1547664" y="692151"/>
            <a:ext cx="4536504" cy="5833193"/>
          </a:xfrm>
        </p:spPr>
        <p:txBody>
          <a:bodyPr>
            <a:noAutofit/>
          </a:bodyPr>
          <a:lstStyle/>
          <a:p>
            <a:pPr algn="just" eaLnBrk="1" fontAlgn="auto" hangingPunct="1">
              <a:spcAft>
                <a:spcPts val="0"/>
              </a:spcAft>
              <a:buClr>
                <a:schemeClr val="tx1">
                  <a:shade val="95000"/>
                </a:schemeClr>
              </a:buClr>
              <a:buFont typeface="Wingdings 2"/>
              <a:buNone/>
              <a:defRPr/>
            </a:pPr>
            <a:r>
              <a:rPr lang="es-MX" sz="2700" dirty="0" smtClean="0">
                <a:solidFill>
                  <a:schemeClr val="tx1"/>
                </a:solidFill>
              </a:rPr>
              <a:t>Características Clave de los </a:t>
            </a:r>
            <a:r>
              <a:rPr lang="es-MX" sz="2700" dirty="0">
                <a:solidFill>
                  <a:schemeClr val="tx1"/>
                </a:solidFill>
              </a:rPr>
              <a:t>L</a:t>
            </a:r>
            <a:r>
              <a:rPr lang="es-MX" sz="2700" dirty="0" smtClean="0">
                <a:solidFill>
                  <a:schemeClr val="tx1"/>
                </a:solidFill>
              </a:rPr>
              <a:t>ideres </a:t>
            </a:r>
            <a:r>
              <a:rPr lang="es-MX" sz="2700" dirty="0">
                <a:solidFill>
                  <a:schemeClr val="tx1"/>
                </a:solidFill>
              </a:rPr>
              <a:t>C</a:t>
            </a:r>
            <a:r>
              <a:rPr lang="es-MX" sz="2700" dirty="0" smtClean="0">
                <a:solidFill>
                  <a:schemeClr val="tx1"/>
                </a:solidFill>
              </a:rPr>
              <a:t>arismáticos:</a:t>
            </a:r>
          </a:p>
          <a:p>
            <a:pPr marL="530352" indent="-457200" eaLnBrk="1" fontAlgn="auto" hangingPunct="1">
              <a:spcAft>
                <a:spcPts val="0"/>
              </a:spcAft>
              <a:buClr>
                <a:schemeClr val="tx1">
                  <a:shade val="95000"/>
                </a:schemeClr>
              </a:buClr>
              <a:buFont typeface="+mj-lt"/>
              <a:buAutoNum type="arabicPeriod" startAt="3"/>
              <a:defRPr/>
            </a:pPr>
            <a:r>
              <a:rPr lang="es-MX" sz="2700" i="1" dirty="0" smtClean="0">
                <a:solidFill>
                  <a:schemeClr val="tx1"/>
                </a:solidFill>
              </a:rPr>
              <a:t>Capacidad para articular la visión</a:t>
            </a:r>
            <a:r>
              <a:rPr lang="es-MX" sz="2700" dirty="0" smtClean="0">
                <a:solidFill>
                  <a:schemeClr val="tx1"/>
                </a:solidFill>
              </a:rPr>
              <a:t>. </a:t>
            </a:r>
            <a:r>
              <a:rPr lang="es-MX" sz="2700" dirty="0" smtClean="0"/>
              <a:t>Son capaces de poner en claro y establecer la visión en términos que sean inteligibles para los demás. Esta articulación demuestra una comprensión de las necesidades de los seguidores y, por lo tanto, funciona como una fuerza motivadora.</a:t>
            </a:r>
          </a:p>
        </p:txBody>
      </p:sp>
      <p:pic>
        <p:nvPicPr>
          <p:cNvPr id="53252" name="Picture 4" descr="MPj02160640000[1]"/>
          <p:cNvPicPr>
            <a:picLocks noChangeAspect="1" noChangeArrowheads="1"/>
          </p:cNvPicPr>
          <p:nvPr/>
        </p:nvPicPr>
        <p:blipFill>
          <a:blip r:embed="rId3"/>
          <a:srcRect/>
          <a:stretch>
            <a:fillRect/>
          </a:stretch>
        </p:blipFill>
        <p:spPr bwMode="auto">
          <a:xfrm>
            <a:off x="6283746" y="692151"/>
            <a:ext cx="2526877" cy="4032994"/>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0720505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800" decel="100000"/>
                                        <p:tgtEl>
                                          <p:spTgt spid="5">
                                            <p:txEl>
                                              <p:pRg st="0" end="0"/>
                                            </p:txEl>
                                          </p:spTgt>
                                        </p:tgtEl>
                                      </p:cBhvr>
                                    </p:animEffect>
                                    <p:anim calcmode="lin" valueType="num">
                                      <p:cBhvr>
                                        <p:cTn id="8" dur="800" decel="100000" fill="hold"/>
                                        <p:tgtEl>
                                          <p:spTgt spid="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800" decel="100000"/>
                                        <p:tgtEl>
                                          <p:spTgt spid="5">
                                            <p:txEl>
                                              <p:pRg st="1" end="1"/>
                                            </p:txEl>
                                          </p:spTgt>
                                        </p:tgtEl>
                                      </p:cBhvr>
                                    </p:animEffect>
                                    <p:anim calcmode="lin" valueType="num">
                                      <p:cBhvr>
                                        <p:cTn id="18" dur="800" decel="100000" fill="hold"/>
                                        <p:tgtEl>
                                          <p:spTgt spid="5">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5">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5">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907704" y="260648"/>
            <a:ext cx="6984776" cy="714375"/>
          </a:xfrm>
        </p:spPr>
        <p:txBody>
          <a:bodyPr/>
          <a:lstStyle/>
          <a:p>
            <a:pPr algn="ctr" eaLnBrk="1" fontAlgn="auto" hangingPunct="1">
              <a:spcAft>
                <a:spcPts val="0"/>
              </a:spcAft>
              <a:defRPr/>
            </a:pPr>
            <a:r>
              <a:rPr lang="es-MX"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Teorías del Liderazgo</a:t>
            </a:r>
            <a:endParaRPr lang="es-ES"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5" name="4 Rectángulo redondeado"/>
          <p:cNvSpPr/>
          <p:nvPr/>
        </p:nvSpPr>
        <p:spPr>
          <a:xfrm>
            <a:off x="1547664" y="1214438"/>
            <a:ext cx="3857625" cy="2500312"/>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MX" b="1" dirty="0">
                <a:latin typeface="Berlin Sans FB" pitchFamily="34" charset="0"/>
              </a:rPr>
              <a:t>Teoría de Rasgos</a:t>
            </a:r>
          </a:p>
          <a:p>
            <a:pPr algn="ctr" eaLnBrk="1" fontAlgn="auto" hangingPunct="1">
              <a:spcBef>
                <a:spcPts val="0"/>
              </a:spcBef>
              <a:spcAft>
                <a:spcPts val="0"/>
              </a:spcAft>
              <a:defRPr/>
            </a:pPr>
            <a:endParaRPr lang="es-MX" b="1" dirty="0">
              <a:latin typeface="Berlin Sans FB" pitchFamily="34" charset="0"/>
            </a:endParaRPr>
          </a:p>
          <a:p>
            <a:pPr algn="ctr" eaLnBrk="1" fontAlgn="auto" hangingPunct="1">
              <a:spcBef>
                <a:spcPts val="0"/>
              </a:spcBef>
              <a:spcAft>
                <a:spcPts val="0"/>
              </a:spcAft>
              <a:defRPr/>
            </a:pPr>
            <a:r>
              <a:rPr lang="es-MX" dirty="0">
                <a:latin typeface="Berlin Sans FB" pitchFamily="34" charset="0"/>
              </a:rPr>
              <a:t>Busca determinar los rasgos de personalidad que le son comunes a los lideres</a:t>
            </a:r>
            <a:endParaRPr lang="es-ES" dirty="0">
              <a:latin typeface="Berlin Sans FB" pitchFamily="34" charset="0"/>
            </a:endParaRPr>
          </a:p>
        </p:txBody>
      </p:sp>
      <p:sp>
        <p:nvSpPr>
          <p:cNvPr id="9" name="8 Rectángulo redondeado"/>
          <p:cNvSpPr/>
          <p:nvPr/>
        </p:nvSpPr>
        <p:spPr>
          <a:xfrm>
            <a:off x="5250879" y="1214438"/>
            <a:ext cx="3857625" cy="2500312"/>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MX" b="1" dirty="0">
                <a:latin typeface="Berlin Sans FB" pitchFamily="34" charset="0"/>
              </a:rPr>
              <a:t>Teoría  del Comportamiento</a:t>
            </a:r>
          </a:p>
          <a:p>
            <a:pPr algn="ctr" eaLnBrk="1" fontAlgn="auto" hangingPunct="1">
              <a:spcBef>
                <a:spcPts val="0"/>
              </a:spcBef>
              <a:spcAft>
                <a:spcPts val="0"/>
              </a:spcAft>
              <a:defRPr/>
            </a:pPr>
            <a:endParaRPr lang="es-MX" b="1" dirty="0">
              <a:latin typeface="Berlin Sans FB" pitchFamily="34" charset="0"/>
            </a:endParaRPr>
          </a:p>
          <a:p>
            <a:pPr algn="ctr" eaLnBrk="1" fontAlgn="auto" hangingPunct="1">
              <a:spcBef>
                <a:spcPts val="0"/>
              </a:spcBef>
              <a:spcAft>
                <a:spcPts val="0"/>
              </a:spcAft>
              <a:defRPr/>
            </a:pPr>
            <a:r>
              <a:rPr lang="es-MX" dirty="0">
                <a:latin typeface="Berlin Sans FB" pitchFamily="34" charset="0"/>
              </a:rPr>
              <a:t>Intenta explicar el liderazgo como una consecuencia de las acciones de una persona</a:t>
            </a:r>
            <a:endParaRPr lang="es-ES" dirty="0">
              <a:latin typeface="Berlin Sans FB" pitchFamily="34" charset="0"/>
            </a:endParaRPr>
          </a:p>
        </p:txBody>
      </p:sp>
      <p:sp>
        <p:nvSpPr>
          <p:cNvPr id="10" name="9 Rectángulo redondeado"/>
          <p:cNvSpPr/>
          <p:nvPr/>
        </p:nvSpPr>
        <p:spPr>
          <a:xfrm>
            <a:off x="1547664" y="4071938"/>
            <a:ext cx="3857625" cy="2500312"/>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MX" b="1" dirty="0">
                <a:latin typeface="Berlin Sans FB" pitchFamily="34" charset="0"/>
              </a:rPr>
              <a:t>Teoría de la Contingencia</a:t>
            </a:r>
          </a:p>
          <a:p>
            <a:pPr algn="ctr" eaLnBrk="1" fontAlgn="auto" hangingPunct="1">
              <a:spcBef>
                <a:spcPts val="0"/>
              </a:spcBef>
              <a:spcAft>
                <a:spcPts val="0"/>
              </a:spcAft>
              <a:defRPr/>
            </a:pPr>
            <a:endParaRPr lang="es-MX" b="1" dirty="0">
              <a:latin typeface="Berlin Sans FB" pitchFamily="34" charset="0"/>
            </a:endParaRPr>
          </a:p>
          <a:p>
            <a:pPr algn="ctr" eaLnBrk="1" fontAlgn="auto" hangingPunct="1">
              <a:spcBef>
                <a:spcPts val="0"/>
              </a:spcBef>
              <a:spcAft>
                <a:spcPts val="0"/>
              </a:spcAft>
              <a:defRPr/>
            </a:pPr>
            <a:r>
              <a:rPr lang="es-MX" dirty="0">
                <a:latin typeface="Berlin Sans FB" pitchFamily="34" charset="0"/>
              </a:rPr>
              <a:t>Considera inadecuadas las teorías anteriores y crea modelos que permiten </a:t>
            </a:r>
            <a:r>
              <a:rPr lang="es-MX" dirty="0" smtClean="0">
                <a:latin typeface="Berlin Sans FB" pitchFamily="34" charset="0"/>
              </a:rPr>
              <a:t>adaptar </a:t>
            </a:r>
            <a:r>
              <a:rPr lang="es-MX" dirty="0">
                <a:latin typeface="Berlin Sans FB" pitchFamily="34" charset="0"/>
              </a:rPr>
              <a:t>el estilo de liderazgo a una situación determinada</a:t>
            </a:r>
            <a:endParaRPr lang="es-ES" dirty="0">
              <a:latin typeface="Berlin Sans FB" pitchFamily="34" charset="0"/>
            </a:endParaRPr>
          </a:p>
        </p:txBody>
      </p:sp>
      <p:sp>
        <p:nvSpPr>
          <p:cNvPr id="11" name="10 Rectángulo redondeado"/>
          <p:cNvSpPr/>
          <p:nvPr/>
        </p:nvSpPr>
        <p:spPr>
          <a:xfrm>
            <a:off x="5292080" y="4071938"/>
            <a:ext cx="3857625" cy="2500312"/>
          </a:xfrm>
          <a:prstGeom prst="roundRec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MX" sz="1500" b="1" dirty="0">
                <a:latin typeface="Berlin Sans FB" pitchFamily="34" charset="0"/>
              </a:rPr>
              <a:t>Teoría Contemporánea del Liderazgo</a:t>
            </a:r>
          </a:p>
          <a:p>
            <a:pPr algn="ctr" eaLnBrk="1" fontAlgn="auto" hangingPunct="1">
              <a:spcBef>
                <a:spcPts val="0"/>
              </a:spcBef>
              <a:spcAft>
                <a:spcPts val="0"/>
              </a:spcAft>
              <a:defRPr/>
            </a:pPr>
            <a:endParaRPr lang="es-MX" sz="1500" b="1" dirty="0">
              <a:latin typeface="Berlin Sans FB" pitchFamily="34" charset="0"/>
            </a:endParaRPr>
          </a:p>
          <a:p>
            <a:pPr algn="ctr" eaLnBrk="1" fontAlgn="auto" hangingPunct="1">
              <a:spcBef>
                <a:spcPts val="0"/>
              </a:spcBef>
              <a:spcAft>
                <a:spcPts val="0"/>
              </a:spcAft>
              <a:defRPr/>
            </a:pPr>
            <a:r>
              <a:rPr lang="es-MX" sz="1500" dirty="0">
                <a:latin typeface="Berlin Sans FB" pitchFamily="34" charset="0"/>
              </a:rPr>
              <a:t>Retoma la teoría de los rasgos bajo la perspectiva de que el liderazgo es tanto forma o estilo como fondo o substancia. Minimiza la importancia de la complejidad teórica  y analiza el liderazgo desde la óptica de una persona “común y corriente”</a:t>
            </a:r>
            <a:endParaRPr lang="es-ES" sz="1500" dirty="0">
              <a:latin typeface="Berlin Sans FB" pitchFamily="34" charset="0"/>
            </a:endParaRPr>
          </a:p>
        </p:txBody>
      </p:sp>
      <p:sp>
        <p:nvSpPr>
          <p:cNvPr id="12" name="11 Rectángulo"/>
          <p:cNvSpPr/>
          <p:nvPr/>
        </p:nvSpPr>
        <p:spPr>
          <a:xfrm>
            <a:off x="1550514" y="714356"/>
            <a:ext cx="357190" cy="70788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s-MX"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erlin Sans FB" pitchFamily="34" charset="0"/>
              </a:rPr>
              <a:t>1</a:t>
            </a:r>
            <a:endParaRPr lang="es-E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erlin Sans FB" pitchFamily="34" charset="0"/>
            </a:endParaRPr>
          </a:p>
        </p:txBody>
      </p:sp>
      <p:sp>
        <p:nvSpPr>
          <p:cNvPr id="14" name="13 Rectángulo"/>
          <p:cNvSpPr/>
          <p:nvPr/>
        </p:nvSpPr>
        <p:spPr>
          <a:xfrm>
            <a:off x="5222922" y="785794"/>
            <a:ext cx="357190" cy="70788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s-MX"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erlin Sans FB" pitchFamily="34" charset="0"/>
              </a:rPr>
              <a:t>2</a:t>
            </a:r>
            <a:endParaRPr lang="es-E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erlin Sans FB" pitchFamily="34" charset="0"/>
            </a:endParaRPr>
          </a:p>
        </p:txBody>
      </p:sp>
      <p:sp>
        <p:nvSpPr>
          <p:cNvPr id="15" name="14 Rectángulo"/>
          <p:cNvSpPr/>
          <p:nvPr/>
        </p:nvSpPr>
        <p:spPr>
          <a:xfrm>
            <a:off x="1550514" y="3643314"/>
            <a:ext cx="357190" cy="70788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s-MX"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erlin Sans FB" pitchFamily="34" charset="0"/>
              </a:rPr>
              <a:t>3</a:t>
            </a:r>
            <a:endParaRPr lang="es-E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erlin Sans FB" pitchFamily="34" charset="0"/>
            </a:endParaRPr>
          </a:p>
        </p:txBody>
      </p:sp>
      <p:sp>
        <p:nvSpPr>
          <p:cNvPr id="16" name="15 Rectángulo"/>
          <p:cNvSpPr/>
          <p:nvPr/>
        </p:nvSpPr>
        <p:spPr>
          <a:xfrm>
            <a:off x="5294930" y="3714752"/>
            <a:ext cx="357190" cy="70788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eaLnBrk="1" fontAlgn="auto" hangingPunct="1">
              <a:spcBef>
                <a:spcPts val="0"/>
              </a:spcBef>
              <a:spcAft>
                <a:spcPts val="0"/>
              </a:spcAft>
              <a:defRPr/>
            </a:pPr>
            <a:r>
              <a:rPr lang="es-MX"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erlin Sans FB" pitchFamily="34" charset="0"/>
              </a:rPr>
              <a:t>4</a:t>
            </a:r>
            <a:endParaRPr lang="es-E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erlin Sans FB" pitchFamily="34" charset="0"/>
            </a:endParaRPr>
          </a:p>
        </p:txBody>
      </p:sp>
    </p:spTree>
    <p:extLst>
      <p:ext uri="{BB962C8B-B14F-4D97-AF65-F5344CB8AC3E}">
        <p14:creationId xmlns:p14="http://schemas.microsoft.com/office/powerpoint/2010/main" val="93563669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ox(in)">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dissolve">
                                      <p:cBhvr>
                                        <p:cTn id="15" dur="500"/>
                                        <p:tgtEl>
                                          <p:spTgt spid="14"/>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ox(in)">
                                      <p:cBhvr>
                                        <p:cTn id="18" dur="500"/>
                                        <p:tgtEl>
                                          <p:spTgt spid="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dissolve">
                                      <p:cBhvr>
                                        <p:cTn id="23" dur="500"/>
                                        <p:tgtEl>
                                          <p:spTgt spid="15"/>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ox(in)">
                                      <p:cBhvr>
                                        <p:cTn id="26" dur="500"/>
                                        <p:tgtEl>
                                          <p:spTgt spid="1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dissolve">
                                      <p:cBhvr>
                                        <p:cTn id="31" dur="500"/>
                                        <p:tgtEl>
                                          <p:spTgt spid="16"/>
                                        </p:tgtEl>
                                      </p:cBhvr>
                                    </p:animEffect>
                                  </p:childTnLst>
                                </p:cTn>
                              </p:par>
                              <p:par>
                                <p:cTn id="32" presetID="4"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ox(in)">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animBg="1"/>
      <p:bldP spid="11"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3"/>
          <a:srcRect l="12801" t="12051"/>
          <a:stretch/>
        </p:blipFill>
        <p:spPr>
          <a:xfrm>
            <a:off x="-25868" y="0"/>
            <a:ext cx="5639523" cy="6834647"/>
          </a:xfrm>
          <a:prstGeom prst="rect">
            <a:avLst/>
          </a:prstGeom>
        </p:spPr>
      </p:pic>
      <p:sp>
        <p:nvSpPr>
          <p:cNvPr id="5" name="2 Marcador de texto"/>
          <p:cNvSpPr>
            <a:spLocks noGrp="1"/>
          </p:cNvSpPr>
          <p:nvPr>
            <p:ph type="body" idx="1"/>
          </p:nvPr>
        </p:nvSpPr>
        <p:spPr>
          <a:xfrm>
            <a:off x="1547664" y="260649"/>
            <a:ext cx="7345511" cy="4464496"/>
          </a:xfrm>
        </p:spPr>
        <p:txBody>
          <a:bodyPr>
            <a:normAutofit fontScale="92500" lnSpcReduction="10000"/>
          </a:bodyPr>
          <a:lstStyle/>
          <a:p>
            <a:pPr marL="530225" indent="-457200" algn="just" eaLnBrk="1" hangingPunct="1">
              <a:buFont typeface="Lucida Sans" panose="020B0602030504020204" pitchFamily="34" charset="0"/>
              <a:buAutoNum type="arabicPeriod" startAt="4"/>
            </a:pPr>
            <a:r>
              <a:rPr lang="es-MX" altLang="es-MX" sz="4000" i="1" dirty="0" smtClean="0">
                <a:solidFill>
                  <a:schemeClr val="bg1"/>
                </a:solidFill>
                <a:latin typeface="Berlin Sans FB" panose="020E0602020502020306" pitchFamily="34" charset="0"/>
              </a:rPr>
              <a:t>Fuertes Conviccio</a:t>
            </a:r>
            <a:r>
              <a:rPr lang="es-MX" altLang="es-MX" sz="4000" i="1" dirty="0" smtClean="0">
                <a:solidFill>
                  <a:schemeClr val="tx1"/>
                </a:solidFill>
                <a:latin typeface="Berlin Sans FB" panose="020E0602020502020306" pitchFamily="34" charset="0"/>
              </a:rPr>
              <a:t>nes acerca de la </a:t>
            </a:r>
            <a:r>
              <a:rPr lang="es-MX" altLang="es-MX" sz="4000" b="1" i="1" dirty="0" smtClean="0">
                <a:solidFill>
                  <a:schemeClr val="bg1"/>
                </a:solidFill>
                <a:latin typeface="Berlin Sans FB" panose="020E0602020502020306" pitchFamily="34" charset="0"/>
              </a:rPr>
              <a:t>Visión</a:t>
            </a:r>
            <a:r>
              <a:rPr lang="es-MX" altLang="es-MX" sz="4000" b="1" dirty="0" smtClean="0">
                <a:solidFill>
                  <a:schemeClr val="bg1"/>
                </a:solidFill>
                <a:latin typeface="Berlin Sans FB" panose="020E0602020502020306" pitchFamily="34" charset="0"/>
              </a:rPr>
              <a:t>. </a:t>
            </a:r>
          </a:p>
          <a:p>
            <a:pPr marL="73025" algn="just" eaLnBrk="1" hangingPunct="1"/>
            <a:r>
              <a:rPr lang="es-MX" altLang="es-MX" sz="4000" dirty="0" smtClean="0">
                <a:solidFill>
                  <a:schemeClr val="bg1"/>
                </a:solidFill>
                <a:latin typeface="Berlin Sans FB" panose="020E0602020502020306" pitchFamily="34" charset="0"/>
              </a:rPr>
              <a:t>Se ven a ellos </a:t>
            </a:r>
            <a:r>
              <a:rPr lang="es-MX" altLang="es-MX" sz="4000" dirty="0" smtClean="0">
                <a:solidFill>
                  <a:schemeClr val="tx1"/>
                </a:solidFill>
                <a:latin typeface="Berlin Sans FB" panose="020E0602020502020306" pitchFamily="34" charset="0"/>
              </a:rPr>
              <a:t>mismos como </a:t>
            </a:r>
            <a:r>
              <a:rPr lang="es-MX" altLang="es-MX" sz="4000" dirty="0" smtClean="0">
                <a:solidFill>
                  <a:schemeClr val="bg1"/>
                </a:solidFill>
                <a:latin typeface="Berlin Sans FB" panose="020E0602020502020306" pitchFamily="34" charset="0"/>
              </a:rPr>
              <a:t>fuertemente com</a:t>
            </a:r>
            <a:r>
              <a:rPr lang="es-MX" altLang="es-MX" sz="4000" dirty="0" smtClean="0">
                <a:solidFill>
                  <a:schemeClr val="tx1"/>
                </a:solidFill>
                <a:latin typeface="Berlin Sans FB" panose="020E0602020502020306" pitchFamily="34" charset="0"/>
              </a:rPr>
              <a:t>prometidos y </a:t>
            </a:r>
            <a:r>
              <a:rPr lang="es-MX" altLang="es-MX" sz="4000" dirty="0" smtClean="0">
                <a:solidFill>
                  <a:schemeClr val="bg1"/>
                </a:solidFill>
                <a:latin typeface="Berlin Sans FB" panose="020E0602020502020306" pitchFamily="34" charset="0"/>
              </a:rPr>
              <a:t>dispuestos a asu</a:t>
            </a:r>
            <a:r>
              <a:rPr lang="es-MX" altLang="es-MX" sz="4000" dirty="0" smtClean="0">
                <a:solidFill>
                  <a:schemeClr val="tx1"/>
                </a:solidFill>
                <a:latin typeface="Berlin Sans FB" panose="020E0602020502020306" pitchFamily="34" charset="0"/>
              </a:rPr>
              <a:t>mir un riesgo </a:t>
            </a:r>
            <a:r>
              <a:rPr lang="es-MX" altLang="es-MX" sz="4000" dirty="0" smtClean="0">
                <a:solidFill>
                  <a:schemeClr val="bg1"/>
                </a:solidFill>
                <a:latin typeface="Berlin Sans FB" panose="020E0602020502020306" pitchFamily="34" charset="0"/>
              </a:rPr>
              <a:t>personal alto, incurr</a:t>
            </a:r>
            <a:r>
              <a:rPr lang="es-MX" altLang="es-MX" sz="4000" dirty="0" smtClean="0">
                <a:solidFill>
                  <a:schemeClr val="tx1"/>
                </a:solidFill>
                <a:latin typeface="Berlin Sans FB" panose="020E0602020502020306" pitchFamily="34" charset="0"/>
              </a:rPr>
              <a:t>ir en altos costos </a:t>
            </a:r>
            <a:r>
              <a:rPr lang="es-MX" altLang="es-MX" sz="4000" dirty="0" smtClean="0">
                <a:solidFill>
                  <a:schemeClr val="bg1"/>
                </a:solidFill>
                <a:latin typeface="Berlin Sans FB" panose="020E0602020502020306" pitchFamily="34" charset="0"/>
              </a:rPr>
              <a:t>y comprometerse</a:t>
            </a:r>
            <a:r>
              <a:rPr lang="es-MX" altLang="es-MX" sz="4000" dirty="0" smtClean="0">
                <a:latin typeface="Berlin Sans FB" panose="020E0602020502020306" pitchFamily="34" charset="0"/>
              </a:rPr>
              <a:t> </a:t>
            </a:r>
            <a:r>
              <a:rPr lang="es-MX" altLang="es-MX" sz="4000" dirty="0" smtClean="0">
                <a:solidFill>
                  <a:schemeClr val="tx1"/>
                </a:solidFill>
                <a:latin typeface="Berlin Sans FB" panose="020E0602020502020306" pitchFamily="34" charset="0"/>
              </a:rPr>
              <a:t>en el auto </a:t>
            </a:r>
            <a:r>
              <a:rPr lang="es-MX" altLang="es-MX" sz="4000" dirty="0" smtClean="0">
                <a:solidFill>
                  <a:schemeClr val="bg1"/>
                </a:solidFill>
                <a:latin typeface="Berlin Sans FB" panose="020E0602020502020306" pitchFamily="34" charset="0"/>
              </a:rPr>
              <a:t>sacrificio para lograr</a:t>
            </a:r>
            <a:r>
              <a:rPr lang="es-MX" altLang="es-MX" sz="4000" dirty="0" smtClean="0">
                <a:latin typeface="Berlin Sans FB" panose="020E0602020502020306" pitchFamily="34" charset="0"/>
              </a:rPr>
              <a:t> </a:t>
            </a:r>
            <a:r>
              <a:rPr lang="es-MX" altLang="es-MX" sz="4000" dirty="0" smtClean="0">
                <a:solidFill>
                  <a:schemeClr val="tx1"/>
                </a:solidFill>
                <a:latin typeface="Berlin Sans FB" panose="020E0602020502020306" pitchFamily="34" charset="0"/>
              </a:rPr>
              <a:t>su visión.</a:t>
            </a:r>
          </a:p>
        </p:txBody>
      </p:sp>
    </p:spTree>
    <p:extLst>
      <p:ext uri="{BB962C8B-B14F-4D97-AF65-F5344CB8AC3E}">
        <p14:creationId xmlns:p14="http://schemas.microsoft.com/office/powerpoint/2010/main" val="216648785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800" decel="100000"/>
                                        <p:tgtEl>
                                          <p:spTgt spid="5">
                                            <p:txEl>
                                              <p:pRg st="0" end="0"/>
                                            </p:txEl>
                                          </p:spTgt>
                                        </p:tgtEl>
                                      </p:cBhvr>
                                    </p:animEffect>
                                    <p:anim calcmode="lin" valueType="num">
                                      <p:cBhvr>
                                        <p:cTn id="8" dur="800" decel="100000" fill="hold"/>
                                        <p:tgtEl>
                                          <p:spTgt spid="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800" decel="100000"/>
                                        <p:tgtEl>
                                          <p:spTgt spid="5">
                                            <p:txEl>
                                              <p:pRg st="1" end="1"/>
                                            </p:txEl>
                                          </p:spTgt>
                                        </p:tgtEl>
                                      </p:cBhvr>
                                    </p:animEffect>
                                    <p:anim calcmode="lin" valueType="num">
                                      <p:cBhvr>
                                        <p:cTn id="18" dur="800" decel="100000" fill="hold"/>
                                        <p:tgtEl>
                                          <p:spTgt spid="5">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5">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5">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duotone>
              <a:schemeClr val="bg2">
                <a:shade val="45000"/>
                <a:satMod val="135000"/>
              </a:schemeClr>
              <a:prstClr val="white"/>
            </a:duotone>
          </a:blip>
          <a:stretch>
            <a:fillRect/>
          </a:stretch>
        </p:blipFill>
        <p:spPr>
          <a:xfrm>
            <a:off x="2626227" y="0"/>
            <a:ext cx="4826093" cy="6811018"/>
          </a:xfrm>
          <a:prstGeom prst="rect">
            <a:avLst/>
          </a:prstGeom>
        </p:spPr>
      </p:pic>
      <p:sp>
        <p:nvSpPr>
          <p:cNvPr id="5" name="2 Marcador de texto"/>
          <p:cNvSpPr>
            <a:spLocks noGrp="1"/>
          </p:cNvSpPr>
          <p:nvPr>
            <p:ph type="body" idx="1"/>
          </p:nvPr>
        </p:nvSpPr>
        <p:spPr>
          <a:xfrm>
            <a:off x="1619672" y="500062"/>
            <a:ext cx="7200478" cy="6097289"/>
          </a:xfrm>
        </p:spPr>
        <p:txBody>
          <a:bodyPr>
            <a:noAutofit/>
          </a:bodyPr>
          <a:lstStyle/>
          <a:p>
            <a:pPr marL="530225" indent="-457200" algn="just" eaLnBrk="1" hangingPunct="1">
              <a:buFont typeface="Verdana" panose="020B0604030504040204" pitchFamily="34" charset="0"/>
              <a:buAutoNum type="arabicPeriod" startAt="5"/>
            </a:pPr>
            <a:r>
              <a:rPr lang="es-MX" altLang="es-MX" sz="3600" b="1" i="1" dirty="0" smtClean="0">
                <a:solidFill>
                  <a:schemeClr val="tx1"/>
                </a:solidFill>
                <a:latin typeface="Berlin Sans FB" panose="020E0602020502020306" pitchFamily="34" charset="0"/>
              </a:rPr>
              <a:t>Comportamiento que esta fuera de lo Ordinario</a:t>
            </a:r>
            <a:r>
              <a:rPr lang="es-MX" altLang="es-MX" sz="3600" b="1" dirty="0" smtClean="0">
                <a:solidFill>
                  <a:schemeClr val="tx1"/>
                </a:solidFill>
                <a:latin typeface="Berlin Sans FB" panose="020E0602020502020306" pitchFamily="34" charset="0"/>
              </a:rPr>
              <a:t>. </a:t>
            </a:r>
          </a:p>
          <a:p>
            <a:pPr marL="73025" algn="just" eaLnBrk="1" hangingPunct="1"/>
            <a:r>
              <a:rPr lang="es-MX" altLang="es-MX" sz="3600" dirty="0" smtClean="0">
                <a:solidFill>
                  <a:schemeClr val="tx1"/>
                </a:solidFill>
                <a:latin typeface="Berlin Sans FB" panose="020E0602020502020306" pitchFamily="34" charset="0"/>
              </a:rPr>
              <a:t>Se comprometen en un comportamiento que es percibido como nuevo, no convencional y en contra de las normas. </a:t>
            </a:r>
          </a:p>
          <a:p>
            <a:pPr marL="73025" algn="just" eaLnBrk="1" hangingPunct="1"/>
            <a:r>
              <a:rPr lang="es-MX" altLang="es-MX" sz="3600" dirty="0" smtClean="0">
                <a:solidFill>
                  <a:schemeClr val="tx1"/>
                </a:solidFill>
                <a:latin typeface="Berlin Sans FB" panose="020E0602020502020306" pitchFamily="34" charset="0"/>
              </a:rPr>
              <a:t>Cuando tienen éxito, estos comportamientos provocan la sorpresa y la admiración de los seguidores</a:t>
            </a:r>
            <a:r>
              <a:rPr lang="es-MX" altLang="es-MX" sz="4000" dirty="0" smtClean="0">
                <a:solidFill>
                  <a:schemeClr val="tx1"/>
                </a:solidFill>
                <a:latin typeface="Berlin Sans FB" panose="020E0602020502020306" pitchFamily="34" charset="0"/>
              </a:rPr>
              <a:t>.</a:t>
            </a:r>
          </a:p>
        </p:txBody>
      </p:sp>
    </p:spTree>
    <p:extLst>
      <p:ext uri="{BB962C8B-B14F-4D97-AF65-F5344CB8AC3E}">
        <p14:creationId xmlns:p14="http://schemas.microsoft.com/office/powerpoint/2010/main" val="354764395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800" decel="100000"/>
                                        <p:tgtEl>
                                          <p:spTgt spid="5">
                                            <p:txEl>
                                              <p:pRg st="0" end="0"/>
                                            </p:txEl>
                                          </p:spTgt>
                                        </p:tgtEl>
                                      </p:cBhvr>
                                    </p:animEffect>
                                    <p:anim calcmode="lin" valueType="num">
                                      <p:cBhvr>
                                        <p:cTn id="8" dur="800" decel="100000" fill="hold"/>
                                        <p:tgtEl>
                                          <p:spTgt spid="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800" decel="100000"/>
                                        <p:tgtEl>
                                          <p:spTgt spid="5">
                                            <p:txEl>
                                              <p:pRg st="1" end="1"/>
                                            </p:txEl>
                                          </p:spTgt>
                                        </p:tgtEl>
                                      </p:cBhvr>
                                    </p:animEffect>
                                    <p:anim calcmode="lin" valueType="num">
                                      <p:cBhvr>
                                        <p:cTn id="18" dur="800" decel="100000" fill="hold"/>
                                        <p:tgtEl>
                                          <p:spTgt spid="5">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5">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5">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800" decel="100000"/>
                                        <p:tgtEl>
                                          <p:spTgt spid="5">
                                            <p:txEl>
                                              <p:pRg st="2" end="2"/>
                                            </p:txEl>
                                          </p:spTgt>
                                        </p:tgtEl>
                                      </p:cBhvr>
                                    </p:animEffect>
                                    <p:anim calcmode="lin" valueType="num">
                                      <p:cBhvr>
                                        <p:cTn id="28" dur="800" decel="100000" fill="hold"/>
                                        <p:tgtEl>
                                          <p:spTgt spid="5">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5">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5">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5">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5">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stretch>
            <a:fillRect/>
          </a:stretch>
        </p:blipFill>
        <p:spPr>
          <a:xfrm>
            <a:off x="2063477" y="-10236"/>
            <a:ext cx="6180931" cy="6841546"/>
          </a:xfrm>
          <a:prstGeom prst="rect">
            <a:avLst/>
          </a:prstGeom>
        </p:spPr>
      </p:pic>
      <p:sp>
        <p:nvSpPr>
          <p:cNvPr id="5" name="2 Marcador de texto"/>
          <p:cNvSpPr>
            <a:spLocks noGrp="1"/>
          </p:cNvSpPr>
          <p:nvPr>
            <p:ph type="body" idx="1"/>
          </p:nvPr>
        </p:nvSpPr>
        <p:spPr>
          <a:xfrm>
            <a:off x="2123728" y="3933056"/>
            <a:ext cx="6180931" cy="2394198"/>
          </a:xfrm>
        </p:spPr>
        <p:txBody>
          <a:bodyPr>
            <a:noAutofit/>
          </a:bodyPr>
          <a:lstStyle/>
          <a:p>
            <a:pPr marL="530225" indent="-457200" eaLnBrk="1" hangingPunct="1">
              <a:buFont typeface="Verdana" panose="020B0604030504040204" pitchFamily="34" charset="0"/>
              <a:buAutoNum type="arabicPeriod" startAt="6"/>
            </a:pPr>
            <a:r>
              <a:rPr lang="es-MX" altLang="es-MX" sz="3600" b="1" dirty="0" smtClean="0">
                <a:solidFill>
                  <a:schemeClr val="tx1"/>
                </a:solidFill>
                <a:latin typeface="Berlin Sans FB" panose="020E0602020502020306" pitchFamily="34" charset="0"/>
              </a:rPr>
              <a:t>Son percibidos como agentes de cambio radical en lugar de cuidadores del statu quo.</a:t>
            </a:r>
          </a:p>
        </p:txBody>
      </p:sp>
    </p:spTree>
    <p:extLst>
      <p:ext uri="{BB962C8B-B14F-4D97-AF65-F5344CB8AC3E}">
        <p14:creationId xmlns:p14="http://schemas.microsoft.com/office/powerpoint/2010/main" val="416567719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800" decel="100000"/>
                                        <p:tgtEl>
                                          <p:spTgt spid="5">
                                            <p:txEl>
                                              <p:pRg st="0" end="0"/>
                                            </p:txEl>
                                          </p:spTgt>
                                        </p:tgtEl>
                                      </p:cBhvr>
                                    </p:animEffect>
                                    <p:anim calcmode="lin" valueType="num">
                                      <p:cBhvr>
                                        <p:cTn id="8" dur="800" decel="100000" fill="hold"/>
                                        <p:tgtEl>
                                          <p:spTgt spid="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xEl>
                                              <p:pRg st="0" end="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texto"/>
          <p:cNvSpPr>
            <a:spLocks noGrp="1"/>
          </p:cNvSpPr>
          <p:nvPr>
            <p:ph type="body" idx="1"/>
          </p:nvPr>
        </p:nvSpPr>
        <p:spPr>
          <a:xfrm>
            <a:off x="1475656" y="3284986"/>
            <a:ext cx="7488957" cy="3240358"/>
          </a:xfrm>
        </p:spPr>
        <p:txBody>
          <a:bodyPr>
            <a:noAutofit/>
          </a:bodyPr>
          <a:lstStyle/>
          <a:p>
            <a:pPr marL="530225" indent="-457200" algn="ctr" eaLnBrk="1" hangingPunct="1">
              <a:buFont typeface="Verdana" panose="020B0604030504040204" pitchFamily="34" charset="0"/>
              <a:buAutoNum type="arabicPeriod" startAt="7"/>
            </a:pPr>
            <a:r>
              <a:rPr lang="es-MX" altLang="es-MX" sz="3600" b="1" i="1" dirty="0" smtClean="0">
                <a:solidFill>
                  <a:schemeClr val="tx1"/>
                </a:solidFill>
                <a:latin typeface="Berlin Sans FB" panose="020E0602020502020306" pitchFamily="34" charset="0"/>
              </a:rPr>
              <a:t>SENSIBLES AL AMBIENTE</a:t>
            </a:r>
            <a:r>
              <a:rPr lang="es-MX" altLang="es-MX" sz="3600" b="1" dirty="0" smtClean="0">
                <a:solidFill>
                  <a:schemeClr val="tx1"/>
                </a:solidFill>
                <a:latin typeface="Berlin Sans FB" panose="020E0602020502020306" pitchFamily="34" charset="0"/>
              </a:rPr>
              <a:t>. </a:t>
            </a:r>
          </a:p>
          <a:p>
            <a:pPr marL="73025" algn="ctr" eaLnBrk="1" hangingPunct="1"/>
            <a:r>
              <a:rPr lang="es-MX" altLang="es-MX" sz="3600" dirty="0" smtClean="0">
                <a:latin typeface="Berlin Sans FB" panose="020E0602020502020306" pitchFamily="34" charset="0"/>
              </a:rPr>
              <a:t>Son capaces de realizar evaluaciones realistas de las restricciones del ambiente y de los recursos necesarios para producir el cambio</a:t>
            </a:r>
            <a:r>
              <a:rPr lang="es-MX" altLang="es-MX" sz="5400" dirty="0" smtClean="0">
                <a:latin typeface="Berlin Sans FB" panose="020E0602020502020306" pitchFamily="34" charset="0"/>
              </a:rPr>
              <a:t>.</a:t>
            </a:r>
          </a:p>
        </p:txBody>
      </p:sp>
      <p:pic>
        <p:nvPicPr>
          <p:cNvPr id="2" name="Imagen 1"/>
          <p:cNvPicPr>
            <a:picLocks noChangeAspect="1"/>
          </p:cNvPicPr>
          <p:nvPr/>
        </p:nvPicPr>
        <p:blipFill>
          <a:blip r:embed="rId3"/>
          <a:stretch>
            <a:fillRect/>
          </a:stretch>
        </p:blipFill>
        <p:spPr>
          <a:xfrm>
            <a:off x="3129972" y="1"/>
            <a:ext cx="4322347" cy="3284984"/>
          </a:xfrm>
          <a:prstGeom prst="rect">
            <a:avLst/>
          </a:prstGeom>
        </p:spPr>
      </p:pic>
    </p:spTree>
    <p:extLst>
      <p:ext uri="{BB962C8B-B14F-4D97-AF65-F5344CB8AC3E}">
        <p14:creationId xmlns:p14="http://schemas.microsoft.com/office/powerpoint/2010/main" val="163677285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800" decel="100000"/>
                                        <p:tgtEl>
                                          <p:spTgt spid="5">
                                            <p:txEl>
                                              <p:pRg st="0" end="0"/>
                                            </p:txEl>
                                          </p:spTgt>
                                        </p:tgtEl>
                                      </p:cBhvr>
                                    </p:animEffect>
                                    <p:anim calcmode="lin" valueType="num">
                                      <p:cBhvr>
                                        <p:cTn id="8" dur="800" decel="100000" fill="hold"/>
                                        <p:tgtEl>
                                          <p:spTgt spid="5">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5">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5">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5">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5">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800" decel="100000"/>
                                        <p:tgtEl>
                                          <p:spTgt spid="5">
                                            <p:txEl>
                                              <p:pRg st="1" end="1"/>
                                            </p:txEl>
                                          </p:spTgt>
                                        </p:tgtEl>
                                      </p:cBhvr>
                                    </p:animEffect>
                                    <p:anim calcmode="lin" valueType="num">
                                      <p:cBhvr>
                                        <p:cTn id="18" dur="800" decel="100000" fill="hold"/>
                                        <p:tgtEl>
                                          <p:spTgt spid="5">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5">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5">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5">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5">
                                            <p:txEl>
                                              <p:pRg st="1" end="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2 Marcador de texto"/>
          <p:cNvSpPr>
            <a:spLocks noGrp="1"/>
          </p:cNvSpPr>
          <p:nvPr>
            <p:ph type="body" idx="1"/>
          </p:nvPr>
        </p:nvSpPr>
        <p:spPr>
          <a:xfrm>
            <a:off x="1619672" y="428625"/>
            <a:ext cx="2816100" cy="5887621"/>
          </a:xfrm>
        </p:spPr>
        <p:txBody>
          <a:bodyPr>
            <a:normAutofit lnSpcReduction="10000"/>
          </a:bodyPr>
          <a:lstStyle/>
          <a:p>
            <a:pPr eaLnBrk="1" fontAlgn="auto" hangingPunct="1">
              <a:spcAft>
                <a:spcPts val="0"/>
              </a:spcAft>
              <a:buClr>
                <a:schemeClr val="tx1">
                  <a:shade val="95000"/>
                </a:schemeClr>
              </a:buClr>
              <a:buFont typeface="Wingdings 2"/>
              <a:buNone/>
              <a:defRPr/>
            </a:pPr>
            <a:r>
              <a:rPr lang="es-MX" sz="2400" dirty="0" smtClean="0">
                <a:latin typeface="Berlin Sans FB" pitchFamily="34" charset="0"/>
              </a:rPr>
              <a:t>Algunos ejemplos frecuentemente citados como lideres carismáticos:</a:t>
            </a:r>
          </a:p>
          <a:p>
            <a:pPr marL="342900" indent="-342900" eaLnBrk="1" fontAlgn="auto" hangingPunct="1">
              <a:spcAft>
                <a:spcPts val="0"/>
              </a:spcAft>
              <a:buClr>
                <a:schemeClr val="tx1">
                  <a:shade val="95000"/>
                </a:schemeClr>
              </a:buClr>
              <a:buFont typeface="Arial" panose="020B0604020202020204" pitchFamily="34" charset="0"/>
              <a:buChar char="•"/>
              <a:defRPr/>
            </a:pPr>
            <a:r>
              <a:rPr lang="es-MX" sz="2400" dirty="0" smtClean="0">
                <a:latin typeface="Berlin Sans FB" pitchFamily="34" charset="0"/>
              </a:rPr>
              <a:t> John Kennedy</a:t>
            </a:r>
          </a:p>
          <a:p>
            <a:pPr marL="342900" indent="-342900" eaLnBrk="1" fontAlgn="auto" hangingPunct="1">
              <a:spcAft>
                <a:spcPts val="0"/>
              </a:spcAft>
              <a:buClr>
                <a:schemeClr val="tx1">
                  <a:shade val="95000"/>
                </a:schemeClr>
              </a:buClr>
              <a:buFont typeface="Arial" panose="020B0604020202020204" pitchFamily="34" charset="0"/>
              <a:buChar char="•"/>
              <a:defRPr/>
            </a:pPr>
            <a:r>
              <a:rPr lang="es-MX" sz="2400" dirty="0" smtClean="0">
                <a:latin typeface="Berlin Sans FB" pitchFamily="34" charset="0"/>
              </a:rPr>
              <a:t> Martin Luther King</a:t>
            </a:r>
          </a:p>
          <a:p>
            <a:pPr marL="342900" indent="-342900" eaLnBrk="1" fontAlgn="auto" hangingPunct="1">
              <a:spcAft>
                <a:spcPts val="0"/>
              </a:spcAft>
              <a:buClr>
                <a:schemeClr val="tx1">
                  <a:shade val="95000"/>
                </a:schemeClr>
              </a:buClr>
              <a:buFont typeface="Arial" panose="020B0604020202020204" pitchFamily="34" charset="0"/>
              <a:buChar char="•"/>
              <a:defRPr/>
            </a:pPr>
            <a:r>
              <a:rPr lang="es-MX" sz="2400" dirty="0" smtClean="0">
                <a:latin typeface="Berlin Sans FB" pitchFamily="34" charset="0"/>
              </a:rPr>
              <a:t> Walt Disney</a:t>
            </a:r>
          </a:p>
          <a:p>
            <a:pPr marL="342900" indent="-342900" eaLnBrk="1" fontAlgn="auto" hangingPunct="1">
              <a:spcAft>
                <a:spcPts val="0"/>
              </a:spcAft>
              <a:buClr>
                <a:schemeClr val="tx1">
                  <a:shade val="95000"/>
                </a:schemeClr>
              </a:buClr>
              <a:buFont typeface="Arial" panose="020B0604020202020204" pitchFamily="34" charset="0"/>
              <a:buChar char="•"/>
              <a:defRPr/>
            </a:pPr>
            <a:r>
              <a:rPr lang="es-MX" sz="2400" dirty="0" smtClean="0">
                <a:latin typeface="Berlin Sans FB" pitchFamily="34" charset="0"/>
              </a:rPr>
              <a:t> Mary Kay Ash</a:t>
            </a:r>
          </a:p>
          <a:p>
            <a:pPr marL="342900" indent="-342900" eaLnBrk="1" fontAlgn="auto" hangingPunct="1">
              <a:spcAft>
                <a:spcPts val="0"/>
              </a:spcAft>
              <a:buClr>
                <a:schemeClr val="tx1">
                  <a:shade val="95000"/>
                </a:schemeClr>
              </a:buClr>
              <a:buFont typeface="Arial" panose="020B0604020202020204" pitchFamily="34" charset="0"/>
              <a:buChar char="•"/>
              <a:defRPr/>
            </a:pPr>
            <a:r>
              <a:rPr lang="es-MX" sz="2400" dirty="0" smtClean="0">
                <a:latin typeface="Berlin Sans FB" pitchFamily="34" charset="0"/>
              </a:rPr>
              <a:t> Lee Iacocca</a:t>
            </a:r>
          </a:p>
          <a:p>
            <a:pPr marL="342900" indent="-342900" eaLnBrk="1" fontAlgn="auto" hangingPunct="1">
              <a:spcAft>
                <a:spcPts val="0"/>
              </a:spcAft>
              <a:buClr>
                <a:schemeClr val="tx1">
                  <a:shade val="95000"/>
                </a:schemeClr>
              </a:buClr>
              <a:buFont typeface="Arial" panose="020B0604020202020204" pitchFamily="34" charset="0"/>
              <a:buChar char="•"/>
              <a:defRPr/>
            </a:pPr>
            <a:r>
              <a:rPr lang="es-MX" sz="2400" dirty="0" smtClean="0">
                <a:latin typeface="Berlin Sans FB" pitchFamily="34" charset="0"/>
              </a:rPr>
              <a:t> Mahatma Ghandi</a:t>
            </a:r>
          </a:p>
          <a:p>
            <a:pPr marL="342900" indent="-342900" eaLnBrk="1" fontAlgn="auto" hangingPunct="1">
              <a:spcAft>
                <a:spcPts val="0"/>
              </a:spcAft>
              <a:buClr>
                <a:schemeClr val="tx1">
                  <a:shade val="95000"/>
                </a:schemeClr>
              </a:buClr>
              <a:buFont typeface="Arial" panose="020B0604020202020204" pitchFamily="34" charset="0"/>
              <a:buChar char="•"/>
              <a:defRPr/>
            </a:pPr>
            <a:r>
              <a:rPr lang="es-MX" sz="2400" dirty="0" smtClean="0">
                <a:latin typeface="Berlin Sans FB" pitchFamily="34" charset="0"/>
              </a:rPr>
              <a:t> Winston Churchill</a:t>
            </a:r>
          </a:p>
          <a:p>
            <a:pPr marL="342900" indent="-342900" eaLnBrk="1" fontAlgn="auto" hangingPunct="1">
              <a:spcAft>
                <a:spcPts val="0"/>
              </a:spcAft>
              <a:buClr>
                <a:schemeClr val="tx1">
                  <a:shade val="95000"/>
                </a:schemeClr>
              </a:buClr>
              <a:buFont typeface="Arial" panose="020B0604020202020204" pitchFamily="34" charset="0"/>
              <a:buChar char="•"/>
              <a:defRPr/>
            </a:pPr>
            <a:r>
              <a:rPr lang="es-MX" sz="2400" dirty="0" smtClean="0">
                <a:latin typeface="Berlin Sans FB" pitchFamily="34" charset="0"/>
              </a:rPr>
              <a:t> Mikhail Gorvachov</a:t>
            </a:r>
          </a:p>
        </p:txBody>
      </p:sp>
      <p:pic>
        <p:nvPicPr>
          <p:cNvPr id="131075" name="Picture 4" descr="MCj0397935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35772" y="2996952"/>
            <a:ext cx="1576388" cy="223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5" descr="martin%2520Luther%2520King%25202">
            <a:hlinkClick r:id="rId4"/>
          </p:cNvPr>
          <p:cNvPicPr>
            <a:picLocks noChangeAspect="1" noChangeArrowheads="1"/>
          </p:cNvPicPr>
          <p:nvPr/>
        </p:nvPicPr>
        <p:blipFill>
          <a:blip r:embed="rId5" cstate="print"/>
          <a:srcRect/>
          <a:stretch>
            <a:fillRect/>
          </a:stretch>
        </p:blipFill>
        <p:spPr bwMode="auto">
          <a:xfrm>
            <a:off x="4506672" y="1052736"/>
            <a:ext cx="2225568" cy="1928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5302" name="Picture 6" descr="walt-disney">
            <a:hlinkClick r:id="rId6"/>
          </p:cNvPr>
          <p:cNvPicPr>
            <a:picLocks noChangeAspect="1" noChangeArrowheads="1"/>
          </p:cNvPicPr>
          <p:nvPr/>
        </p:nvPicPr>
        <p:blipFill>
          <a:blip r:embed="rId7" cstate="print"/>
          <a:srcRect/>
          <a:stretch>
            <a:fillRect/>
          </a:stretch>
        </p:blipFill>
        <p:spPr bwMode="auto">
          <a:xfrm>
            <a:off x="6835120" y="1428736"/>
            <a:ext cx="1985352" cy="16430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5303" name="Picture 7" descr="7509991261108">
            <a:hlinkClick r:id="rId8"/>
          </p:cNvPr>
          <p:cNvPicPr>
            <a:picLocks noChangeAspect="1" noChangeArrowheads="1"/>
          </p:cNvPicPr>
          <p:nvPr/>
        </p:nvPicPr>
        <p:blipFill>
          <a:blip r:embed="rId9" cstate="print"/>
          <a:srcRect/>
          <a:stretch>
            <a:fillRect/>
          </a:stretch>
        </p:blipFill>
        <p:spPr bwMode="auto">
          <a:xfrm>
            <a:off x="7105992" y="2492896"/>
            <a:ext cx="1714480" cy="2620705"/>
          </a:xfrm>
          <a:prstGeom prst="ellipse">
            <a:avLst/>
          </a:prstGeom>
          <a:ln>
            <a:noFill/>
          </a:ln>
          <a:effectLst>
            <a:softEdge rad="112500"/>
          </a:effectLst>
        </p:spPr>
      </p:pic>
      <p:pic>
        <p:nvPicPr>
          <p:cNvPr id="55304" name="Picture 8" descr="IacoccaBK_new">
            <a:hlinkClick r:id="rId10"/>
          </p:cNvPr>
          <p:cNvPicPr>
            <a:picLocks noChangeAspect="1" noChangeArrowheads="1"/>
          </p:cNvPicPr>
          <p:nvPr/>
        </p:nvPicPr>
        <p:blipFill>
          <a:blip r:embed="rId11" cstate="print"/>
          <a:srcRect/>
          <a:stretch>
            <a:fillRect/>
          </a:stretch>
        </p:blipFill>
        <p:spPr bwMode="auto">
          <a:xfrm>
            <a:off x="5737238" y="2420888"/>
            <a:ext cx="1643074" cy="209633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5305" name="Picture 9" descr="gandhi">
            <a:hlinkClick r:id="rId12"/>
          </p:cNvPr>
          <p:cNvPicPr>
            <a:picLocks noChangeAspect="1" noChangeArrowheads="1"/>
          </p:cNvPicPr>
          <p:nvPr/>
        </p:nvPicPr>
        <p:blipFill>
          <a:blip r:embed="rId13" cstate="print"/>
          <a:srcRect/>
          <a:stretch>
            <a:fillRect/>
          </a:stretch>
        </p:blipFill>
        <p:spPr bwMode="auto">
          <a:xfrm>
            <a:off x="6096740" y="4005064"/>
            <a:ext cx="1571604" cy="231118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349174641"/>
      </p:ext>
    </p:extLst>
  </p:cSld>
  <p:clrMapOvr>
    <a:masterClrMapping/>
  </p:clrMapOvr>
  <p:transition spd="slow">
    <p:randomBar dir="vert"/>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texto"/>
          <p:cNvSpPr>
            <a:spLocks noGrp="1"/>
          </p:cNvSpPr>
          <p:nvPr>
            <p:ph type="body" idx="1"/>
          </p:nvPr>
        </p:nvSpPr>
        <p:spPr>
          <a:xfrm>
            <a:off x="1619672" y="0"/>
            <a:ext cx="7272808" cy="6669359"/>
          </a:xfrm>
        </p:spPr>
        <p:txBody>
          <a:bodyPr>
            <a:normAutofit/>
          </a:bodyPr>
          <a:lstStyle/>
          <a:p>
            <a:pPr algn="just" eaLnBrk="1" fontAlgn="auto" hangingPunct="1">
              <a:spcAft>
                <a:spcPts val="0"/>
              </a:spcAft>
              <a:buClr>
                <a:schemeClr val="tx1">
                  <a:shade val="95000"/>
                </a:schemeClr>
              </a:buClr>
              <a:buFont typeface="Wingdings 2"/>
              <a:buNone/>
              <a:defRPr/>
            </a:pPr>
            <a:r>
              <a:rPr lang="es-MX" sz="2800" dirty="0" smtClean="0">
                <a:latin typeface="Berlin Sans FB" pitchFamily="34" charset="0"/>
              </a:rPr>
              <a:t>Recientemente se ha tratado de determinar como los lideres carismáticos en realidad influyen en los seguidores: </a:t>
            </a:r>
          </a:p>
          <a:p>
            <a:pPr marL="587502" indent="-514350" algn="just" eaLnBrk="1" fontAlgn="auto" hangingPunct="1">
              <a:spcAft>
                <a:spcPts val="0"/>
              </a:spcAft>
              <a:buClr>
                <a:schemeClr val="tx1">
                  <a:shade val="95000"/>
                </a:schemeClr>
              </a:buClr>
              <a:buFont typeface="Wingdings 2"/>
              <a:buAutoNum type="arabicPeriod"/>
              <a:defRPr/>
            </a:pPr>
            <a:r>
              <a:rPr lang="es-MX" sz="2800" dirty="0" smtClean="0">
                <a:latin typeface="Berlin Sans FB" pitchFamily="34" charset="0"/>
              </a:rPr>
              <a:t>Empieza con el líder articulando una visión interesante. </a:t>
            </a:r>
          </a:p>
          <a:p>
            <a:pPr marL="587502" indent="-514350" algn="just" eaLnBrk="1" fontAlgn="auto" hangingPunct="1">
              <a:spcAft>
                <a:spcPts val="0"/>
              </a:spcAft>
              <a:buClr>
                <a:schemeClr val="tx1">
                  <a:shade val="95000"/>
                </a:schemeClr>
              </a:buClr>
              <a:buFont typeface="Wingdings 2"/>
              <a:buAutoNum type="arabicPeriod"/>
              <a:defRPr/>
            </a:pPr>
            <a:r>
              <a:rPr lang="es-MX" sz="2800" dirty="0" smtClean="0">
                <a:latin typeface="Berlin Sans FB" pitchFamily="34" charset="0"/>
              </a:rPr>
              <a:t>Esta visión proporciona un sentido de continuidad a los seguidores al unir el presente con un mejor futuro para la organización.</a:t>
            </a:r>
          </a:p>
          <a:p>
            <a:pPr marL="587502" indent="-514350" algn="just" eaLnBrk="1" fontAlgn="auto" hangingPunct="1">
              <a:spcAft>
                <a:spcPts val="0"/>
              </a:spcAft>
              <a:buClr>
                <a:schemeClr val="tx1">
                  <a:shade val="95000"/>
                </a:schemeClr>
              </a:buClr>
              <a:buFont typeface="Wingdings 2"/>
              <a:buAutoNum type="arabicPeriod"/>
              <a:defRPr/>
            </a:pPr>
            <a:r>
              <a:rPr lang="es-MX" sz="2800" dirty="0" smtClean="0">
                <a:latin typeface="Berlin Sans FB" pitchFamily="34" charset="0"/>
              </a:rPr>
              <a:t>El líder comunica entonces altas expectativas de desempeño y expresa la seguridad de que los seguidores podrán lograrlas. </a:t>
            </a:r>
          </a:p>
        </p:txBody>
      </p:sp>
    </p:spTree>
    <p:extLst>
      <p:ext uri="{BB962C8B-B14F-4D97-AF65-F5344CB8AC3E}">
        <p14:creationId xmlns:p14="http://schemas.microsoft.com/office/powerpoint/2010/main" val="110198950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amond(in)">
                                      <p:cBhvr>
                                        <p:cTn id="12" dur="20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amond(in)">
                                      <p:cBhvr>
                                        <p:cTn id="17" dur="20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amond(in)">
                                      <p:cBhvr>
                                        <p:cTn id="22"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texto"/>
          <p:cNvSpPr>
            <a:spLocks noGrp="1"/>
          </p:cNvSpPr>
          <p:nvPr>
            <p:ph type="body" idx="1"/>
          </p:nvPr>
        </p:nvSpPr>
        <p:spPr>
          <a:xfrm>
            <a:off x="1619672" y="472766"/>
            <a:ext cx="7272808" cy="6196593"/>
          </a:xfrm>
        </p:spPr>
        <p:txBody>
          <a:bodyPr>
            <a:normAutofit/>
          </a:bodyPr>
          <a:lstStyle/>
          <a:p>
            <a:pPr algn="just" eaLnBrk="1" fontAlgn="auto" hangingPunct="1">
              <a:spcAft>
                <a:spcPts val="0"/>
              </a:spcAft>
              <a:buClr>
                <a:schemeClr val="tx1">
                  <a:shade val="95000"/>
                </a:schemeClr>
              </a:buClr>
              <a:buFont typeface="Wingdings 2"/>
              <a:buNone/>
              <a:defRPr/>
            </a:pPr>
            <a:r>
              <a:rPr lang="es-MX" sz="2600" dirty="0" smtClean="0">
                <a:latin typeface="Berlin Sans FB" pitchFamily="34" charset="0"/>
              </a:rPr>
              <a:t>Recientemente se ha tratado de determinar como los lideres carismáticos en realidad influyen en los seguidores: </a:t>
            </a:r>
          </a:p>
          <a:p>
            <a:pPr marL="587502" indent="-514350" algn="just" eaLnBrk="1" fontAlgn="auto" hangingPunct="1">
              <a:spcAft>
                <a:spcPts val="0"/>
              </a:spcAft>
              <a:buClr>
                <a:schemeClr val="tx1">
                  <a:shade val="95000"/>
                </a:schemeClr>
              </a:buClr>
              <a:buFont typeface="+mj-lt"/>
              <a:buAutoNum type="arabicPeriod" startAt="4"/>
              <a:defRPr/>
            </a:pPr>
            <a:r>
              <a:rPr lang="es-MX" sz="2600" dirty="0" smtClean="0">
                <a:latin typeface="Berlin Sans FB" pitchFamily="34" charset="0"/>
              </a:rPr>
              <a:t>Esto incrementa la autoestima y la seguridad en si mismo del seguidor.</a:t>
            </a:r>
          </a:p>
          <a:p>
            <a:pPr marL="587502" indent="-514350" algn="just" eaLnBrk="1" fontAlgn="auto" hangingPunct="1">
              <a:spcAft>
                <a:spcPts val="0"/>
              </a:spcAft>
              <a:buClr>
                <a:schemeClr val="tx1">
                  <a:shade val="95000"/>
                </a:schemeClr>
              </a:buClr>
              <a:buFont typeface="+mj-lt"/>
              <a:buAutoNum type="arabicPeriod" startAt="4"/>
              <a:defRPr/>
            </a:pPr>
            <a:r>
              <a:rPr lang="es-MX" sz="2600" dirty="0" smtClean="0">
                <a:latin typeface="Berlin Sans FB" pitchFamily="34" charset="0"/>
              </a:rPr>
              <a:t>A continuación, el líder transmite, mediante palabras y acciones, un nuevo conjunto de valores y, por su comportamiento, establece un ejemplo para que los seguidores lo imiten. </a:t>
            </a:r>
          </a:p>
          <a:p>
            <a:pPr marL="587502" indent="-514350" algn="just" eaLnBrk="1" fontAlgn="auto" hangingPunct="1">
              <a:spcAft>
                <a:spcPts val="0"/>
              </a:spcAft>
              <a:buClr>
                <a:schemeClr val="tx1">
                  <a:shade val="95000"/>
                </a:schemeClr>
              </a:buClr>
              <a:buFont typeface="+mj-lt"/>
              <a:buAutoNum type="arabicPeriod" startAt="4"/>
              <a:defRPr/>
            </a:pPr>
            <a:r>
              <a:rPr lang="es-MX" sz="2600" dirty="0" smtClean="0">
                <a:latin typeface="Berlin Sans FB" pitchFamily="34" charset="0"/>
              </a:rPr>
              <a:t>Finalmente, el líder carismático hace auto sacrificios y se compromete en comportamientos no convencionales para demostrar coraje y convicciones acerca de la visión. </a:t>
            </a:r>
            <a:endParaRPr lang="es-MX" dirty="0" smtClean="0">
              <a:latin typeface="Berlin Sans FB" pitchFamily="34" charset="0"/>
            </a:endParaRPr>
          </a:p>
          <a:p>
            <a:pPr algn="just" eaLnBrk="1" fontAlgn="auto" hangingPunct="1">
              <a:spcAft>
                <a:spcPts val="0"/>
              </a:spcAft>
              <a:buClr>
                <a:schemeClr val="tx1">
                  <a:shade val="95000"/>
                </a:schemeClr>
              </a:buClr>
              <a:buFont typeface="Wingdings 2"/>
              <a:buNone/>
              <a:defRPr/>
            </a:pPr>
            <a:endParaRPr lang="es-MX" dirty="0" smtClean="0">
              <a:latin typeface="Berlin Sans FB" pitchFamily="34" charset="0"/>
            </a:endParaRPr>
          </a:p>
        </p:txBody>
      </p:sp>
    </p:spTree>
    <p:extLst>
      <p:ext uri="{BB962C8B-B14F-4D97-AF65-F5344CB8AC3E}">
        <p14:creationId xmlns:p14="http://schemas.microsoft.com/office/powerpoint/2010/main" val="3498357803"/>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amond(in)">
                                      <p:cBhvr>
                                        <p:cTn id="7" dur="20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amond(in)">
                                      <p:cBhvr>
                                        <p:cTn id="12" dur="2000"/>
                                        <p:tgtEl>
                                          <p:spTgt spid="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amond(in)">
                                      <p:cBhvr>
                                        <p:cTn id="17" dur="2000"/>
                                        <p:tgtEl>
                                          <p:spTgt spid="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diamond(in)">
                                      <p:cBhvr>
                                        <p:cTn id="22" dur="20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texto"/>
          <p:cNvSpPr>
            <a:spLocks noGrp="1"/>
          </p:cNvSpPr>
          <p:nvPr>
            <p:ph type="body" idx="1"/>
          </p:nvPr>
        </p:nvSpPr>
        <p:spPr>
          <a:xfrm>
            <a:off x="1403648" y="3933056"/>
            <a:ext cx="4032448" cy="2578595"/>
          </a:xfrm>
        </p:spPr>
        <p:txBody>
          <a:bodyPr>
            <a:noAutofit/>
          </a:bodyPr>
          <a:lstStyle/>
          <a:p>
            <a:pPr eaLnBrk="1" fontAlgn="auto" hangingPunct="1">
              <a:spcAft>
                <a:spcPts val="0"/>
              </a:spcAft>
              <a:buClr>
                <a:schemeClr val="tx1">
                  <a:shade val="95000"/>
                </a:schemeClr>
              </a:buClr>
              <a:buFont typeface="Wingdings 2"/>
              <a:buNone/>
              <a:defRPr/>
            </a:pPr>
            <a:r>
              <a:rPr lang="es-MX" sz="3500" b="1" dirty="0" smtClean="0">
                <a:latin typeface="Berlin Sans FB" pitchFamily="34" charset="0"/>
              </a:rPr>
              <a:t>¿Qué podemos decir acerca del efecto del líder carismático sobre sus seguidores? </a:t>
            </a:r>
          </a:p>
        </p:txBody>
      </p:sp>
      <p:pic>
        <p:nvPicPr>
          <p:cNvPr id="2" name="Imagen 1"/>
          <p:cNvPicPr>
            <a:picLocks noChangeAspect="1"/>
          </p:cNvPicPr>
          <p:nvPr/>
        </p:nvPicPr>
        <p:blipFill>
          <a:blip r:embed="rId3"/>
          <a:stretch>
            <a:fillRect/>
          </a:stretch>
        </p:blipFill>
        <p:spPr>
          <a:xfrm>
            <a:off x="5178741" y="3933056"/>
            <a:ext cx="3965259" cy="2924944"/>
          </a:xfrm>
          <a:prstGeom prst="rect">
            <a:avLst/>
          </a:prstGeom>
        </p:spPr>
      </p:pic>
      <p:sp>
        <p:nvSpPr>
          <p:cNvPr id="3" name="CuadroTexto 2"/>
          <p:cNvSpPr txBox="1"/>
          <p:nvPr/>
        </p:nvSpPr>
        <p:spPr>
          <a:xfrm>
            <a:off x="1691680" y="476672"/>
            <a:ext cx="7056784" cy="3170099"/>
          </a:xfrm>
          <a:prstGeom prst="rect">
            <a:avLst/>
          </a:prstGeom>
          <a:noFill/>
        </p:spPr>
        <p:txBody>
          <a:bodyPr wrap="square" rtlCol="0">
            <a:spAutoFit/>
          </a:bodyPr>
          <a:lstStyle/>
          <a:p>
            <a:pPr algn="ctr"/>
            <a:r>
              <a:rPr lang="es-MX" sz="4000" b="1" dirty="0"/>
              <a:t>La gente que trabaja para ellos se muestra motivada a hacer un esfuerzo extra, y debido a que les agrada su líder, expresan una mayor satisfacción.</a:t>
            </a:r>
          </a:p>
        </p:txBody>
      </p:sp>
    </p:spTree>
    <p:extLst>
      <p:ext uri="{BB962C8B-B14F-4D97-AF65-F5344CB8AC3E}">
        <p14:creationId xmlns:p14="http://schemas.microsoft.com/office/powerpoint/2010/main" val="36696072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texto"/>
          <p:cNvSpPr>
            <a:spLocks noGrp="1"/>
          </p:cNvSpPr>
          <p:nvPr>
            <p:ph type="body" idx="1"/>
          </p:nvPr>
        </p:nvSpPr>
        <p:spPr>
          <a:xfrm>
            <a:off x="1547664" y="1340768"/>
            <a:ext cx="7344816" cy="4464496"/>
          </a:xfrm>
        </p:spPr>
        <p:txBody>
          <a:bodyPr>
            <a:normAutofit fontScale="70000" lnSpcReduction="20000"/>
          </a:bodyPr>
          <a:lstStyle/>
          <a:p>
            <a:pPr algn="just" eaLnBrk="1" fontAlgn="auto" hangingPunct="1">
              <a:spcAft>
                <a:spcPts val="0"/>
              </a:spcAft>
              <a:buClr>
                <a:schemeClr val="tx1">
                  <a:shade val="95000"/>
                </a:schemeClr>
              </a:buClr>
              <a:buFont typeface="Wingdings 2"/>
              <a:buNone/>
              <a:defRPr/>
            </a:pPr>
            <a:r>
              <a:rPr lang="es-MX" sz="6000" dirty="0" smtClean="0">
                <a:latin typeface="Berlin Sans FB" pitchFamily="34" charset="0"/>
              </a:rPr>
              <a:t>La mayoría de los expertos cree que </a:t>
            </a:r>
            <a:r>
              <a:rPr lang="es-MX" sz="6000" b="1" dirty="0" smtClean="0">
                <a:solidFill>
                  <a:schemeClr val="tx1"/>
                </a:solidFill>
                <a:latin typeface="Berlin Sans FB" pitchFamily="34" charset="0"/>
              </a:rPr>
              <a:t>los individuos pueden ser entrenados para mostrar comportamientos carismáticos</a:t>
            </a:r>
            <a:r>
              <a:rPr lang="es-MX" sz="6000" dirty="0" smtClean="0">
                <a:latin typeface="Berlin Sans FB" pitchFamily="34" charset="0"/>
              </a:rPr>
              <a:t> y pueden por tanto disfrutar de los beneficios  que obtienen al ser reconocidos como “Lideres </a:t>
            </a:r>
            <a:r>
              <a:rPr lang="es-MX" sz="6000" dirty="0" smtClean="0"/>
              <a:t>C</a:t>
            </a:r>
            <a:r>
              <a:rPr lang="es-MX" sz="6000" dirty="0" smtClean="0">
                <a:latin typeface="Berlin Sans FB" pitchFamily="34" charset="0"/>
              </a:rPr>
              <a:t>arismáticos”.</a:t>
            </a:r>
          </a:p>
          <a:p>
            <a:pPr algn="just" eaLnBrk="1" fontAlgn="auto" hangingPunct="1">
              <a:spcAft>
                <a:spcPts val="0"/>
              </a:spcAft>
              <a:buClr>
                <a:schemeClr val="tx1">
                  <a:shade val="95000"/>
                </a:schemeClr>
              </a:buClr>
              <a:buFont typeface="Wingdings 2"/>
              <a:buNone/>
              <a:defRPr/>
            </a:pPr>
            <a:endParaRPr lang="es-MX" sz="2200" dirty="0" smtClean="0">
              <a:latin typeface="Berlin Sans FB" pitchFamily="34" charset="0"/>
            </a:endParaRPr>
          </a:p>
        </p:txBody>
      </p:sp>
    </p:spTree>
    <p:extLst>
      <p:ext uri="{BB962C8B-B14F-4D97-AF65-F5344CB8AC3E}">
        <p14:creationId xmlns:p14="http://schemas.microsoft.com/office/powerpoint/2010/main" val="1424210545"/>
      </p:ext>
    </p:extLst>
  </p:cSld>
  <p:clrMapOvr>
    <a:masterClrMapping/>
  </p:clrMapOvr>
  <p:transition>
    <p:plus/>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Marcador de texto"/>
          <p:cNvSpPr>
            <a:spLocks noGrp="1"/>
          </p:cNvSpPr>
          <p:nvPr>
            <p:ph type="body" idx="1"/>
          </p:nvPr>
        </p:nvSpPr>
        <p:spPr>
          <a:xfrm>
            <a:off x="1475656" y="785813"/>
            <a:ext cx="7488832" cy="5500687"/>
          </a:xfrm>
        </p:spPr>
        <p:txBody>
          <a:bodyPr>
            <a:normAutofit fontScale="55000" lnSpcReduction="20000"/>
          </a:bodyPr>
          <a:lstStyle/>
          <a:p>
            <a:pPr algn="just" eaLnBrk="1" fontAlgn="auto" hangingPunct="1">
              <a:spcAft>
                <a:spcPts val="0"/>
              </a:spcAft>
              <a:buClr>
                <a:schemeClr val="tx1">
                  <a:shade val="95000"/>
                </a:schemeClr>
              </a:buClr>
              <a:buFont typeface="Wingdings 2"/>
              <a:buNone/>
              <a:defRPr/>
            </a:pPr>
            <a:endParaRPr lang="es-MX" sz="2200" dirty="0" smtClean="0">
              <a:latin typeface="Berlin Sans FB" pitchFamily="34" charset="0"/>
            </a:endParaRPr>
          </a:p>
          <a:p>
            <a:pPr marL="530352" indent="-457200" algn="just" eaLnBrk="1" fontAlgn="auto" hangingPunct="1">
              <a:spcAft>
                <a:spcPts val="0"/>
              </a:spcAft>
              <a:buClr>
                <a:schemeClr val="tx1">
                  <a:shade val="95000"/>
                </a:schemeClr>
              </a:buClr>
              <a:buFont typeface="+mj-lt"/>
              <a:buAutoNum type="arabicPeriod"/>
              <a:defRPr/>
            </a:pPr>
            <a:r>
              <a:rPr lang="es-MX" sz="6500" dirty="0" smtClean="0">
                <a:latin typeface="Berlin Sans FB" pitchFamily="34" charset="0"/>
              </a:rPr>
              <a:t>Necesita desarrollar el aura de carisma manteniendo una visión optimista; debe usar la pasión para generar para generar entusiasmo; y comunicar con todo el cuerpo, no solo con palabras. </a:t>
            </a:r>
          </a:p>
          <a:p>
            <a:pPr marL="530352" indent="-457200" algn="just" eaLnBrk="1" fontAlgn="auto" hangingPunct="1">
              <a:spcAft>
                <a:spcPts val="0"/>
              </a:spcAft>
              <a:buClr>
                <a:schemeClr val="tx1">
                  <a:shade val="95000"/>
                </a:schemeClr>
              </a:buClr>
              <a:buFont typeface="+mj-lt"/>
              <a:buAutoNum type="arabicPeriod"/>
              <a:defRPr/>
            </a:pPr>
            <a:r>
              <a:rPr lang="es-MX" sz="6500" dirty="0" smtClean="0">
                <a:latin typeface="Berlin Sans FB" pitchFamily="34" charset="0"/>
              </a:rPr>
              <a:t>Atrae a otros creando una unión que inspire a los demás a seguirlo.</a:t>
            </a:r>
          </a:p>
          <a:p>
            <a:pPr marL="530352" indent="-457200" algn="just" eaLnBrk="1" fontAlgn="auto" hangingPunct="1">
              <a:spcAft>
                <a:spcPts val="0"/>
              </a:spcAft>
              <a:buClr>
                <a:schemeClr val="tx1">
                  <a:shade val="95000"/>
                </a:schemeClr>
              </a:buClr>
              <a:buFont typeface="+mj-lt"/>
              <a:buAutoNum type="arabicPeriod"/>
              <a:defRPr/>
            </a:pPr>
            <a:r>
              <a:rPr lang="es-MX" sz="6500" dirty="0" smtClean="0">
                <a:latin typeface="Berlin Sans FB" pitchFamily="34" charset="0"/>
              </a:rPr>
              <a:t>Desarrolla el potencial de los seguidores llegando a sus emociones</a:t>
            </a:r>
            <a:r>
              <a:rPr lang="es-MX" sz="6000" dirty="0" smtClean="0">
                <a:latin typeface="Berlin Sans FB" pitchFamily="34" charset="0"/>
              </a:rPr>
              <a:t>.</a:t>
            </a:r>
          </a:p>
        </p:txBody>
      </p:sp>
    </p:spTree>
    <p:extLst>
      <p:ext uri="{BB962C8B-B14F-4D97-AF65-F5344CB8AC3E}">
        <p14:creationId xmlns:p14="http://schemas.microsoft.com/office/powerpoint/2010/main" val="651617133"/>
      </p:ext>
    </p:extLst>
  </p:cSld>
  <p:clrMapOvr>
    <a:masterClrMapping/>
  </p:clrMapOvr>
  <p:transition>
    <p:plus/>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24012" y="5589240"/>
            <a:ext cx="5828308" cy="1268760"/>
          </a:xfrm>
        </p:spPr>
        <p:txBody>
          <a:bodyPr/>
          <a:lstStyle/>
          <a:p>
            <a:pPr>
              <a:defRPr/>
            </a:pPr>
            <a:r>
              <a:rPr lang="es-MX"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TEORÍAS DEL LIDERAZGO</a:t>
            </a:r>
            <a:endParaRPr lang="es-MX" dirty="0"/>
          </a:p>
        </p:txBody>
      </p:sp>
      <p:pic>
        <p:nvPicPr>
          <p:cNvPr id="4" name="_pzEhA0AA0M"/>
          <p:cNvPicPr>
            <a:picLocks noGrp="1" noRot="1" noChangeAspect="1"/>
          </p:cNvPicPr>
          <p:nvPr>
            <p:ph idx="1"/>
            <a:videoFile r:link="rId1"/>
          </p:nvPr>
        </p:nvPicPr>
        <p:blipFill>
          <a:blip r:embed="rId3">
            <a:extLst>
              <a:ext uri="{28A0092B-C50C-407E-A947-70E740481C1C}">
                <a14:useLocalDpi xmlns:a14="http://schemas.microsoft.com/office/drawing/2010/main" val="0"/>
              </a:ext>
            </a:extLst>
          </a:blip>
          <a:srcRect/>
          <a:stretch>
            <a:fillRect/>
          </a:stretch>
        </p:blipFill>
        <p:spPr>
          <a:xfrm>
            <a:off x="1547664" y="1625134"/>
            <a:ext cx="7561411" cy="4252138"/>
          </a:xfrm>
        </p:spPr>
      </p:pic>
      <p:sp>
        <p:nvSpPr>
          <p:cNvPr id="5" name="Flecha derecha 4">
            <a:hlinkClick r:id="rId4" action="ppaction://hlinksldjump"/>
          </p:cNvPr>
          <p:cNvSpPr/>
          <p:nvPr/>
        </p:nvSpPr>
        <p:spPr>
          <a:xfrm>
            <a:off x="7519988" y="5724525"/>
            <a:ext cx="1624012" cy="11334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MX" dirty="0"/>
              <a:t>Contenido</a:t>
            </a:r>
          </a:p>
        </p:txBody>
      </p:sp>
      <p:graphicFrame>
        <p:nvGraphicFramePr>
          <p:cNvPr id="6" name="Diagrama 5"/>
          <p:cNvGraphicFramePr/>
          <p:nvPr>
            <p:extLst>
              <p:ext uri="{D42A27DB-BD31-4B8C-83A1-F6EECF244321}">
                <p14:modId xmlns:p14="http://schemas.microsoft.com/office/powerpoint/2010/main" val="2801130298"/>
              </p:ext>
            </p:extLst>
          </p:nvPr>
        </p:nvGraphicFramePr>
        <p:xfrm>
          <a:off x="2699792" y="321240"/>
          <a:ext cx="5112568" cy="13038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979196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547663" y="1"/>
            <a:ext cx="7416949" cy="6643688"/>
          </a:xfrm>
        </p:spPr>
        <p:txBody>
          <a:bodyPr>
            <a:normAutofit/>
          </a:bodyPr>
          <a:lstStyle/>
          <a:p>
            <a:pPr eaLnBrk="1" fontAlgn="auto" hangingPunct="1">
              <a:spcAft>
                <a:spcPts val="0"/>
              </a:spcAft>
              <a:buClr>
                <a:schemeClr val="tx1">
                  <a:shade val="95000"/>
                </a:schemeClr>
              </a:buClr>
              <a:buFont typeface="Wingdings 2"/>
              <a:buNone/>
              <a:defRPr/>
            </a:pPr>
            <a:r>
              <a:rPr lang="es-MX" sz="3600" b="1" dirty="0" smtClean="0">
                <a:latin typeface="Berlin Sans FB" pitchFamily="34" charset="0"/>
              </a:rPr>
              <a:t>Este enfoque parece funcionar</a:t>
            </a:r>
            <a:r>
              <a:rPr lang="es-MX" sz="3600" dirty="0" smtClean="0">
                <a:latin typeface="Berlin Sans FB" pitchFamily="34" charset="0"/>
              </a:rPr>
              <a:t>:</a:t>
            </a:r>
          </a:p>
          <a:p>
            <a:pPr eaLnBrk="1" fontAlgn="auto" hangingPunct="1">
              <a:spcAft>
                <a:spcPts val="0"/>
              </a:spcAft>
              <a:buClr>
                <a:schemeClr val="tx1">
                  <a:shade val="95000"/>
                </a:schemeClr>
              </a:buClr>
              <a:buFont typeface="Arial" pitchFamily="34" charset="0"/>
              <a:buChar char="•"/>
              <a:defRPr/>
            </a:pPr>
            <a:r>
              <a:rPr lang="es-MX" sz="3600" dirty="0" smtClean="0">
                <a:latin typeface="Berlin Sans FB" pitchFamily="34" charset="0"/>
              </a:rPr>
              <a:t> Articular una meta</a:t>
            </a:r>
          </a:p>
          <a:p>
            <a:pPr eaLnBrk="1" fontAlgn="auto" hangingPunct="1">
              <a:spcAft>
                <a:spcPts val="0"/>
              </a:spcAft>
              <a:buClr>
                <a:schemeClr val="tx1">
                  <a:shade val="95000"/>
                </a:schemeClr>
              </a:buClr>
              <a:buFont typeface="Arial" pitchFamily="34" charset="0"/>
              <a:buChar char="•"/>
              <a:defRPr/>
            </a:pPr>
            <a:r>
              <a:rPr lang="es-MX" sz="3600" dirty="0" smtClean="0">
                <a:latin typeface="Berlin Sans FB" pitchFamily="34" charset="0"/>
              </a:rPr>
              <a:t> Comunicar altas expectativas de desempeño</a:t>
            </a:r>
          </a:p>
          <a:p>
            <a:pPr eaLnBrk="1" fontAlgn="auto" hangingPunct="1">
              <a:spcAft>
                <a:spcPts val="0"/>
              </a:spcAft>
              <a:buClr>
                <a:schemeClr val="tx1">
                  <a:shade val="95000"/>
                </a:schemeClr>
              </a:buClr>
              <a:buFont typeface="Arial" pitchFamily="34" charset="0"/>
              <a:buChar char="•"/>
              <a:defRPr/>
            </a:pPr>
            <a:r>
              <a:rPr lang="es-MX" sz="3600" dirty="0" smtClean="0">
                <a:latin typeface="Berlin Sans FB" pitchFamily="34" charset="0"/>
              </a:rPr>
              <a:t> Mostrar seguridad en la capacidad de los subordinados</a:t>
            </a:r>
          </a:p>
          <a:p>
            <a:pPr eaLnBrk="1" fontAlgn="auto" hangingPunct="1">
              <a:spcAft>
                <a:spcPts val="0"/>
              </a:spcAft>
              <a:buClr>
                <a:schemeClr val="tx1">
                  <a:shade val="95000"/>
                </a:schemeClr>
              </a:buClr>
              <a:buFont typeface="Arial" pitchFamily="34" charset="0"/>
              <a:buChar char="•"/>
              <a:defRPr/>
            </a:pPr>
            <a:r>
              <a:rPr lang="es-MX" sz="3600" dirty="0" smtClean="0">
                <a:latin typeface="Berlin Sans FB" pitchFamily="34" charset="0"/>
              </a:rPr>
              <a:t> Mostrar empatía con las necesidades de sus subordinados</a:t>
            </a:r>
          </a:p>
          <a:p>
            <a:pPr eaLnBrk="1" fontAlgn="auto" hangingPunct="1">
              <a:spcAft>
                <a:spcPts val="0"/>
              </a:spcAft>
              <a:buClr>
                <a:schemeClr val="tx1">
                  <a:shade val="95000"/>
                </a:schemeClr>
              </a:buClr>
              <a:buFont typeface="Arial" pitchFamily="34" charset="0"/>
              <a:buChar char="•"/>
              <a:defRPr/>
            </a:pPr>
            <a:r>
              <a:rPr lang="es-MX" sz="3600" dirty="0" smtClean="0">
                <a:latin typeface="Berlin Sans FB" pitchFamily="34" charset="0"/>
              </a:rPr>
              <a:t> Proyectar una presencia poderosa, segura y dinámica </a:t>
            </a:r>
          </a:p>
        </p:txBody>
      </p:sp>
    </p:spTree>
    <p:extLst>
      <p:ext uri="{BB962C8B-B14F-4D97-AF65-F5344CB8AC3E}">
        <p14:creationId xmlns:p14="http://schemas.microsoft.com/office/powerpoint/2010/main" val="79331226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547663" y="142875"/>
            <a:ext cx="7416949" cy="6500813"/>
          </a:xfrm>
        </p:spPr>
        <p:txBody>
          <a:bodyPr>
            <a:normAutofit/>
          </a:bodyPr>
          <a:lstStyle/>
          <a:p>
            <a:pPr eaLnBrk="1" fontAlgn="auto" hangingPunct="1">
              <a:spcAft>
                <a:spcPts val="0"/>
              </a:spcAft>
              <a:buClr>
                <a:schemeClr val="tx1">
                  <a:shade val="95000"/>
                </a:schemeClr>
              </a:buClr>
              <a:buFont typeface="Wingdings 2"/>
              <a:buNone/>
              <a:defRPr/>
            </a:pPr>
            <a:r>
              <a:rPr lang="es-MX" sz="3200" b="1" dirty="0" smtClean="0">
                <a:latin typeface="Berlin Sans FB" pitchFamily="34" charset="0"/>
              </a:rPr>
              <a:t>Este enfoque parece funcionar</a:t>
            </a:r>
            <a:r>
              <a:rPr lang="es-MX" sz="3200" dirty="0" smtClean="0">
                <a:latin typeface="Berlin Sans FB" pitchFamily="34" charset="0"/>
              </a:rPr>
              <a:t>:</a:t>
            </a:r>
          </a:p>
          <a:p>
            <a:pPr eaLnBrk="1" fontAlgn="auto" hangingPunct="1">
              <a:spcAft>
                <a:spcPts val="0"/>
              </a:spcAft>
              <a:buClr>
                <a:schemeClr val="tx1">
                  <a:shade val="95000"/>
                </a:schemeClr>
              </a:buClr>
              <a:buFont typeface="Arial" pitchFamily="34" charset="0"/>
              <a:buChar char="•"/>
              <a:defRPr/>
            </a:pPr>
            <a:r>
              <a:rPr lang="es-MX" sz="3200" dirty="0" smtClean="0">
                <a:latin typeface="Berlin Sans FB" pitchFamily="34" charset="0"/>
              </a:rPr>
              <a:t>Usar un tono de voz cautivador y atractivo </a:t>
            </a:r>
          </a:p>
          <a:p>
            <a:pPr eaLnBrk="1" fontAlgn="auto" hangingPunct="1">
              <a:spcAft>
                <a:spcPts val="0"/>
              </a:spcAft>
              <a:buClr>
                <a:schemeClr val="tx1">
                  <a:shade val="95000"/>
                </a:schemeClr>
              </a:buClr>
              <a:buFont typeface="Arial" pitchFamily="34" charset="0"/>
              <a:buChar char="•"/>
              <a:defRPr/>
            </a:pPr>
            <a:r>
              <a:rPr lang="es-MX" sz="3200" dirty="0" smtClean="0">
                <a:latin typeface="Berlin Sans FB" pitchFamily="34" charset="0"/>
              </a:rPr>
              <a:t> Evocar características carismáticas no verbales. </a:t>
            </a:r>
          </a:p>
          <a:p>
            <a:pPr eaLnBrk="1" fontAlgn="auto" hangingPunct="1">
              <a:spcAft>
                <a:spcPts val="0"/>
              </a:spcAft>
              <a:buClr>
                <a:schemeClr val="tx1">
                  <a:shade val="95000"/>
                </a:schemeClr>
              </a:buClr>
              <a:buFont typeface="Arial" pitchFamily="34" charset="0"/>
              <a:buChar char="•"/>
              <a:defRPr/>
            </a:pPr>
            <a:r>
              <a:rPr lang="es-MX" sz="3200" dirty="0" smtClean="0">
                <a:latin typeface="Berlin Sans FB" pitchFamily="34" charset="0"/>
              </a:rPr>
              <a:t> Alternar entre caminar y sentarse en los filos de los escritorios </a:t>
            </a:r>
          </a:p>
          <a:p>
            <a:pPr eaLnBrk="1" fontAlgn="auto" hangingPunct="1">
              <a:spcAft>
                <a:spcPts val="0"/>
              </a:spcAft>
              <a:buClr>
                <a:schemeClr val="tx1">
                  <a:shade val="95000"/>
                </a:schemeClr>
              </a:buClr>
              <a:buFont typeface="Arial" pitchFamily="34" charset="0"/>
              <a:buChar char="•"/>
              <a:defRPr/>
            </a:pPr>
            <a:r>
              <a:rPr lang="es-MX" sz="3200" dirty="0" smtClean="0">
                <a:latin typeface="Berlin Sans FB" pitchFamily="34" charset="0"/>
              </a:rPr>
              <a:t> Inclinarse hacia el subordinado </a:t>
            </a:r>
          </a:p>
          <a:p>
            <a:pPr eaLnBrk="1" fontAlgn="auto" hangingPunct="1">
              <a:spcAft>
                <a:spcPts val="0"/>
              </a:spcAft>
              <a:buClr>
                <a:schemeClr val="tx1">
                  <a:shade val="95000"/>
                </a:schemeClr>
              </a:buClr>
              <a:buFont typeface="Arial" pitchFamily="34" charset="0"/>
              <a:buChar char="•"/>
              <a:defRPr/>
            </a:pPr>
            <a:r>
              <a:rPr lang="es-MX" sz="3200" dirty="0" smtClean="0">
                <a:latin typeface="Berlin Sans FB" pitchFamily="34" charset="0"/>
              </a:rPr>
              <a:t> Mantener el contacto visual </a:t>
            </a:r>
          </a:p>
          <a:p>
            <a:pPr eaLnBrk="1" fontAlgn="auto" hangingPunct="1">
              <a:spcAft>
                <a:spcPts val="0"/>
              </a:spcAft>
              <a:buClr>
                <a:schemeClr val="tx1">
                  <a:shade val="95000"/>
                </a:schemeClr>
              </a:buClr>
              <a:buFont typeface="Arial" pitchFamily="34" charset="0"/>
              <a:buChar char="•"/>
              <a:defRPr/>
            </a:pPr>
            <a:r>
              <a:rPr lang="es-MX" sz="3200" dirty="0" smtClean="0">
                <a:latin typeface="Berlin Sans FB" pitchFamily="34" charset="0"/>
              </a:rPr>
              <a:t> Mostrar posturas relajadas</a:t>
            </a:r>
          </a:p>
          <a:p>
            <a:pPr eaLnBrk="1" fontAlgn="auto" hangingPunct="1">
              <a:spcAft>
                <a:spcPts val="0"/>
              </a:spcAft>
              <a:buClr>
                <a:schemeClr val="tx1">
                  <a:shade val="95000"/>
                </a:schemeClr>
              </a:buClr>
              <a:buFont typeface="Arial" pitchFamily="34" charset="0"/>
              <a:buChar char="•"/>
              <a:defRPr/>
            </a:pPr>
            <a:r>
              <a:rPr lang="es-MX" sz="3200" dirty="0" smtClean="0">
                <a:latin typeface="Berlin Sans FB" pitchFamily="34" charset="0"/>
              </a:rPr>
              <a:t> Expresiones faciales animadas</a:t>
            </a:r>
          </a:p>
        </p:txBody>
      </p:sp>
    </p:spTree>
    <p:extLst>
      <p:ext uri="{BB962C8B-B14F-4D97-AF65-F5344CB8AC3E}">
        <p14:creationId xmlns:p14="http://schemas.microsoft.com/office/powerpoint/2010/main" val="19326891"/>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idx="1"/>
          </p:nvPr>
        </p:nvSpPr>
        <p:spPr>
          <a:xfrm>
            <a:off x="1619672" y="142875"/>
            <a:ext cx="7344816" cy="6166445"/>
          </a:xfrm>
        </p:spPr>
        <p:txBody>
          <a:bodyPr>
            <a:normAutofit fontScale="92500" lnSpcReduction="20000"/>
          </a:bodyPr>
          <a:lstStyle/>
          <a:p>
            <a:pPr eaLnBrk="1" fontAlgn="auto" hangingPunct="1">
              <a:spcAft>
                <a:spcPts val="0"/>
              </a:spcAft>
              <a:buClr>
                <a:schemeClr val="tx1">
                  <a:shade val="95000"/>
                </a:schemeClr>
              </a:buClr>
              <a:buFont typeface="Wingdings 2"/>
              <a:buNone/>
              <a:defRPr/>
            </a:pPr>
            <a:endParaRPr lang="es-MX" dirty="0" smtClean="0">
              <a:latin typeface="Berlin Sans FB" pitchFamily="34" charset="0"/>
            </a:endParaRPr>
          </a:p>
          <a:p>
            <a:pPr algn="just" eaLnBrk="1" fontAlgn="auto" hangingPunct="1">
              <a:spcAft>
                <a:spcPts val="0"/>
              </a:spcAft>
              <a:buClr>
                <a:schemeClr val="tx1">
                  <a:shade val="95000"/>
                </a:schemeClr>
              </a:buClr>
              <a:buFont typeface="Wingdings 2"/>
              <a:buNone/>
              <a:defRPr/>
            </a:pPr>
            <a:r>
              <a:rPr lang="es-MX" sz="4000" b="1" dirty="0" smtClean="0">
                <a:solidFill>
                  <a:schemeClr val="tx1"/>
                </a:solidFill>
                <a:latin typeface="Berlin Sans FB" pitchFamily="34" charset="0"/>
              </a:rPr>
              <a:t>El liderazgo carismático sería más apropiado cuando la tarea del seguidor tuviera un componente ideológico</a:t>
            </a:r>
            <a:r>
              <a:rPr lang="es-MX" sz="4000" dirty="0"/>
              <a:t>:</a:t>
            </a:r>
            <a:r>
              <a:rPr lang="es-MX" sz="4000" dirty="0" smtClean="0">
                <a:latin typeface="Berlin Sans FB" pitchFamily="34" charset="0"/>
              </a:rPr>
              <a:t> </a:t>
            </a:r>
          </a:p>
          <a:p>
            <a:pPr algn="just" eaLnBrk="1" fontAlgn="auto" hangingPunct="1">
              <a:spcAft>
                <a:spcPts val="0"/>
              </a:spcAft>
              <a:buClr>
                <a:schemeClr val="tx1">
                  <a:shade val="95000"/>
                </a:schemeClr>
              </a:buClr>
              <a:buFont typeface="Wingdings 2"/>
              <a:buNone/>
              <a:defRPr/>
            </a:pPr>
            <a:r>
              <a:rPr lang="es-MX" sz="4000" dirty="0" smtClean="0">
                <a:latin typeface="Berlin Sans FB" pitchFamily="34" charset="0"/>
              </a:rPr>
              <a:t>Esto podría explicar porque, cuando los lideres carismáticos emergen, es más probable que se den en política, religión, en tiempos de guerra o cuando una compañía esta introduciendo un producto radicalmente nuevo o enfrentando una crisis que amenaza su existencia.</a:t>
            </a:r>
          </a:p>
        </p:txBody>
      </p:sp>
    </p:spTree>
    <p:extLst>
      <p:ext uri="{BB962C8B-B14F-4D97-AF65-F5344CB8AC3E}">
        <p14:creationId xmlns:p14="http://schemas.microsoft.com/office/powerpoint/2010/main" val="1727123910"/>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2000"/>
                                        <p:tgtEl>
                                          <p:spTgt spid="3">
                                            <p:txEl>
                                              <p:pRg st="1" end="1"/>
                                            </p:txEl>
                                          </p:spTgt>
                                        </p:tgtEl>
                                      </p:cBhvr>
                                    </p:animEffect>
                                    <p:anim calcmode="lin" valueType="num">
                                      <p:cBhvr>
                                        <p:cTn id="8" dur="2000" fill="hold"/>
                                        <p:tgtEl>
                                          <p:spTgt spid="3">
                                            <p:txEl>
                                              <p:pRg st="1" end="1"/>
                                            </p:txEl>
                                          </p:spTgt>
                                        </p:tgtEl>
                                        <p:attrNameLst>
                                          <p:attrName>style.rotation</p:attrName>
                                        </p:attrNameLst>
                                      </p:cBhvr>
                                      <p:tavLst>
                                        <p:tav tm="0">
                                          <p:val>
                                            <p:fltVal val="720"/>
                                          </p:val>
                                        </p:tav>
                                        <p:tav tm="100000">
                                          <p:val>
                                            <p:fltVal val="0"/>
                                          </p:val>
                                        </p:tav>
                                      </p:tavLst>
                                    </p:anim>
                                    <p:anim calcmode="lin" valueType="num">
                                      <p:cBhvr>
                                        <p:cTn id="9" dur="2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10" dur="2000" fill="hold"/>
                                        <p:tgtEl>
                                          <p:spTgt spid="3">
                                            <p:txEl>
                                              <p:pRg st="1" end="1"/>
                                            </p:txEl>
                                          </p:spTgt>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2000"/>
                                        <p:tgtEl>
                                          <p:spTgt spid="3">
                                            <p:txEl>
                                              <p:pRg st="2" end="2"/>
                                            </p:txEl>
                                          </p:spTgt>
                                        </p:tgtEl>
                                      </p:cBhvr>
                                    </p:animEffect>
                                    <p:anim calcmode="lin" valueType="num">
                                      <p:cBhvr>
                                        <p:cTn id="16" dur="2000" fill="hold"/>
                                        <p:tgtEl>
                                          <p:spTgt spid="3">
                                            <p:txEl>
                                              <p:pRg st="2" end="2"/>
                                            </p:txEl>
                                          </p:spTgt>
                                        </p:tgtEl>
                                        <p:attrNameLst>
                                          <p:attrName>style.rotation</p:attrName>
                                        </p:attrNameLst>
                                      </p:cBhvr>
                                      <p:tavLst>
                                        <p:tav tm="0">
                                          <p:val>
                                            <p:fltVal val="720"/>
                                          </p:val>
                                        </p:tav>
                                        <p:tav tm="100000">
                                          <p:val>
                                            <p:fltVal val="0"/>
                                          </p:val>
                                        </p:tav>
                                      </p:tavLst>
                                    </p:anim>
                                    <p:anim calcmode="lin" valueType="num">
                                      <p:cBhvr>
                                        <p:cTn id="17" dur="2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8" dur="2000" fill="hold"/>
                                        <p:tgtEl>
                                          <p:spTgt spid="3">
                                            <p:txEl>
                                              <p:pRg st="2" end="2"/>
                                            </p:txEl>
                                          </p:spTgt>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2 Marcador de texto"/>
          <p:cNvSpPr>
            <a:spLocks noGrp="1"/>
          </p:cNvSpPr>
          <p:nvPr>
            <p:ph type="body" idx="1"/>
          </p:nvPr>
        </p:nvSpPr>
        <p:spPr>
          <a:xfrm>
            <a:off x="4429125" y="476672"/>
            <a:ext cx="4286250" cy="5832647"/>
          </a:xfrm>
        </p:spPr>
        <p:txBody>
          <a:bodyPr>
            <a:normAutofit fontScale="40000" lnSpcReduction="20000"/>
          </a:bodyPr>
          <a:lstStyle/>
          <a:p>
            <a:pPr marL="73025" eaLnBrk="1" hangingPunct="1"/>
            <a:r>
              <a:rPr lang="es-MX" altLang="es-MX" sz="11000" dirty="0" smtClean="0">
                <a:latin typeface="Berlin Sans FB" panose="020E0602020502020306" pitchFamily="34" charset="0"/>
              </a:rPr>
              <a:t>Los lideres carismáticos podrían volverse una desventaja para una organización una vez que la crisis y la necesidad del cambio drástico se reducen. </a:t>
            </a:r>
          </a:p>
          <a:p>
            <a:pPr marL="73025" algn="just" eaLnBrk="1" hangingPunct="1"/>
            <a:endParaRPr lang="es-MX" altLang="es-MX" dirty="0" smtClean="0">
              <a:latin typeface="Berlin Sans FB" panose="020E0602020502020306" pitchFamily="34" charset="0"/>
            </a:endParaRPr>
          </a:p>
        </p:txBody>
      </p:sp>
      <p:pic>
        <p:nvPicPr>
          <p:cNvPr id="145411" name="Picture 4" descr="MCj024039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7250" y="1143000"/>
            <a:ext cx="32861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07200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2 Marcador de texto"/>
          <p:cNvSpPr>
            <a:spLocks noGrp="1"/>
          </p:cNvSpPr>
          <p:nvPr>
            <p:ph type="body" idx="1"/>
          </p:nvPr>
        </p:nvSpPr>
        <p:spPr>
          <a:xfrm>
            <a:off x="3897313" y="0"/>
            <a:ext cx="4923159" cy="6525344"/>
          </a:xfrm>
        </p:spPr>
        <p:txBody>
          <a:bodyPr>
            <a:normAutofit fontScale="70000" lnSpcReduction="20000"/>
          </a:bodyPr>
          <a:lstStyle/>
          <a:p>
            <a:pPr marL="73025" algn="just" eaLnBrk="1" hangingPunct="1"/>
            <a:endParaRPr lang="es-MX" altLang="es-MX" dirty="0" smtClean="0">
              <a:latin typeface="Berlin Sans FB" panose="020E0602020502020306" pitchFamily="34" charset="0"/>
            </a:endParaRPr>
          </a:p>
          <a:p>
            <a:pPr marL="530225" indent="-457200" eaLnBrk="1" hangingPunct="1">
              <a:buFont typeface="Arial" panose="020B0604020202020204" pitchFamily="34" charset="0"/>
              <a:buChar char="•"/>
            </a:pPr>
            <a:r>
              <a:rPr lang="es-MX" altLang="es-MX" sz="4600" dirty="0" smtClean="0">
                <a:latin typeface="Berlin Sans FB" panose="020E0602020502020306" pitchFamily="34" charset="0"/>
              </a:rPr>
              <a:t>La abrumadora seguridad en sí mismo del líder carismático a menudo se vuelve una desventaja.</a:t>
            </a:r>
          </a:p>
          <a:p>
            <a:pPr marL="73025" eaLnBrk="1" hangingPunct="1"/>
            <a:r>
              <a:rPr lang="es-MX" altLang="es-MX" sz="3500" dirty="0" smtClean="0">
                <a:latin typeface="Berlin Sans FB" panose="020E0602020502020306" pitchFamily="34" charset="0"/>
              </a:rPr>
              <a:t> </a:t>
            </a:r>
          </a:p>
          <a:p>
            <a:pPr marL="530225" indent="-457200" eaLnBrk="1" hangingPunct="1">
              <a:buFont typeface="Arial" panose="020B0604020202020204" pitchFamily="34" charset="0"/>
              <a:buChar char="•"/>
            </a:pPr>
            <a:r>
              <a:rPr lang="es-MX" altLang="es-MX" sz="4600" dirty="0" smtClean="0">
                <a:latin typeface="Berlin Sans FB" panose="020E0602020502020306" pitchFamily="34" charset="0"/>
              </a:rPr>
              <a:t>Él o ella es incapaz de escuchar a otros, no está a gusto cuando es desafiado por subordinados agresivos y comienza a  desarrollar una creencia injustificable de su “certeza” en los temas.</a:t>
            </a:r>
          </a:p>
        </p:txBody>
      </p:sp>
      <p:pic>
        <p:nvPicPr>
          <p:cNvPr id="147459" name="Picture 4" descr="MCj0240397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188" y="1196975"/>
            <a:ext cx="32861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9801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19672" y="573782"/>
            <a:ext cx="7272808" cy="1127026"/>
          </a:xfrm>
        </p:spPr>
        <p:txBody>
          <a:bodyPr/>
          <a:lstStyle/>
          <a:p>
            <a:pPr algn="ctr" eaLnBrk="1" fontAlgn="auto" hangingPunct="1">
              <a:spcAft>
                <a:spcPts val="0"/>
              </a:spcAft>
              <a:defRPr/>
            </a:pPr>
            <a:r>
              <a:rPr lang="es-MX" sz="32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Dos tipos de líderes carismáticos</a:t>
            </a:r>
            <a:endParaRPr lang="es-ES" sz="32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149507" name="2 Marcador de texto"/>
          <p:cNvSpPr>
            <a:spLocks noGrp="1"/>
          </p:cNvSpPr>
          <p:nvPr>
            <p:ph type="body" idx="1"/>
          </p:nvPr>
        </p:nvSpPr>
        <p:spPr>
          <a:xfrm>
            <a:off x="1475656" y="1700213"/>
            <a:ext cx="7416824" cy="4897139"/>
          </a:xfrm>
        </p:spPr>
        <p:txBody>
          <a:bodyPr>
            <a:normAutofit/>
          </a:bodyPr>
          <a:lstStyle/>
          <a:p>
            <a:pPr marL="73025" algn="just" eaLnBrk="1" hangingPunct="1"/>
            <a:r>
              <a:rPr lang="es-MX" altLang="es-MX" sz="3600" dirty="0" smtClean="0">
                <a:latin typeface="Berlin Sans FB" panose="020E0602020502020306" pitchFamily="34" charset="0"/>
              </a:rPr>
              <a:t>Las discusiones acerca del liderazgo carismático identifican dos tipos:</a:t>
            </a:r>
          </a:p>
          <a:p>
            <a:pPr marL="73025" algn="just" eaLnBrk="1" hangingPunct="1"/>
            <a:endParaRPr lang="es-MX" altLang="es-MX" sz="1200" dirty="0" smtClean="0">
              <a:latin typeface="Berlin Sans FB" panose="020E0602020502020306" pitchFamily="34" charset="0"/>
            </a:endParaRPr>
          </a:p>
          <a:p>
            <a:pPr marL="73025" algn="just" eaLnBrk="1" hangingPunct="1">
              <a:buFontTx/>
              <a:buChar char="•"/>
            </a:pPr>
            <a:r>
              <a:rPr lang="es-MX" altLang="es-MX" sz="3600" dirty="0" smtClean="0">
                <a:solidFill>
                  <a:schemeClr val="tx1"/>
                </a:solidFill>
                <a:latin typeface="Berlin Sans FB" panose="020E0602020502020306" pitchFamily="34" charset="0"/>
              </a:rPr>
              <a:t> </a:t>
            </a:r>
            <a:r>
              <a:rPr lang="es-MX" altLang="es-MX" sz="3600" b="1" dirty="0" smtClean="0">
                <a:solidFill>
                  <a:schemeClr val="tx1"/>
                </a:solidFill>
                <a:latin typeface="Berlin Sans FB" panose="020E0602020502020306" pitchFamily="34" charset="0"/>
              </a:rPr>
              <a:t>Visionario</a:t>
            </a:r>
            <a:r>
              <a:rPr lang="es-MX" altLang="es-MX" sz="3600" dirty="0" smtClean="0">
                <a:solidFill>
                  <a:schemeClr val="tx1"/>
                </a:solidFill>
                <a:latin typeface="Berlin Sans FB" panose="020E0602020502020306" pitchFamily="34" charset="0"/>
              </a:rPr>
              <a:t>: </a:t>
            </a:r>
            <a:r>
              <a:rPr lang="es-MX" altLang="es-MX" sz="3600" dirty="0" smtClean="0">
                <a:latin typeface="Berlin Sans FB" panose="020E0602020502020306" pitchFamily="34" charset="0"/>
              </a:rPr>
              <a:t>se centran en el largo plazo. Mediante el ejercicio de la habilidad de comunicación, vincula las necesidades y metas de los seguidores con aquellas de la organización.</a:t>
            </a:r>
          </a:p>
        </p:txBody>
      </p:sp>
    </p:spTree>
    <p:extLst>
      <p:ext uri="{BB962C8B-B14F-4D97-AF65-F5344CB8AC3E}">
        <p14:creationId xmlns:p14="http://schemas.microsoft.com/office/powerpoint/2010/main" val="2840410915"/>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47664" y="285750"/>
            <a:ext cx="7139136" cy="1127026"/>
          </a:xfrm>
        </p:spPr>
        <p:txBody>
          <a:bodyPr/>
          <a:lstStyle/>
          <a:p>
            <a:pPr algn="ctr" eaLnBrk="1" fontAlgn="auto" hangingPunct="1">
              <a:spcAft>
                <a:spcPts val="0"/>
              </a:spcAft>
              <a:defRPr/>
            </a:pPr>
            <a:r>
              <a:rPr lang="es-MX" sz="32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Dos tipos de líderes carismáticos</a:t>
            </a:r>
            <a:endParaRPr lang="es-ES" sz="32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151555" name="2 Marcador de texto"/>
          <p:cNvSpPr>
            <a:spLocks noGrp="1"/>
          </p:cNvSpPr>
          <p:nvPr>
            <p:ph type="body" idx="1"/>
          </p:nvPr>
        </p:nvSpPr>
        <p:spPr>
          <a:xfrm>
            <a:off x="1547664" y="1557338"/>
            <a:ext cx="7416824" cy="5040312"/>
          </a:xfrm>
        </p:spPr>
        <p:txBody>
          <a:bodyPr>
            <a:noAutofit/>
          </a:bodyPr>
          <a:lstStyle/>
          <a:p>
            <a:pPr marL="73025" algn="just" eaLnBrk="1" hangingPunct="1"/>
            <a:r>
              <a:rPr lang="es-MX" altLang="es-MX" sz="3000" b="1" dirty="0" smtClean="0">
                <a:solidFill>
                  <a:schemeClr val="tx1"/>
                </a:solidFill>
              </a:rPr>
              <a:t>Basados en Crisis</a:t>
            </a:r>
            <a:r>
              <a:rPr lang="es-MX" altLang="es-MX" sz="3000" dirty="0" smtClean="0"/>
              <a:t>: </a:t>
            </a:r>
          </a:p>
          <a:p>
            <a:pPr marL="73025" algn="just" eaLnBrk="1" hangingPunct="1"/>
            <a:r>
              <a:rPr lang="es-MX" altLang="es-MX" sz="3000" dirty="0"/>
              <a:t>S</a:t>
            </a:r>
            <a:r>
              <a:rPr lang="es-MX" altLang="es-MX" sz="3000" dirty="0" smtClean="0"/>
              <a:t>e centran en el corto plazo. Comunica claramente que acciones necesitan realizarse y cuales van a ser sus consecuencias. Bajo condiciones de apremio, ambigüedad y caos, los seguidores confieren poder a individuos que tienen el potencial para corregir la situación o resolver el problema. En muchos casos, el líder está libre de restricciones y se le permite usar cualquier recurso que estime necesario. </a:t>
            </a:r>
          </a:p>
        </p:txBody>
      </p:sp>
    </p:spTree>
    <p:extLst>
      <p:ext uri="{BB962C8B-B14F-4D97-AF65-F5344CB8AC3E}">
        <p14:creationId xmlns:p14="http://schemas.microsoft.com/office/powerpoint/2010/main" val="3468057957"/>
      </p:ext>
    </p:extLst>
  </p:cSld>
  <p:clrMapOvr>
    <a:masterClrMapping/>
  </p:clrMapOvr>
  <p:transition>
    <p:plus/>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19672" y="285750"/>
            <a:ext cx="7067128" cy="1055018"/>
          </a:xfrm>
        </p:spPr>
        <p:txBody>
          <a:bodyPr/>
          <a:lstStyle/>
          <a:p>
            <a:pPr algn="ctr" eaLnBrk="1" fontAlgn="auto" hangingPunct="1">
              <a:spcAft>
                <a:spcPts val="0"/>
              </a:spcAft>
              <a:defRPr/>
            </a:pPr>
            <a:r>
              <a:rPr lang="es-MX" sz="32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Dos tipos de líderes carismáticos</a:t>
            </a:r>
            <a:endParaRPr lang="es-ES" sz="32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endParaRPr>
          </a:p>
        </p:txBody>
      </p:sp>
      <p:sp>
        <p:nvSpPr>
          <p:cNvPr id="153603" name="2 Marcador de texto"/>
          <p:cNvSpPr>
            <a:spLocks noGrp="1"/>
          </p:cNvSpPr>
          <p:nvPr>
            <p:ph type="body" idx="1"/>
          </p:nvPr>
        </p:nvSpPr>
        <p:spPr>
          <a:xfrm>
            <a:off x="1619672" y="1340768"/>
            <a:ext cx="7344816" cy="5256583"/>
          </a:xfrm>
        </p:spPr>
        <p:txBody>
          <a:bodyPr>
            <a:normAutofit lnSpcReduction="10000"/>
          </a:bodyPr>
          <a:lstStyle/>
          <a:p>
            <a:pPr marL="73025" algn="just" eaLnBrk="1" hangingPunct="1"/>
            <a:r>
              <a:rPr lang="es-MX" altLang="es-MX" sz="4000" dirty="0" smtClean="0">
                <a:latin typeface="Berlin Sans FB" panose="020E0602020502020306" pitchFamily="34" charset="0"/>
              </a:rPr>
              <a:t>Nuestro conocimiento acerca del liderazgo carismático es todavía relativamente abstracto y ambiguo.</a:t>
            </a:r>
          </a:p>
          <a:p>
            <a:pPr marL="73025" algn="just" eaLnBrk="1" hangingPunct="1"/>
            <a:endParaRPr lang="es-MX" altLang="es-MX" sz="1200" dirty="0" smtClean="0">
              <a:latin typeface="Berlin Sans FB" panose="020E0602020502020306" pitchFamily="34" charset="0"/>
            </a:endParaRPr>
          </a:p>
          <a:p>
            <a:pPr marL="73025" algn="just" eaLnBrk="1" hangingPunct="1"/>
            <a:r>
              <a:rPr lang="es-MX" altLang="es-MX" sz="4000" dirty="0" smtClean="0">
                <a:latin typeface="Berlin Sans FB" panose="020E0602020502020306" pitchFamily="34" charset="0"/>
              </a:rPr>
              <a:t>Los líderes carismáticos pueden  o no resultar dañinos al expresar visiones que son poco realistas o imprecisas.</a:t>
            </a:r>
          </a:p>
        </p:txBody>
      </p:sp>
    </p:spTree>
    <p:extLst>
      <p:ext uri="{BB962C8B-B14F-4D97-AF65-F5344CB8AC3E}">
        <p14:creationId xmlns:p14="http://schemas.microsoft.com/office/powerpoint/2010/main" val="35985377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691680" y="274638"/>
            <a:ext cx="6995120" cy="1766138"/>
          </a:xfrm>
        </p:spPr>
        <p:txBody>
          <a:bodyPr/>
          <a:lstStyle/>
          <a:p>
            <a:pPr algn="r"/>
            <a:r>
              <a:rPr lang="es-MX" sz="54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Liderazgo </a:t>
            </a:r>
            <a:r>
              <a:rPr lang="es-MX" sz="54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Transaccional </a:t>
            </a:r>
            <a:r>
              <a:rPr lang="es-MX" sz="5400" i="1"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versus </a:t>
            </a:r>
            <a:br>
              <a:rPr lang="es-MX" sz="5400" i="1"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br>
            <a:r>
              <a:rPr lang="es-MX" sz="5400" dirty="0" smtClean="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 </a:t>
            </a:r>
            <a:r>
              <a:rPr lang="es-MX" sz="5400" dirty="0">
                <a:solidFill>
                  <a:schemeClr val="tx1"/>
                </a:solidFill>
                <a:effectLst>
                  <a:glow rad="228600">
                    <a:schemeClr val="accent5">
                      <a:satMod val="175000"/>
                      <a:alpha val="40000"/>
                    </a:schemeClr>
                  </a:glow>
                  <a:outerShdw blurRad="114300" dist="101600" dir="2700000" algn="tl" rotWithShape="0">
                    <a:srgbClr val="000000">
                      <a:alpha val="40000"/>
                    </a:srgbClr>
                  </a:outerShdw>
                </a:effectLst>
              </a:rPr>
              <a:t>Transformacional</a:t>
            </a:r>
            <a:endParaRPr lang="es-MX" sz="5400" dirty="0"/>
          </a:p>
        </p:txBody>
      </p:sp>
      <p:graphicFrame>
        <p:nvGraphicFramePr>
          <p:cNvPr id="7" name="Diagrama 6"/>
          <p:cNvGraphicFramePr/>
          <p:nvPr>
            <p:extLst>
              <p:ext uri="{D42A27DB-BD31-4B8C-83A1-F6EECF244321}">
                <p14:modId xmlns:p14="http://schemas.microsoft.com/office/powerpoint/2010/main" val="3221121603"/>
              </p:ext>
            </p:extLst>
          </p:nvPr>
        </p:nvGraphicFramePr>
        <p:xfrm>
          <a:off x="1331640" y="1535113"/>
          <a:ext cx="3528392" cy="639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Marcador de contenido 8"/>
          <p:cNvPicPr>
            <a:picLocks noGrp="1" noChangeAspect="1"/>
          </p:cNvPicPr>
          <p:nvPr>
            <p:ph sz="half" idx="2"/>
          </p:nvPr>
        </p:nvPicPr>
        <p:blipFill>
          <a:blip r:embed="rId7"/>
          <a:stretch>
            <a:fillRect/>
          </a:stretch>
        </p:blipFill>
        <p:spPr>
          <a:xfrm>
            <a:off x="1023447" y="2348880"/>
            <a:ext cx="3836585" cy="259228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8" name="Diagrama 7"/>
          <p:cNvGraphicFramePr/>
          <p:nvPr>
            <p:extLst>
              <p:ext uri="{D42A27DB-BD31-4B8C-83A1-F6EECF244321}">
                <p14:modId xmlns:p14="http://schemas.microsoft.com/office/powerpoint/2010/main" val="1633033038"/>
              </p:ext>
            </p:extLst>
          </p:nvPr>
        </p:nvGraphicFramePr>
        <p:xfrm>
          <a:off x="5023930" y="2341796"/>
          <a:ext cx="3682752" cy="6397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0" name="Marcador de contenido 9"/>
          <p:cNvPicPr>
            <a:picLocks noGrp="1" noChangeAspect="1"/>
          </p:cNvPicPr>
          <p:nvPr>
            <p:ph sz="quarter" idx="4"/>
          </p:nvPr>
        </p:nvPicPr>
        <p:blipFill>
          <a:blip r:embed="rId13"/>
          <a:stretch>
            <a:fillRect/>
          </a:stretch>
        </p:blipFill>
        <p:spPr>
          <a:xfrm>
            <a:off x="5076056" y="3282578"/>
            <a:ext cx="3714605" cy="28107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01818551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1" name="2 Marcador de texto"/>
          <p:cNvSpPr>
            <a:spLocks noGrp="1"/>
          </p:cNvSpPr>
          <p:nvPr>
            <p:ph type="body" idx="1"/>
          </p:nvPr>
        </p:nvSpPr>
        <p:spPr>
          <a:xfrm>
            <a:off x="1691680" y="1556792"/>
            <a:ext cx="7200800" cy="4896544"/>
          </a:xfrm>
        </p:spPr>
        <p:txBody>
          <a:bodyPr>
            <a:normAutofit lnSpcReduction="10000"/>
          </a:bodyPr>
          <a:lstStyle/>
          <a:p>
            <a:pPr marL="73025" eaLnBrk="1" hangingPunct="1"/>
            <a:r>
              <a:rPr lang="es-MX" altLang="es-MX" sz="4400" dirty="0" smtClean="0"/>
              <a:t>E</a:t>
            </a:r>
            <a:r>
              <a:rPr lang="es-MX" altLang="es-MX" sz="4400" dirty="0" smtClean="0">
                <a:latin typeface="Berlin Sans FB" panose="020E0602020502020306" pitchFamily="34" charset="0"/>
              </a:rPr>
              <a:t>l rol de intercambio de líder ha sido aludido como transaccional. </a:t>
            </a:r>
          </a:p>
          <a:p>
            <a:pPr marL="73025" algn="just" eaLnBrk="1" hangingPunct="1"/>
            <a:r>
              <a:rPr lang="es-MX" altLang="es-MX" sz="4400" dirty="0" smtClean="0">
                <a:latin typeface="Berlin Sans FB" panose="020E0602020502020306" pitchFamily="34" charset="0"/>
              </a:rPr>
              <a:t>Al usar este estilo, el líder depende de una recompensa contingente y de una gerencia por excepción. </a:t>
            </a:r>
          </a:p>
        </p:txBody>
      </p:sp>
      <p:graphicFrame>
        <p:nvGraphicFramePr>
          <p:cNvPr id="5" name="Diagrama 4"/>
          <p:cNvGraphicFramePr/>
          <p:nvPr>
            <p:extLst>
              <p:ext uri="{D42A27DB-BD31-4B8C-83A1-F6EECF244321}">
                <p14:modId xmlns:p14="http://schemas.microsoft.com/office/powerpoint/2010/main" val="2465371766"/>
              </p:ext>
            </p:extLst>
          </p:nvPr>
        </p:nvGraphicFramePr>
        <p:xfrm>
          <a:off x="1907704" y="404664"/>
          <a:ext cx="6840760" cy="1152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6720793"/>
      </p:ext>
    </p:extLst>
  </p:cSld>
  <p:clrMapOvr>
    <a:masterClrMapping/>
  </p:clrMapOvr>
  <p:transition>
    <p:plus/>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5728</TotalTime>
  <Words>7047</Words>
  <Application>Microsoft Office PowerPoint</Application>
  <PresentationFormat>Presentación en pantalla (4:3)</PresentationFormat>
  <Paragraphs>676</Paragraphs>
  <Slides>145</Slides>
  <Notes>105</Notes>
  <HiddenSlides>0</HiddenSlides>
  <MMClips>5</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145</vt:i4>
      </vt:variant>
    </vt:vector>
  </HeadingPairs>
  <TitlesOfParts>
    <vt:vector size="155" baseType="lpstr">
      <vt:lpstr>Arial</vt:lpstr>
      <vt:lpstr>Berlin Sans FB</vt:lpstr>
      <vt:lpstr>Calibri</vt:lpstr>
      <vt:lpstr>Courier New</vt:lpstr>
      <vt:lpstr>Lucida Sans</vt:lpstr>
      <vt:lpstr>Times New Roman</vt:lpstr>
      <vt:lpstr>Verdana</vt:lpstr>
      <vt:lpstr>Wingdings</vt:lpstr>
      <vt:lpstr>Wingdings 2</vt:lpstr>
      <vt:lpstr>Tema de Office</vt:lpstr>
      <vt:lpstr>UNIVERSIDAD AUTÓNOMA DEL ESTADO DE HIDALGO</vt:lpstr>
      <vt:lpstr>Presentación de PowerPoint</vt:lpstr>
      <vt:lpstr>Tema: Liderazgo</vt:lpstr>
      <vt:lpstr>Lo Enseñamos mucho,  lo Comprendemos Poco y…  ¡Lo Practicamos todavía Menos!</vt:lpstr>
      <vt:lpstr>Presentación de PowerPoint</vt:lpstr>
      <vt:lpstr>Presentación de PowerPoint</vt:lpstr>
      <vt:lpstr>Presentación de PowerPoint</vt:lpstr>
      <vt:lpstr>Teorías del Liderazgo</vt:lpstr>
      <vt:lpstr>TEORÍAS DEL LIDERAZGO</vt:lpstr>
      <vt:lpstr>Presentación de PowerPoint</vt:lpstr>
      <vt:lpstr>Presentación de PowerPoint</vt:lpstr>
      <vt:lpstr>Presentación de PowerPoint</vt:lpstr>
      <vt:lpstr>Teoría del comportamiento</vt:lpstr>
      <vt:lpstr>Presentación de PowerPoint</vt:lpstr>
      <vt:lpstr>Presentación de PowerPoint</vt:lpstr>
      <vt:lpstr>Presentación de PowerPoint</vt:lpstr>
      <vt:lpstr>Teoría de la Contingencia</vt:lpstr>
      <vt:lpstr>Modelo de Contingencia de Fiedler </vt:lpstr>
      <vt:lpstr>Modelo de Contingencia de Fiedler </vt:lpstr>
      <vt:lpstr>Modelo de Contingencia de Fiedler </vt:lpstr>
      <vt:lpstr>Presentación de PowerPoint</vt:lpstr>
      <vt:lpstr>Presentación de PowerPoint</vt:lpstr>
      <vt:lpstr>Presentación de PowerPoint</vt:lpstr>
      <vt:lpstr>Presentación de PowerPoint</vt:lpstr>
      <vt:lpstr>Modelo de Liderazgo Situacional de Hersey-Blanchard</vt:lpstr>
      <vt:lpstr>Modelo de Liderazgo Situacional de Hersey-Blanchard</vt:lpstr>
      <vt:lpstr>Modelo de Liderazgo Situacional de Hersey-Blanchard</vt:lpstr>
      <vt:lpstr>Presentación de PowerPoint</vt:lpstr>
      <vt:lpstr>Presentación de PowerPoint</vt:lpstr>
      <vt:lpstr>Presentación de PowerPoint</vt:lpstr>
      <vt:lpstr>Presentación de PowerPoint</vt:lpstr>
      <vt:lpstr>Presentación de PowerPoint</vt:lpstr>
      <vt:lpstr>Modelo de Liderazgo de Trayectoria-Meta</vt:lpstr>
      <vt:lpstr>Modelo de Liderazgo de Trayectoria-Meta</vt:lpstr>
      <vt:lpstr>Modelo de Liderazgo de Trayectoria-Meta</vt:lpstr>
      <vt:lpstr>Presentación de PowerPoint</vt:lpstr>
      <vt:lpstr>Presentación de PowerPoint</vt:lpstr>
      <vt:lpstr>Presentación de PowerPoint</vt:lpstr>
      <vt:lpstr>Modelo del Liderazgo Participativo</vt:lpstr>
      <vt:lpstr>Modelo del Liderazgo Participativo</vt:lpstr>
      <vt:lpstr>Modelo del Liderazgo Participativo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Limitaciones del modelo</vt:lpstr>
      <vt:lpstr>Limitaciones del modelo</vt:lpstr>
      <vt:lpstr>TEORIAS CONTEMPORANEAS DE LIDERAZGO</vt:lpstr>
      <vt:lpstr>Presentación de PowerPoint</vt:lpstr>
      <vt:lpstr>Posiciones Contemporáneas sobre Liderazgo</vt:lpstr>
      <vt:lpstr>Posiciones Contemporáneas sobre Liderazgo</vt:lpstr>
      <vt:lpstr>Teoría de la Atribución del Liderazgo</vt:lpstr>
      <vt:lpstr>Teoría de la Atribución del Liderazgo</vt:lpstr>
      <vt:lpstr>Presentación de PowerPoint</vt:lpstr>
      <vt:lpstr>Presentación de PowerPoint</vt:lpstr>
      <vt:lpstr>Presentación de PowerPoint</vt:lpstr>
      <vt:lpstr>Presentación de PowerPoint</vt:lpstr>
      <vt:lpstr>Presentación de PowerPoint</vt:lpstr>
      <vt:lpstr>Modelo Atribucional del Liderazgo</vt:lpstr>
      <vt:lpstr>Modelo Atribucional del Liderazgo</vt:lpstr>
      <vt:lpstr>Modelo Atribucional del Liderazgo</vt:lpstr>
      <vt:lpstr>Comportamiento del líder:  ¿Causa o Efecto?</vt:lpstr>
      <vt:lpstr>Presentación de PowerPoint</vt:lpstr>
      <vt:lpstr>Presentación de PowerPoint</vt:lpstr>
      <vt:lpstr>Comportamiento del líder:  ¿Causa o Efecto?</vt:lpstr>
      <vt:lpstr>Teoría del Liderazgo Carismático</vt:lpstr>
      <vt:lpstr>Teoría del Liderazgo Carismático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Dos tipos de líderes carismáticos</vt:lpstr>
      <vt:lpstr>Dos tipos de líderes carismáticos</vt:lpstr>
      <vt:lpstr>Dos tipos de líderes carismáticos</vt:lpstr>
      <vt:lpstr>Liderazgo Transaccional versus   Transformacional</vt:lpstr>
      <vt:lpstr>Presentación de PowerPoint</vt:lpstr>
      <vt:lpstr>Liderazgo Transaccional</vt:lpstr>
      <vt:lpstr>Liderazgo Transaccional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Temas Contemporáneos sobre el Liderazgo</vt:lpstr>
      <vt:lpstr>Temas Contemporáneos sobre el Liderazgo</vt:lpstr>
      <vt:lpstr>¿Hay una base biológica para el Liderazgo?</vt:lpstr>
      <vt:lpstr>¿Hay una base biológica para el Liderazgo?</vt:lpstr>
      <vt:lpstr>Presentación de PowerPoint</vt:lpstr>
      <vt:lpstr>¿Hay una base biológica para el Liderazgo?</vt:lpstr>
      <vt:lpstr>¿Hay una dimensión ética para el Liderazgo?</vt:lpstr>
      <vt:lpstr>¿Hay una dimensión ética para el Liderazgo?</vt:lpstr>
      <vt:lpstr>¿Hay una dimensión ética para el Liderazgo?</vt:lpstr>
      <vt:lpstr>¿Hay una dimensión ética para el Liderazgo?</vt:lpstr>
      <vt:lpstr>Presentación de PowerPoint</vt:lpstr>
      <vt:lpstr>Presentación de PowerPoint</vt:lpstr>
      <vt:lpstr>Proporcionar el Liderazgo al Equipo</vt:lpstr>
      <vt:lpstr>Proporcionar el Liderazgo al Equipo</vt:lpstr>
      <vt:lpstr>Presentación de PowerPoint</vt:lpstr>
      <vt:lpstr>Presentación de PowerPoint</vt:lpstr>
      <vt:lpstr>Presentación de PowerPoint</vt:lpstr>
      <vt:lpstr>Presentación de PowerPoint</vt:lpstr>
      <vt:lpstr>Presentación de PowerPoint</vt:lpstr>
      <vt:lpstr>Teorías Emergentes sobre Liderazgo</vt:lpstr>
      <vt:lpstr>La Aportación de las Neurociencias</vt:lpstr>
      <vt:lpstr>La Aportación de las Neurociencias</vt:lpstr>
      <vt:lpstr>La Aportación de las Neurociencias</vt:lpstr>
      <vt:lpstr>La Aportación de las Neurociencias</vt:lpstr>
      <vt:lpstr>La Aportación de las Neurociencias</vt:lpstr>
      <vt:lpstr>La Aportación de las Neurociencias</vt:lpstr>
      <vt:lpstr>Presentación de PowerPoint</vt:lpstr>
      <vt:lpstr>Presentación de PowerPoint</vt:lpstr>
      <vt:lpstr>Presentación de PowerPoint</vt:lpstr>
      <vt:lpstr>Presentación de PowerPoint</vt:lpstr>
      <vt:lpstr>Presentación de PowerPoint</vt:lpstr>
      <vt:lpstr>Referencias Bibliográficas </vt:lpstr>
      <vt:lpstr>Referenfcias Bibliográficas </vt:lpstr>
      <vt:lpstr>Referencias Bibliográficas </vt:lpstr>
      <vt:lpstr>Referencias Bibliográficas </vt:lpstr>
      <vt:lpstr>Referencias Bibliográficas </vt:lpstr>
      <vt:lpstr>Referencias Electrónicas</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uaeh</dc:creator>
  <cp:lastModifiedBy>JHP</cp:lastModifiedBy>
  <cp:revision>210</cp:revision>
  <dcterms:created xsi:type="dcterms:W3CDTF">2014-12-12T16:57:31Z</dcterms:created>
  <dcterms:modified xsi:type="dcterms:W3CDTF">2016-09-28T18:05:12Z</dcterms:modified>
</cp:coreProperties>
</file>