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6" r:id="rId3"/>
    <p:sldId id="257" r:id="rId4"/>
    <p:sldId id="280" r:id="rId5"/>
    <p:sldId id="277" r:id="rId6"/>
    <p:sldId id="262" r:id="rId7"/>
    <p:sldId id="263" r:id="rId8"/>
    <p:sldId id="264" r:id="rId9"/>
    <p:sldId id="265" r:id="rId10"/>
    <p:sldId id="266" r:id="rId11"/>
    <p:sldId id="267" r:id="rId12"/>
    <p:sldId id="268" r:id="rId13"/>
    <p:sldId id="269" r:id="rId14"/>
    <p:sldId id="271" r:id="rId15"/>
    <p:sldId id="272" r:id="rId16"/>
    <p:sldId id="273" r:id="rId17"/>
    <p:sldId id="274" r:id="rId18"/>
    <p:sldId id="275" r:id="rId19"/>
    <p:sldId id="276" r:id="rId20"/>
    <p:sldId id="261" r:id="rId2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22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86" y="96"/>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30/11/2016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30/11/2016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30/11/2016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30/11/2016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30/11/2016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30/11/2016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30/11/2016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30/11/2016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30/11/2016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30/11/2016</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547664" y="1487681"/>
            <a:ext cx="7319441" cy="4893647"/>
          </a:xfrm>
          <a:prstGeom prst="rect">
            <a:avLst/>
          </a:prstGeom>
        </p:spPr>
        <p:txBody>
          <a:bodyPr wrap="square">
            <a:spAutoFit/>
          </a:bodyPr>
          <a:lstStyle/>
          <a:p>
            <a:pPr algn="just"/>
            <a:r>
              <a:rPr lang="es-MX" sz="2400" dirty="0">
                <a:latin typeface="Arial Narrow" panose="020B0606020202030204" pitchFamily="34" charset="0"/>
              </a:rPr>
              <a:t>Son posibles durante el proceso de comunicación que marcan una </a:t>
            </a:r>
            <a:r>
              <a:rPr lang="es-MX" sz="2400" dirty="0" smtClean="0">
                <a:latin typeface="Arial Narrow" panose="020B0606020202030204" pitchFamily="34" charset="0"/>
              </a:rPr>
              <a:t>diferencia </a:t>
            </a:r>
            <a:r>
              <a:rPr lang="es-MX" sz="2400" dirty="0">
                <a:latin typeface="Arial Narrow" panose="020B0606020202030204" pitchFamily="34" charset="0"/>
              </a:rPr>
              <a:t>semántica entre la intención del emisor y el mensaje </a:t>
            </a:r>
            <a:r>
              <a:rPr lang="es-MX" sz="2400" dirty="0" smtClean="0">
                <a:latin typeface="Arial Narrow" panose="020B0606020202030204" pitchFamily="34" charset="0"/>
              </a:rPr>
              <a:t>recibido. </a:t>
            </a:r>
            <a:r>
              <a:rPr lang="es-MX" sz="2400" dirty="0">
                <a:latin typeface="Arial Narrow" panose="020B0606020202030204" pitchFamily="34" charset="0"/>
              </a:rPr>
              <a:t>E</a:t>
            </a:r>
            <a:r>
              <a:rPr lang="es-MX" sz="2400" dirty="0" smtClean="0">
                <a:latin typeface="Arial Narrow" panose="020B0606020202030204" pitchFamily="34" charset="0"/>
              </a:rPr>
              <a:t>ntre </a:t>
            </a:r>
            <a:r>
              <a:rPr lang="es-MX" sz="2400" dirty="0">
                <a:latin typeface="Arial Narrow" panose="020B0606020202030204" pitchFamily="34" charset="0"/>
              </a:rPr>
              <a:t>las cuales encontramos principalmente:</a:t>
            </a:r>
          </a:p>
          <a:p>
            <a:pPr algn="just"/>
            <a:endParaRPr lang="es-MX" sz="2400" dirty="0">
              <a:latin typeface="Arial Narrow" panose="020B0606020202030204" pitchFamily="34" charset="0"/>
            </a:endParaRPr>
          </a:p>
          <a:p>
            <a:pPr marL="214313" indent="-214313" algn="just">
              <a:buClr>
                <a:schemeClr val="tx2"/>
              </a:buClr>
              <a:buFont typeface="Wingdings" panose="05000000000000000000" pitchFamily="2" charset="2"/>
              <a:buChar char="v"/>
            </a:pPr>
            <a:r>
              <a:rPr lang="es-MX" sz="2400" dirty="0">
                <a:latin typeface="Arial Narrow" panose="020B0606020202030204" pitchFamily="34" charset="0"/>
              </a:rPr>
              <a:t>Diferencias en las percepciones: cada individuo tiene su propia forma de ver el mundo, es decir, experiencias, valores, principios y otros</a:t>
            </a:r>
            <a:r>
              <a:rPr lang="es-MX" sz="2400" dirty="0" smtClean="0">
                <a:latin typeface="Arial Narrow" panose="020B0606020202030204" pitchFamily="34" charset="0"/>
              </a:rPr>
              <a:t>.</a:t>
            </a:r>
          </a:p>
          <a:p>
            <a:pPr marL="214313" indent="-214313" algn="just">
              <a:buClr>
                <a:schemeClr val="tx2"/>
              </a:buClr>
              <a:buFont typeface="Wingdings" panose="05000000000000000000" pitchFamily="2" charset="2"/>
              <a:buChar char="v"/>
            </a:pPr>
            <a:endParaRPr lang="es-MX" sz="2400" dirty="0">
              <a:latin typeface="Arial Narrow" panose="020B0606020202030204" pitchFamily="34" charset="0"/>
            </a:endParaRPr>
          </a:p>
          <a:p>
            <a:pPr marL="214313" indent="-214313" algn="just">
              <a:buClr>
                <a:schemeClr val="tx2"/>
              </a:buClr>
              <a:buFont typeface="Wingdings" panose="05000000000000000000" pitchFamily="2" charset="2"/>
              <a:buChar char="v"/>
            </a:pPr>
            <a:r>
              <a:rPr lang="es-MX" sz="2400" dirty="0">
                <a:latin typeface="Arial Narrow" panose="020B0606020202030204" pitchFamily="34" charset="0"/>
              </a:rPr>
              <a:t>Diferencias en la interpretación del mensaje: cada individuo tiene su propia forma de interpretar los mensajes</a:t>
            </a:r>
            <a:r>
              <a:rPr lang="es-MX" sz="2400" dirty="0" smtClean="0">
                <a:latin typeface="Arial Narrow" panose="020B0606020202030204" pitchFamily="34" charset="0"/>
              </a:rPr>
              <a:t>.</a:t>
            </a:r>
          </a:p>
          <a:p>
            <a:pPr marL="214313" indent="-214313" algn="just">
              <a:buClr>
                <a:schemeClr val="tx2"/>
              </a:buClr>
              <a:buFont typeface="Wingdings" panose="05000000000000000000" pitchFamily="2" charset="2"/>
              <a:buChar char="v"/>
            </a:pPr>
            <a:endParaRPr lang="es-MX" sz="2400" dirty="0">
              <a:latin typeface="Arial Narrow" panose="020B0606020202030204" pitchFamily="34" charset="0"/>
            </a:endParaRPr>
          </a:p>
          <a:p>
            <a:pPr marL="214313" indent="-214313" algn="just">
              <a:buClr>
                <a:schemeClr val="tx2"/>
              </a:buClr>
              <a:buFont typeface="Wingdings" panose="05000000000000000000" pitchFamily="2" charset="2"/>
              <a:buChar char="v"/>
            </a:pPr>
            <a:r>
              <a:rPr lang="es-MX" sz="2400" dirty="0">
                <a:latin typeface="Arial Narrow" panose="020B0606020202030204" pitchFamily="34" charset="0"/>
              </a:rPr>
              <a:t>Diferencia en autoridad o estatus: el rol social influyen en la percepción del mensaje (p. 196).</a:t>
            </a:r>
          </a:p>
        </p:txBody>
      </p:sp>
      <p:sp>
        <p:nvSpPr>
          <p:cNvPr id="5" name="Rectángulo 4"/>
          <p:cNvSpPr/>
          <p:nvPr/>
        </p:nvSpPr>
        <p:spPr>
          <a:xfrm>
            <a:off x="1428197" y="548680"/>
            <a:ext cx="6467220" cy="461665"/>
          </a:xfrm>
          <a:prstGeom prst="rect">
            <a:avLst/>
          </a:prstGeom>
        </p:spPr>
        <p:txBody>
          <a:bodyPr wrap="none">
            <a:spAutoFit/>
          </a:bodyPr>
          <a:lstStyle/>
          <a:p>
            <a:pPr algn="just"/>
            <a:r>
              <a:rPr lang="es-MX" sz="2400" b="1" dirty="0">
                <a:latin typeface="Cambria-Bold"/>
              </a:rPr>
              <a:t>IV. OSTÁCULOS  DE LA EXPRESIÓN ORAL</a:t>
            </a:r>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3042" y="3287"/>
            <a:ext cx="1290958" cy="1357313"/>
          </a:xfrm>
          <a:prstGeom prst="rect">
            <a:avLst/>
          </a:prstGeom>
        </p:spPr>
      </p:pic>
    </p:spTree>
    <p:extLst>
      <p:ext uri="{BB962C8B-B14F-4D97-AF65-F5344CB8AC3E}">
        <p14:creationId xmlns:p14="http://schemas.microsoft.com/office/powerpoint/2010/main" val="2684168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547664" y="1052736"/>
            <a:ext cx="5616625" cy="4824398"/>
          </a:xfrm>
          <a:prstGeom prst="rect">
            <a:avLst/>
          </a:prstGeom>
        </p:spPr>
        <p:txBody>
          <a:bodyPr wrap="square">
            <a:spAutoFit/>
          </a:bodyPr>
          <a:lstStyle/>
          <a:p>
            <a:r>
              <a:rPr lang="es-MX" sz="2100" b="1" dirty="0">
                <a:latin typeface="Cambria-Bold"/>
              </a:rPr>
              <a:t>V. HABILIDADES PARA LA COMUNICACIÓN ORAL</a:t>
            </a:r>
          </a:p>
          <a:p>
            <a:endParaRPr lang="es-MX" sz="1350" dirty="0">
              <a:latin typeface="Cambria" panose="02040503050406030204" pitchFamily="18" charset="0"/>
            </a:endParaRPr>
          </a:p>
          <a:p>
            <a:pPr algn="just"/>
            <a:r>
              <a:rPr lang="es-MX" dirty="0">
                <a:latin typeface="Cambria" panose="02040503050406030204" pitchFamily="18" charset="0"/>
              </a:rPr>
              <a:t>Como en toda disciplina, para la comunicación oral existen personas con habilidades innatas, esto es, una capacidad natural para expresarse. Personas extrovertidas que no temen hablar en público. </a:t>
            </a:r>
          </a:p>
          <a:p>
            <a:pPr algn="just"/>
            <a:endParaRPr lang="es-MX" dirty="0">
              <a:latin typeface="Cambria" panose="02040503050406030204" pitchFamily="18" charset="0"/>
            </a:endParaRPr>
          </a:p>
          <a:p>
            <a:pPr algn="just"/>
            <a:r>
              <a:rPr lang="es-MX" dirty="0">
                <a:latin typeface="Cambria" panose="02040503050406030204" pitchFamily="18" charset="0"/>
              </a:rPr>
              <a:t>Sin embargo, hay quienes no gozan de estas aptitudes y necesitan, por cuestiones sociales o profesionales, aprender a comunicarse en forma oral.</a:t>
            </a:r>
          </a:p>
          <a:p>
            <a:pPr algn="just"/>
            <a:endParaRPr lang="es-MX" dirty="0">
              <a:latin typeface="Cambria" panose="02040503050406030204" pitchFamily="18" charset="0"/>
            </a:endParaRPr>
          </a:p>
          <a:p>
            <a:pPr algn="just"/>
            <a:r>
              <a:rPr lang="es-MX" dirty="0">
                <a:latin typeface="Cambria" panose="02040503050406030204" pitchFamily="18" charset="0"/>
              </a:rPr>
              <a:t>Tanto los primeros (con habilidades innatas) como los segundos (con habilidades aprendidas), deben tomar en cuenta tres aspectos que les permitirá mejorar o aprender a expresarse en público. Estos tres elementos son: visuales, vocales y verbales.</a:t>
            </a:r>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2663" y="2455941"/>
            <a:ext cx="1850231" cy="2264971"/>
          </a:xfrm>
          <a:prstGeom prst="rect">
            <a:avLst/>
          </a:prstGeom>
        </p:spPr>
      </p:pic>
    </p:spTree>
    <p:extLst>
      <p:ext uri="{BB962C8B-B14F-4D97-AF65-F5344CB8AC3E}">
        <p14:creationId xmlns:p14="http://schemas.microsoft.com/office/powerpoint/2010/main" val="370501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411760" y="1052736"/>
            <a:ext cx="5995115" cy="4616648"/>
          </a:xfrm>
          <a:prstGeom prst="rect">
            <a:avLst/>
          </a:prstGeom>
        </p:spPr>
        <p:txBody>
          <a:bodyPr wrap="square">
            <a:spAutoFit/>
          </a:bodyPr>
          <a:lstStyle/>
          <a:p>
            <a:r>
              <a:rPr lang="es-MX" sz="2100" b="1" dirty="0">
                <a:latin typeface="Cambria-Bold"/>
              </a:rPr>
              <a:t>FÓRMULA V-V-V</a:t>
            </a:r>
            <a:endParaRPr lang="es-MX" sz="2100" dirty="0">
              <a:latin typeface="Cambria" panose="02040503050406030204" pitchFamily="18" charset="0"/>
            </a:endParaRPr>
          </a:p>
          <a:p>
            <a:endParaRPr lang="es-MX" sz="2100" dirty="0">
              <a:latin typeface="Cambria" panose="02040503050406030204" pitchFamily="18" charset="0"/>
            </a:endParaRPr>
          </a:p>
          <a:p>
            <a:pPr algn="just"/>
            <a:r>
              <a:rPr lang="es-MX" sz="2100" dirty="0">
                <a:latin typeface="Cambria" panose="02040503050406030204" pitchFamily="18" charset="0"/>
              </a:rPr>
              <a:t>Elementos visuales: este tema está relacionado con la apariencia física del disertante u orador. La postura, su forma de vestir, sus gesticulaciones, sus ademanes, sus movimientos y otros elementos. Muchos de estos aspectos influyen para lograr la atención del auditorio.</a:t>
            </a:r>
          </a:p>
          <a:p>
            <a:pPr algn="just"/>
            <a:endParaRPr lang="es-MX" sz="2100" dirty="0">
              <a:latin typeface="Cambria" panose="02040503050406030204" pitchFamily="18" charset="0"/>
            </a:endParaRPr>
          </a:p>
          <a:p>
            <a:pPr algn="just"/>
            <a:r>
              <a:rPr lang="es-MX" sz="2100" dirty="0">
                <a:latin typeface="Cambria" panose="02040503050406030204" pitchFamily="18" charset="0"/>
              </a:rPr>
              <a:t>Son como una habilidad ligada a los factores de personalidad, se manejan estos elementos visuales como estímulo que se envían al receptor o público, para provocar un impacto favorable en nuestra comunicación a través del contacto visual”.</a:t>
            </a:r>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208836"/>
            <a:ext cx="2112740" cy="2641025"/>
          </a:xfrm>
          <a:prstGeom prst="rect">
            <a:avLst/>
          </a:prstGeom>
        </p:spPr>
      </p:pic>
    </p:spTree>
    <p:extLst>
      <p:ext uri="{BB962C8B-B14F-4D97-AF65-F5344CB8AC3E}">
        <p14:creationId xmlns:p14="http://schemas.microsoft.com/office/powerpoint/2010/main" val="10328959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619672" y="764704"/>
            <a:ext cx="4545521" cy="5663089"/>
          </a:xfrm>
          <a:prstGeom prst="rect">
            <a:avLst/>
          </a:prstGeom>
        </p:spPr>
        <p:txBody>
          <a:bodyPr wrap="square">
            <a:spAutoFit/>
          </a:bodyPr>
          <a:lstStyle/>
          <a:p>
            <a:r>
              <a:rPr lang="es-MX" sz="3200" b="1" dirty="0">
                <a:latin typeface="Cambria-Bold"/>
              </a:rPr>
              <a:t>FÓRMULA V-V-V</a:t>
            </a:r>
            <a:endParaRPr lang="es-MX" dirty="0">
              <a:latin typeface="Cambria" panose="02040503050406030204" pitchFamily="18" charset="0"/>
            </a:endParaRPr>
          </a:p>
          <a:p>
            <a:endParaRPr lang="es-MX" dirty="0">
              <a:latin typeface="Cambria" panose="02040503050406030204" pitchFamily="18" charset="0"/>
            </a:endParaRPr>
          </a:p>
          <a:p>
            <a:pPr algn="just"/>
            <a:r>
              <a:rPr lang="es-MX" sz="2400" dirty="0"/>
              <a:t>Elementos vocales: los aspectos vocales se vinculan con todo lo relacionado con las articulaciones y modulaciones de la voz, tema que se ampliará en el apartado siguiente.</a:t>
            </a:r>
          </a:p>
          <a:p>
            <a:endParaRPr lang="es-MX" sz="2400" dirty="0"/>
          </a:p>
          <a:p>
            <a:pPr algn="just"/>
            <a:r>
              <a:rPr lang="es-MX" sz="2400" dirty="0"/>
              <a:t>“Son las modulaciones que percibimos en la voz, como la entonación, la velocidad, el volumen, el énfasis o la fuerza, el ritmo, la proyección y la resonancia”</a:t>
            </a:r>
            <a:endParaRPr lang="es-MX" dirty="0"/>
          </a:p>
        </p:txBody>
      </p:sp>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60232" y="2348880"/>
            <a:ext cx="1928813" cy="1982945"/>
          </a:xfrm>
          <a:prstGeom prst="rect">
            <a:avLst/>
          </a:prstGeom>
        </p:spPr>
      </p:pic>
    </p:spTree>
    <p:extLst>
      <p:ext uri="{BB962C8B-B14F-4D97-AF65-F5344CB8AC3E}">
        <p14:creationId xmlns:p14="http://schemas.microsoft.com/office/powerpoint/2010/main" val="2578192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3313091" y="1456290"/>
            <a:ext cx="5467082" cy="4016484"/>
          </a:xfrm>
          <a:prstGeom prst="rect">
            <a:avLst/>
          </a:prstGeom>
        </p:spPr>
        <p:txBody>
          <a:bodyPr wrap="square">
            <a:spAutoFit/>
          </a:bodyPr>
          <a:lstStyle/>
          <a:p>
            <a:r>
              <a:rPr lang="es-MX" sz="2700" b="1" dirty="0">
                <a:latin typeface="Cambria-Bold"/>
              </a:rPr>
              <a:t>FÓRMULA V-V-V</a:t>
            </a:r>
            <a:endParaRPr lang="es-MX" dirty="0">
              <a:latin typeface="Cambria" panose="02040503050406030204" pitchFamily="18" charset="0"/>
            </a:endParaRPr>
          </a:p>
          <a:p>
            <a:endParaRPr lang="es-MX" dirty="0">
              <a:latin typeface="Cambria" panose="02040503050406030204" pitchFamily="18" charset="0"/>
            </a:endParaRPr>
          </a:p>
          <a:p>
            <a:pPr algn="just"/>
            <a:r>
              <a:rPr lang="es-MX" sz="2100" dirty="0"/>
              <a:t>Elementos verbales: este aspecto se refiere esencialmente al discurso. Su estudio se proyecta tanto a la forma como al fondo de este.</a:t>
            </a:r>
          </a:p>
          <a:p>
            <a:pPr algn="just"/>
            <a:endParaRPr lang="es-MX" sz="2100" dirty="0"/>
          </a:p>
          <a:p>
            <a:pPr algn="just"/>
            <a:r>
              <a:rPr lang="es-MX" sz="2100" dirty="0"/>
              <a:t>Se refiere a todas las palabras y métodos lingüísticos que utilizamos para hablar, desde la forma de estructurar las ideas que formulamos, la selección del lenguaje y los términos que utilizamos, hasta el contenido o el significado que se obtiene del mensaje que transmitimos”.</a:t>
            </a:r>
            <a:endParaRPr lang="es-MX" dirty="0"/>
          </a:p>
        </p:txBody>
      </p:sp>
      <p:pic>
        <p:nvPicPr>
          <p:cNvPr id="2" name="Imagen 1"/>
          <p:cNvPicPr>
            <a:picLocks noChangeAspect="1"/>
          </p:cNvPicPr>
          <p:nvPr/>
        </p:nvPicPr>
        <p:blipFill>
          <a:blip r:embed="rId2">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574217" y="2096035"/>
            <a:ext cx="2159324" cy="2943628"/>
          </a:xfrm>
          <a:prstGeom prst="rect">
            <a:avLst/>
          </a:prstGeom>
        </p:spPr>
      </p:pic>
    </p:spTree>
    <p:extLst>
      <p:ext uri="{BB962C8B-B14F-4D97-AF65-F5344CB8AC3E}">
        <p14:creationId xmlns:p14="http://schemas.microsoft.com/office/powerpoint/2010/main" val="19376671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331640" y="1869749"/>
            <a:ext cx="7470340" cy="4431983"/>
          </a:xfrm>
          <a:prstGeom prst="rect">
            <a:avLst/>
          </a:prstGeom>
        </p:spPr>
        <p:txBody>
          <a:bodyPr wrap="square">
            <a:spAutoFit/>
          </a:bodyPr>
          <a:lstStyle/>
          <a:p>
            <a:pPr algn="just"/>
            <a:r>
              <a:rPr lang="es-MX" sz="3200" b="1" dirty="0">
                <a:latin typeface="Cambria-Bold"/>
              </a:rPr>
              <a:t>VI. CARACTERÍSTICAS DE LA VOZ</a:t>
            </a:r>
          </a:p>
          <a:p>
            <a:pPr algn="just"/>
            <a:endParaRPr lang="es-MX" sz="3200" b="1" dirty="0">
              <a:latin typeface="Cambria-Bold"/>
            </a:endParaRPr>
          </a:p>
          <a:p>
            <a:pPr marL="342900" indent="-342900" algn="just">
              <a:buAutoNum type="alphaUcPeriod"/>
            </a:pPr>
            <a:r>
              <a:rPr lang="es-MX" sz="2000" dirty="0">
                <a:latin typeface="Cambria" panose="02040503050406030204" pitchFamily="18" charset="0"/>
              </a:rPr>
              <a:t>M</a:t>
            </a:r>
            <a:r>
              <a:rPr lang="es-MX" dirty="0">
                <a:latin typeface="Cambria" panose="02040503050406030204" pitchFamily="18" charset="0"/>
              </a:rPr>
              <a:t>ODULACIONES</a:t>
            </a:r>
          </a:p>
          <a:p>
            <a:pPr algn="just"/>
            <a:endParaRPr lang="es-MX" dirty="0">
              <a:latin typeface="Cambria" panose="02040503050406030204" pitchFamily="18" charset="0"/>
            </a:endParaRPr>
          </a:p>
          <a:p>
            <a:pPr algn="just"/>
            <a:r>
              <a:rPr lang="es-MX" dirty="0">
                <a:latin typeface="Cambria" panose="02040503050406030204" pitchFamily="18" charset="0"/>
              </a:rPr>
              <a:t>L</a:t>
            </a:r>
            <a:r>
              <a:rPr lang="es-MX" dirty="0" smtClean="0">
                <a:latin typeface="Cambria" panose="02040503050406030204" pitchFamily="18" charset="0"/>
              </a:rPr>
              <a:t>a </a:t>
            </a:r>
            <a:r>
              <a:rPr lang="es-MX" dirty="0">
                <a:latin typeface="Cambria" panose="02040503050406030204" pitchFamily="18" charset="0"/>
              </a:rPr>
              <a:t>afluencia de la voz implica un recorrido del aire emanado de los pulmones, a través de distintas partes del aparato fonador: tráquea, glotis, faringe, laringe, alvéolos, paladar, lengua, dientes, cavidad nasal y otros. </a:t>
            </a:r>
          </a:p>
          <a:p>
            <a:pPr algn="just"/>
            <a:endParaRPr lang="es-MX" dirty="0">
              <a:latin typeface="Cambria" panose="02040503050406030204" pitchFamily="18" charset="0"/>
            </a:endParaRPr>
          </a:p>
          <a:p>
            <a:pPr algn="just"/>
            <a:r>
              <a:rPr lang="es-MX" dirty="0">
                <a:latin typeface="Cambria" panose="02040503050406030204" pitchFamily="18" charset="0"/>
              </a:rPr>
              <a:t>Esto permite darle forma a las distintas características de los sonidos que componen tanto las palabras como el discurso en general</a:t>
            </a:r>
            <a:r>
              <a:rPr lang="es-MX" dirty="0" smtClean="0">
                <a:latin typeface="Cambria" panose="02040503050406030204" pitchFamily="18" charset="0"/>
              </a:rPr>
              <a:t>.</a:t>
            </a:r>
          </a:p>
          <a:p>
            <a:pPr algn="just"/>
            <a:endParaRPr lang="es-MX" dirty="0">
              <a:latin typeface="Cambria" panose="02040503050406030204" pitchFamily="18" charset="0"/>
            </a:endParaRPr>
          </a:p>
          <a:p>
            <a:pPr algn="just"/>
            <a:r>
              <a:rPr lang="es-MX" dirty="0">
                <a:latin typeface="Cambria" panose="02040503050406030204" pitchFamily="18" charset="0"/>
              </a:rPr>
              <a:t>Si no se articulan debidamente estos elementos, se escucharía un sonido sin variaciones que conduciría a un discurso aburrido, tedioso, monótono.</a:t>
            </a:r>
          </a:p>
          <a:p>
            <a:pPr algn="just"/>
            <a:endParaRPr lang="es-MX" dirty="0">
              <a:latin typeface="Cambria" panose="02040503050406030204" pitchFamily="18" charset="0"/>
            </a:endParaRPr>
          </a:p>
        </p:txBody>
      </p:sp>
      <p:pic>
        <p:nvPicPr>
          <p:cNvPr id="3" name="Imagen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61066" y="290123"/>
            <a:ext cx="2740914" cy="1579626"/>
          </a:xfrm>
          <a:prstGeom prst="rect">
            <a:avLst/>
          </a:prstGeom>
        </p:spPr>
      </p:pic>
    </p:spTree>
    <p:extLst>
      <p:ext uri="{BB962C8B-B14F-4D97-AF65-F5344CB8AC3E}">
        <p14:creationId xmlns:p14="http://schemas.microsoft.com/office/powerpoint/2010/main" val="10391259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561895" y="692696"/>
            <a:ext cx="5045298" cy="5632311"/>
          </a:xfrm>
          <a:prstGeom prst="rect">
            <a:avLst/>
          </a:prstGeom>
        </p:spPr>
        <p:txBody>
          <a:bodyPr wrap="square">
            <a:spAutoFit/>
          </a:bodyPr>
          <a:lstStyle/>
          <a:p>
            <a:pPr algn="just"/>
            <a:r>
              <a:rPr lang="es-MX" b="1" dirty="0">
                <a:latin typeface="Cambria" panose="02040503050406030204" pitchFamily="18" charset="0"/>
              </a:rPr>
              <a:t>B. VELOCIDAD</a:t>
            </a:r>
          </a:p>
          <a:p>
            <a:pPr algn="just"/>
            <a:r>
              <a:rPr lang="es-MX" dirty="0">
                <a:latin typeface="Cambria" panose="02040503050406030204" pitchFamily="18" charset="0"/>
              </a:rPr>
              <a:t>Este aspecto hace alusión a la rapidez o lentitud con que se pronuncian las palabras en un período determinado.</a:t>
            </a:r>
          </a:p>
          <a:p>
            <a:pPr algn="just"/>
            <a:endParaRPr lang="es-MX" dirty="0">
              <a:latin typeface="Cambria" panose="02040503050406030204" pitchFamily="18" charset="0"/>
            </a:endParaRPr>
          </a:p>
          <a:p>
            <a:pPr algn="just"/>
            <a:r>
              <a:rPr lang="es-MX" dirty="0">
                <a:latin typeface="Cambria" panose="02040503050406030204" pitchFamily="18" charset="0"/>
              </a:rPr>
              <a:t>El comunicador oral debe atender como punto de importancia la velocidad y el ritmo de su hablar. </a:t>
            </a:r>
          </a:p>
          <a:p>
            <a:pPr algn="just"/>
            <a:r>
              <a:rPr lang="es-MX" dirty="0">
                <a:latin typeface="Cambria" panose="02040503050406030204" pitchFamily="18" charset="0"/>
              </a:rPr>
              <a:t>Ni tan rápido que fatigue, ni tan despacio que provoque monotonía.” </a:t>
            </a:r>
          </a:p>
          <a:p>
            <a:pPr algn="just"/>
            <a:endParaRPr lang="es-MX" dirty="0">
              <a:latin typeface="Cambria" panose="02040503050406030204" pitchFamily="18" charset="0"/>
            </a:endParaRPr>
          </a:p>
          <a:p>
            <a:pPr algn="just"/>
            <a:r>
              <a:rPr lang="es-MX" b="1" dirty="0">
                <a:latin typeface="Cambria" panose="02040503050406030204" pitchFamily="18" charset="0"/>
              </a:rPr>
              <a:t>C. VOLUMEN</a:t>
            </a:r>
          </a:p>
          <a:p>
            <a:pPr algn="just"/>
            <a:r>
              <a:rPr lang="es-MX" dirty="0">
                <a:latin typeface="Cambria" panose="02040503050406030204" pitchFamily="18" charset="0"/>
              </a:rPr>
              <a:t>El volumen está relacionado con la captación del sonido por medio del oído. Se le califica como fuerte, débil, suave, bajo. Estos calificativos están relacionados con la energía utilizada en la emisión de los sonidos</a:t>
            </a:r>
            <a:r>
              <a:rPr lang="es-MX" dirty="0" smtClean="0">
                <a:latin typeface="Cambria" panose="02040503050406030204" pitchFamily="18" charset="0"/>
              </a:rPr>
              <a:t>.</a:t>
            </a:r>
          </a:p>
          <a:p>
            <a:pPr algn="just"/>
            <a:endParaRPr lang="es-MX" dirty="0">
              <a:latin typeface="Cambria" panose="02040503050406030204" pitchFamily="18" charset="0"/>
            </a:endParaRPr>
          </a:p>
          <a:p>
            <a:pPr algn="just"/>
            <a:r>
              <a:rPr lang="es-MX" dirty="0">
                <a:latin typeface="Cambria" panose="02040503050406030204" pitchFamily="18" charset="0"/>
              </a:rPr>
              <a:t>El orador debe usar adecuadamente la intensidad de su voz. “Hablar con intensidad suficiente para ser oído por todo el auditorio, pero no </a:t>
            </a:r>
            <a:r>
              <a:rPr lang="es-MX" dirty="0" smtClean="0">
                <a:latin typeface="Cambria" panose="02040503050406030204" pitchFamily="18" charset="0"/>
              </a:rPr>
              <a:t>gritar”.</a:t>
            </a:r>
            <a:endParaRPr lang="es-MX" dirty="0"/>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36435" y="1988840"/>
            <a:ext cx="2452973" cy="2516261"/>
          </a:xfrm>
          <a:prstGeom prst="rect">
            <a:avLst/>
          </a:prstGeom>
        </p:spPr>
      </p:pic>
    </p:spTree>
    <p:extLst>
      <p:ext uri="{BB962C8B-B14F-4D97-AF65-F5344CB8AC3E}">
        <p14:creationId xmlns:p14="http://schemas.microsoft.com/office/powerpoint/2010/main" val="12214182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235818" y="544026"/>
            <a:ext cx="5360831" cy="5909310"/>
          </a:xfrm>
          <a:prstGeom prst="rect">
            <a:avLst/>
          </a:prstGeom>
        </p:spPr>
        <p:txBody>
          <a:bodyPr wrap="square">
            <a:spAutoFit/>
          </a:bodyPr>
          <a:lstStyle/>
          <a:p>
            <a:pPr algn="just"/>
            <a:r>
              <a:rPr lang="es-MX" b="1" dirty="0">
                <a:latin typeface="Cambria" panose="02040503050406030204" pitchFamily="18" charset="0"/>
              </a:rPr>
              <a:t>D. TONO</a:t>
            </a:r>
          </a:p>
          <a:p>
            <a:pPr algn="just"/>
            <a:r>
              <a:rPr lang="es-MX" dirty="0">
                <a:latin typeface="Cambria" panose="02040503050406030204" pitchFamily="18" charset="0"/>
              </a:rPr>
              <a:t>El tono se clasifica según la forma de hablar. Si decimos que una persona tiene una voz “gruesa”, es sinónimo de un tono grave, pero si la persona tiene una voz “menos gruesa”, corresponde a un tono agudo.</a:t>
            </a:r>
          </a:p>
          <a:p>
            <a:pPr algn="just"/>
            <a:r>
              <a:rPr lang="es-MX" dirty="0">
                <a:latin typeface="Cambria" panose="02040503050406030204" pitchFamily="18" charset="0"/>
              </a:rPr>
              <a:t>Para los efectos de un orador, debe aprender a manejar su voz, para que haya variaciones tonales para atraer al auditorio. </a:t>
            </a:r>
            <a:r>
              <a:rPr lang="es-MX" dirty="0" smtClean="0">
                <a:latin typeface="Cambria" panose="02040503050406030204" pitchFamily="18" charset="0"/>
              </a:rPr>
              <a:t>“El </a:t>
            </a:r>
            <a:r>
              <a:rPr lang="es-MX" dirty="0">
                <a:latin typeface="Cambria" panose="02040503050406030204" pitchFamily="18" charset="0"/>
              </a:rPr>
              <a:t>comunicador necesita modularlo para dar a su mensaje mayor expresividad</a:t>
            </a:r>
            <a:r>
              <a:rPr lang="es-MX" dirty="0" smtClean="0">
                <a:latin typeface="Cambria" panose="02040503050406030204" pitchFamily="18" charset="0"/>
              </a:rPr>
              <a:t>…” </a:t>
            </a:r>
            <a:endParaRPr lang="es-MX" dirty="0">
              <a:latin typeface="Cambria" panose="02040503050406030204" pitchFamily="18" charset="0"/>
            </a:endParaRPr>
          </a:p>
          <a:p>
            <a:pPr algn="just"/>
            <a:endParaRPr lang="es-MX" dirty="0">
              <a:latin typeface="Cambria" panose="02040503050406030204" pitchFamily="18" charset="0"/>
            </a:endParaRPr>
          </a:p>
          <a:p>
            <a:pPr algn="just"/>
            <a:r>
              <a:rPr lang="es-MX" b="1" dirty="0">
                <a:latin typeface="Cambria" panose="02040503050406030204" pitchFamily="18" charset="0"/>
              </a:rPr>
              <a:t>E. RITMO</a:t>
            </a:r>
          </a:p>
          <a:p>
            <a:pPr algn="just"/>
            <a:r>
              <a:rPr lang="es-MX" dirty="0">
                <a:latin typeface="Cambria" panose="02040503050406030204" pitchFamily="18" charset="0"/>
              </a:rPr>
              <a:t>La persona que diserta en forma oral, deberá hacer variaciones rítmicas en su discurso, según las pausas para respirar (en el discurso escrito corresponden a los signos de puntuación) o a la vehemencia con la cual expresen ciertas ideas de importancia. “Es la sensación de dinamismo que se genera por la combinación de la velocidad del sonido y la extensión de las pausas”</a:t>
            </a:r>
            <a:endParaRPr lang="es-MX" dirty="0"/>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8499" y="1884344"/>
            <a:ext cx="2152658" cy="2749636"/>
          </a:xfrm>
          <a:prstGeom prst="rect">
            <a:avLst/>
          </a:prstGeom>
        </p:spPr>
      </p:pic>
    </p:spTree>
    <p:extLst>
      <p:ext uri="{BB962C8B-B14F-4D97-AF65-F5344CB8AC3E}">
        <p14:creationId xmlns:p14="http://schemas.microsoft.com/office/powerpoint/2010/main" val="24201571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8264" y="260648"/>
            <a:ext cx="2033252" cy="1635670"/>
          </a:xfrm>
          <a:prstGeom prst="rect">
            <a:avLst/>
          </a:prstGeom>
        </p:spPr>
      </p:pic>
      <p:sp>
        <p:nvSpPr>
          <p:cNvPr id="2" name="Rectángulo 1"/>
          <p:cNvSpPr/>
          <p:nvPr/>
        </p:nvSpPr>
        <p:spPr>
          <a:xfrm>
            <a:off x="1537017" y="620688"/>
            <a:ext cx="6995423" cy="5632311"/>
          </a:xfrm>
          <a:prstGeom prst="rect">
            <a:avLst/>
          </a:prstGeom>
        </p:spPr>
        <p:txBody>
          <a:bodyPr wrap="square">
            <a:spAutoFit/>
          </a:bodyPr>
          <a:lstStyle/>
          <a:p>
            <a:pPr algn="just"/>
            <a:r>
              <a:rPr lang="es-MX" sz="2000" b="1" dirty="0">
                <a:latin typeface="Cambria" panose="02040503050406030204" pitchFamily="18" charset="0"/>
              </a:rPr>
              <a:t>F. PAUSA</a:t>
            </a:r>
          </a:p>
          <a:p>
            <a:pPr algn="just"/>
            <a:r>
              <a:rPr lang="es-MX" sz="2000" dirty="0">
                <a:latin typeface="Cambria" panose="02040503050406030204" pitchFamily="18" charset="0"/>
              </a:rPr>
              <a:t>Como perteneciente a un proceso, la pausa está relacionada </a:t>
            </a:r>
          </a:p>
          <a:p>
            <a:pPr algn="just"/>
            <a:r>
              <a:rPr lang="es-MX" sz="2000" dirty="0">
                <a:latin typeface="Cambria" panose="02040503050406030204" pitchFamily="18" charset="0"/>
              </a:rPr>
              <a:t>con los demás aspectos nombrados o por mencionar; </a:t>
            </a:r>
          </a:p>
          <a:p>
            <a:pPr algn="just"/>
            <a:r>
              <a:rPr lang="es-MX" sz="2000" dirty="0">
                <a:latin typeface="Cambria" panose="02040503050406030204" pitchFamily="18" charset="0"/>
              </a:rPr>
              <a:t>sin embargo, está aún más relacionado con el anterior, </a:t>
            </a:r>
          </a:p>
          <a:p>
            <a:pPr algn="just"/>
            <a:r>
              <a:rPr lang="es-MX" sz="2000" dirty="0">
                <a:latin typeface="Cambria" panose="02040503050406030204" pitchFamily="18" charset="0"/>
              </a:rPr>
              <a:t>pues permiten agrupar las palabras, de tal forma que el </a:t>
            </a:r>
          </a:p>
          <a:p>
            <a:pPr algn="just"/>
            <a:r>
              <a:rPr lang="es-MX" sz="2000" dirty="0">
                <a:latin typeface="Cambria" panose="02040503050406030204" pitchFamily="18" charset="0"/>
              </a:rPr>
              <a:t>orador pueda tomar aire para continuar en su acto discursivo.</a:t>
            </a:r>
          </a:p>
          <a:p>
            <a:pPr algn="just"/>
            <a:endParaRPr lang="es-MX" sz="2000" dirty="0">
              <a:latin typeface="Cambria" panose="02040503050406030204" pitchFamily="18" charset="0"/>
            </a:endParaRPr>
          </a:p>
          <a:p>
            <a:pPr algn="just"/>
            <a:r>
              <a:rPr lang="es-MX" sz="2000" dirty="0">
                <a:latin typeface="Cambria" panose="02040503050406030204" pitchFamily="18" charset="0"/>
              </a:rPr>
              <a:t>El comunicador oral debe dejar el tiempo suficiente para que cada sonido, palabra o idea se perciban con claridad, en vez de amontonarlas o saturar el discurso, dispersar la información y evitar que los oyentes encuentren su </a:t>
            </a:r>
            <a:r>
              <a:rPr lang="es-MX" sz="2000" dirty="0" smtClean="0">
                <a:latin typeface="Cambria" panose="02040503050406030204" pitchFamily="18" charset="0"/>
              </a:rPr>
              <a:t>núcleo.</a:t>
            </a:r>
            <a:endParaRPr lang="es-MX" sz="2000" dirty="0">
              <a:latin typeface="Cambria" panose="02040503050406030204" pitchFamily="18" charset="0"/>
            </a:endParaRPr>
          </a:p>
          <a:p>
            <a:pPr algn="just"/>
            <a:endParaRPr lang="es-MX" sz="2000" dirty="0">
              <a:latin typeface="Cambria" panose="02040503050406030204" pitchFamily="18" charset="0"/>
            </a:endParaRPr>
          </a:p>
          <a:p>
            <a:pPr algn="just"/>
            <a:r>
              <a:rPr lang="es-MX" sz="2000" b="1" dirty="0">
                <a:latin typeface="Cambria" panose="02040503050406030204" pitchFamily="18" charset="0"/>
              </a:rPr>
              <a:t>G. ÉNFASIS</a:t>
            </a:r>
          </a:p>
          <a:p>
            <a:pPr algn="just"/>
            <a:r>
              <a:rPr lang="es-MX" sz="2000" dirty="0">
                <a:latin typeface="Cambria" panose="02040503050406030204" pitchFamily="18" charset="0"/>
              </a:rPr>
              <a:t>Este aspecto recae sobre la fuerza que se pone en ciertas expresiones del discurso </a:t>
            </a:r>
            <a:r>
              <a:rPr lang="es-MX" sz="2000" dirty="0" smtClean="0">
                <a:latin typeface="Cambria" panose="02040503050406030204" pitchFamily="18" charset="0"/>
              </a:rPr>
              <a:t>para resaltarlas</a:t>
            </a:r>
            <a:r>
              <a:rPr lang="es-MX" sz="2000" dirty="0">
                <a:latin typeface="Cambria" panose="02040503050406030204" pitchFamily="18" charset="0"/>
              </a:rPr>
              <a:t>. Si bien es cierto todas las partes del texto son importantes, algunas ideas sostienen el contenido o mensaje y sobre ellas recaerá el énfasis o fuerza expresiva</a:t>
            </a:r>
            <a:r>
              <a:rPr lang="es-MX" sz="2000" dirty="0" smtClean="0">
                <a:latin typeface="Cambria" panose="02040503050406030204" pitchFamily="18" charset="0"/>
              </a:rPr>
              <a:t>.</a:t>
            </a:r>
            <a:endParaRPr lang="es-MX" sz="2000" dirty="0">
              <a:latin typeface="Cambria" panose="02040503050406030204" pitchFamily="18" charset="0"/>
            </a:endParaRPr>
          </a:p>
        </p:txBody>
      </p:sp>
    </p:spTree>
    <p:extLst>
      <p:ext uri="{BB962C8B-B14F-4D97-AF65-F5344CB8AC3E}">
        <p14:creationId xmlns:p14="http://schemas.microsoft.com/office/powerpoint/2010/main" val="31744076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608" y="5730937"/>
            <a:ext cx="7796573" cy="938423"/>
          </a:xfrm>
          <a:prstGeom prst="rect">
            <a:avLst/>
          </a:prstGeom>
        </p:spPr>
      </p:pic>
      <p:sp>
        <p:nvSpPr>
          <p:cNvPr id="5" name="Rectángulo 4"/>
          <p:cNvSpPr/>
          <p:nvPr/>
        </p:nvSpPr>
        <p:spPr>
          <a:xfrm>
            <a:off x="1527955" y="476672"/>
            <a:ext cx="7436533" cy="5047536"/>
          </a:xfrm>
          <a:prstGeom prst="rect">
            <a:avLst/>
          </a:prstGeom>
        </p:spPr>
        <p:txBody>
          <a:bodyPr wrap="square">
            <a:spAutoFit/>
          </a:bodyPr>
          <a:lstStyle/>
          <a:p>
            <a:pPr algn="ctr"/>
            <a:r>
              <a:rPr lang="es-MX" sz="3200" b="1" dirty="0">
                <a:latin typeface="Cambria" panose="02040503050406030204" pitchFamily="18" charset="0"/>
              </a:rPr>
              <a:t> </a:t>
            </a:r>
            <a:r>
              <a:rPr lang="es-MX" sz="3200" b="1" dirty="0" smtClean="0">
                <a:latin typeface="Cambria" panose="02040503050406030204" pitchFamily="18" charset="0"/>
              </a:rPr>
              <a:t>GLOSARIO</a:t>
            </a:r>
            <a:endParaRPr lang="es-MX" sz="3200" b="1" dirty="0">
              <a:latin typeface="Cambria" panose="02040503050406030204" pitchFamily="18" charset="0"/>
            </a:endParaRPr>
          </a:p>
          <a:p>
            <a:pPr marL="214313" indent="-214313" algn="just">
              <a:buClr>
                <a:schemeClr val="accent1"/>
              </a:buClr>
              <a:buFont typeface="Wingdings" panose="05000000000000000000" pitchFamily="2" charset="2"/>
              <a:buChar char="v"/>
            </a:pPr>
            <a:endParaRPr lang="es-MX" sz="2000" dirty="0">
              <a:latin typeface="Cambria" panose="02040503050406030204" pitchFamily="18" charset="0"/>
            </a:endParaRPr>
          </a:p>
          <a:p>
            <a:pPr marL="214313" indent="-214313" algn="just">
              <a:lnSpc>
                <a:spcPct val="150000"/>
              </a:lnSpc>
              <a:buClr>
                <a:schemeClr val="accent1"/>
              </a:buClr>
              <a:buFont typeface="Wingdings" panose="05000000000000000000" pitchFamily="2" charset="2"/>
              <a:buChar char="v"/>
            </a:pPr>
            <a:r>
              <a:rPr lang="es-MX" dirty="0">
                <a:latin typeface="Cambria" panose="02040503050406030204" pitchFamily="18" charset="0"/>
              </a:rPr>
              <a:t>Voz: La imagen auditiva tiene un gran impacto para el auditorio. </a:t>
            </a:r>
          </a:p>
          <a:p>
            <a:pPr marL="214313" indent="-214313" algn="just">
              <a:lnSpc>
                <a:spcPct val="150000"/>
              </a:lnSpc>
              <a:buClr>
                <a:schemeClr val="accent1"/>
              </a:buClr>
              <a:buFont typeface="Wingdings" panose="05000000000000000000" pitchFamily="2" charset="2"/>
              <a:buChar char="v"/>
            </a:pPr>
            <a:r>
              <a:rPr lang="es-MX" dirty="0">
                <a:latin typeface="Cambria" panose="02040503050406030204" pitchFamily="18" charset="0"/>
              </a:rPr>
              <a:t>Dicción: El hablante debe tener un buen dominio del idioma. </a:t>
            </a:r>
          </a:p>
          <a:p>
            <a:pPr marL="214313" indent="-214313" algn="just">
              <a:lnSpc>
                <a:spcPct val="150000"/>
              </a:lnSpc>
              <a:buClr>
                <a:schemeClr val="accent1"/>
              </a:buClr>
              <a:buFont typeface="Wingdings" panose="05000000000000000000" pitchFamily="2" charset="2"/>
              <a:buChar char="v"/>
            </a:pPr>
            <a:r>
              <a:rPr lang="es-MX" dirty="0">
                <a:latin typeface="Cambria" panose="02040503050406030204" pitchFamily="18" charset="0"/>
              </a:rPr>
              <a:t>Estructura del mensaje: Es forzoso planear con anterioridad lo que se va a decir. </a:t>
            </a:r>
          </a:p>
          <a:p>
            <a:pPr marL="214313" indent="-214313" algn="just">
              <a:lnSpc>
                <a:spcPct val="150000"/>
              </a:lnSpc>
              <a:buClr>
                <a:schemeClr val="accent1"/>
              </a:buClr>
              <a:buFont typeface="Wingdings" panose="05000000000000000000" pitchFamily="2" charset="2"/>
              <a:buChar char="v"/>
            </a:pPr>
            <a:r>
              <a:rPr lang="es-MX" dirty="0">
                <a:latin typeface="Cambria" panose="02040503050406030204" pitchFamily="18" charset="0"/>
              </a:rPr>
              <a:t>Fluidez: Utilizar las palabras en forma </a:t>
            </a:r>
            <a:r>
              <a:rPr lang="es-MX" dirty="0" smtClean="0">
                <a:latin typeface="Cambria" panose="02040503050406030204" pitchFamily="18" charset="0"/>
              </a:rPr>
              <a:t>continua.</a:t>
            </a:r>
            <a:endParaRPr lang="es-MX" dirty="0">
              <a:latin typeface="Cambria" panose="02040503050406030204" pitchFamily="18" charset="0"/>
            </a:endParaRPr>
          </a:p>
          <a:p>
            <a:pPr marL="214313" indent="-214313" algn="just">
              <a:lnSpc>
                <a:spcPct val="150000"/>
              </a:lnSpc>
              <a:buClr>
                <a:schemeClr val="accent1"/>
              </a:buClr>
              <a:buFont typeface="Wingdings" panose="05000000000000000000" pitchFamily="2" charset="2"/>
              <a:buChar char="v"/>
            </a:pPr>
            <a:r>
              <a:rPr lang="es-MX" dirty="0">
                <a:latin typeface="Cambria" panose="02040503050406030204" pitchFamily="18" charset="0"/>
              </a:rPr>
              <a:t>Volumen: Intensidad de voz.</a:t>
            </a:r>
          </a:p>
          <a:p>
            <a:pPr marL="214313" indent="-214313" algn="just">
              <a:lnSpc>
                <a:spcPct val="150000"/>
              </a:lnSpc>
              <a:buClr>
                <a:schemeClr val="accent1"/>
              </a:buClr>
              <a:buFont typeface="Wingdings" panose="05000000000000000000" pitchFamily="2" charset="2"/>
              <a:buChar char="v"/>
            </a:pPr>
            <a:r>
              <a:rPr lang="es-MX" dirty="0">
                <a:latin typeface="Cambria" panose="02040503050406030204" pitchFamily="18" charset="0"/>
              </a:rPr>
              <a:t>Ritmo: Armonía y acentuación.</a:t>
            </a:r>
          </a:p>
          <a:p>
            <a:pPr marL="214313" indent="-214313" algn="just">
              <a:lnSpc>
                <a:spcPct val="150000"/>
              </a:lnSpc>
              <a:buClr>
                <a:schemeClr val="accent1"/>
              </a:buClr>
              <a:buFont typeface="Wingdings" panose="05000000000000000000" pitchFamily="2" charset="2"/>
              <a:buChar char="v"/>
            </a:pPr>
            <a:r>
              <a:rPr lang="es-MX" dirty="0">
                <a:latin typeface="Cambria" panose="02040503050406030204" pitchFamily="18" charset="0"/>
              </a:rPr>
              <a:t>Claridad: Expresarse en forma precisa.</a:t>
            </a:r>
          </a:p>
          <a:p>
            <a:pPr marL="214313" indent="-214313" algn="just">
              <a:lnSpc>
                <a:spcPct val="150000"/>
              </a:lnSpc>
              <a:buClr>
                <a:schemeClr val="accent1"/>
              </a:buClr>
              <a:buFont typeface="Wingdings" panose="05000000000000000000" pitchFamily="2" charset="2"/>
              <a:buChar char="v"/>
            </a:pPr>
            <a:r>
              <a:rPr lang="es-MX" dirty="0">
                <a:latin typeface="Cambria" panose="02040503050406030204" pitchFamily="18" charset="0"/>
              </a:rPr>
              <a:t>Coherencia: Expresarse de manera lógica.</a:t>
            </a:r>
          </a:p>
          <a:p>
            <a:pPr marL="214313" indent="-214313" algn="just">
              <a:lnSpc>
                <a:spcPct val="150000"/>
              </a:lnSpc>
              <a:buClr>
                <a:schemeClr val="accent1"/>
              </a:buClr>
              <a:buFont typeface="Wingdings" panose="05000000000000000000" pitchFamily="2" charset="2"/>
              <a:buChar char="v"/>
            </a:pPr>
            <a:r>
              <a:rPr lang="es-MX" dirty="0">
                <a:latin typeface="Cambria" panose="02040503050406030204" pitchFamily="18" charset="0"/>
              </a:rPr>
              <a:t>Emotividad: Proyectar sentimientos acordes al </a:t>
            </a:r>
            <a:r>
              <a:rPr lang="es-MX" dirty="0" smtClean="0">
                <a:latin typeface="Cambria" panose="02040503050406030204" pitchFamily="18" charset="0"/>
              </a:rPr>
              <a:t>tema.</a:t>
            </a:r>
            <a:endParaRPr lang="es-MX" dirty="0">
              <a:latin typeface="Cambria" panose="02040503050406030204" pitchFamily="18" charset="0"/>
            </a:endParaRPr>
          </a:p>
        </p:txBody>
      </p:sp>
    </p:spTree>
    <p:extLst>
      <p:ext uri="{BB962C8B-B14F-4D97-AF65-F5344CB8AC3E}">
        <p14:creationId xmlns:p14="http://schemas.microsoft.com/office/powerpoint/2010/main" val="3580704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p:txBody>
          <a:bodyPr>
            <a:normAutofit/>
          </a:bodyPr>
          <a:lstStyle/>
          <a:p>
            <a:pPr lvl="1"/>
            <a:r>
              <a:rPr lang="es-MX" dirty="0">
                <a:effectLst>
                  <a:outerShdw blurRad="38100" dist="38100" dir="2700000" algn="tl">
                    <a:srgbClr val="000000">
                      <a:alpha val="43137"/>
                    </a:srgbClr>
                  </a:outerShdw>
                </a:effectLst>
                <a:latin typeface="Arial" pitchFamily="34" charset="0"/>
                <a:cs typeface="Arial" pitchFamily="34" charset="0"/>
              </a:rPr>
              <a:t>Área </a:t>
            </a:r>
            <a:r>
              <a:rPr lang="es-MX" dirty="0" smtClean="0">
                <a:effectLst>
                  <a:outerShdw blurRad="38100" dist="38100" dir="2700000" algn="tl">
                    <a:srgbClr val="000000">
                      <a:alpha val="43137"/>
                    </a:srgbClr>
                  </a:outerShdw>
                </a:effectLst>
                <a:latin typeface="Arial" pitchFamily="34" charset="0"/>
                <a:cs typeface="Arial" pitchFamily="34" charset="0"/>
              </a:rPr>
              <a:t>Académica: </a:t>
            </a:r>
            <a:r>
              <a:rPr lang="es-MX" dirty="0">
                <a:latin typeface="Arial" pitchFamily="34" charset="0"/>
                <a:cs typeface="Arial" pitchFamily="34" charset="0"/>
              </a:rPr>
              <a:t>Administración </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Tema:</a:t>
            </a:r>
            <a:r>
              <a:rPr lang="es-MX" dirty="0" smtClean="0">
                <a:latin typeface="Arial" pitchFamily="34" charset="0"/>
                <a:cs typeface="Arial" pitchFamily="34" charset="0"/>
              </a:rPr>
              <a:t> Expresión Oral</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Profesores:</a:t>
            </a:r>
            <a:r>
              <a:rPr lang="es-MX" dirty="0" smtClean="0">
                <a:latin typeface="Arial" pitchFamily="34" charset="0"/>
                <a:cs typeface="Arial" pitchFamily="34" charset="0"/>
              </a:rPr>
              <a:t> Xóchitl Argüelles Gutiérrez, Mireya Chávez Mendoza, Leticia Rodríguez Fernández</a:t>
            </a:r>
          </a:p>
          <a:p>
            <a:pPr lvl="1"/>
            <a:endParaRPr lang="es-MX" sz="2000" dirty="0" smtClean="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Periodo:</a:t>
            </a:r>
            <a:r>
              <a:rPr lang="es-MX" dirty="0" smtClean="0">
                <a:latin typeface="Arial" pitchFamily="34" charset="0"/>
                <a:cs typeface="Arial" pitchFamily="34" charset="0"/>
              </a:rPr>
              <a:t> Julio – diciembre 2016</a:t>
            </a:r>
            <a:endParaRPr lang="es-MX" sz="2000" dirty="0">
              <a:latin typeface="Arial" pitchFamily="34" charset="0"/>
              <a:cs typeface="Arial" pitchFamily="34" charset="0"/>
            </a:endParaRPr>
          </a:p>
          <a:p>
            <a:endParaRPr lang="es-MX" dirty="0"/>
          </a:p>
        </p:txBody>
      </p:sp>
    </p:spTree>
    <p:extLst>
      <p:ext uri="{BB962C8B-B14F-4D97-AF65-F5344CB8AC3E}">
        <p14:creationId xmlns:p14="http://schemas.microsoft.com/office/powerpoint/2010/main" val="42515747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a:xfrm>
            <a:off x="1691680" y="557808"/>
            <a:ext cx="6995120" cy="1143000"/>
          </a:xfrm>
        </p:spPr>
        <p:txBody>
          <a:bodyPr/>
          <a:lstStyle/>
          <a:p>
            <a:pPr algn="l"/>
            <a:r>
              <a:rPr lang="es-ES" dirty="0" smtClean="0">
                <a:latin typeface="Arial" pitchFamily="34" charset="0"/>
                <a:cs typeface="Arial" pitchFamily="34" charset="0"/>
              </a:rPr>
              <a:t>Referencias bibliográficas</a:t>
            </a:r>
            <a:endParaRPr lang="es-MX" dirty="0">
              <a:latin typeface="Arial" pitchFamily="34" charset="0"/>
              <a:cs typeface="Arial" pitchFamily="34" charset="0"/>
            </a:endParaRPr>
          </a:p>
        </p:txBody>
      </p:sp>
      <p:sp>
        <p:nvSpPr>
          <p:cNvPr id="9" name="8 Marcador de contenido"/>
          <p:cNvSpPr>
            <a:spLocks noGrp="1"/>
          </p:cNvSpPr>
          <p:nvPr>
            <p:ph idx="1"/>
          </p:nvPr>
        </p:nvSpPr>
        <p:spPr>
          <a:xfrm>
            <a:off x="1643042" y="2564904"/>
            <a:ext cx="7043758" cy="3561259"/>
          </a:xfrm>
        </p:spPr>
        <p:txBody>
          <a:bodyPr>
            <a:normAutofit/>
          </a:bodyPr>
          <a:lstStyle/>
          <a:p>
            <a:pPr marL="0" indent="0" algn="just">
              <a:buNone/>
            </a:pPr>
            <a:r>
              <a:rPr lang="es-ES" sz="2400" dirty="0" smtClean="0">
                <a:latin typeface="Arial" pitchFamily="34" charset="0"/>
                <a:cs typeface="Arial" pitchFamily="34" charset="0"/>
              </a:rPr>
              <a:t>Santos, D. (2012). Comunicación oral y escrita. </a:t>
            </a:r>
            <a:r>
              <a:rPr lang="es-ES" sz="2400" i="1" dirty="0" smtClean="0">
                <a:latin typeface="Arial" pitchFamily="34" charset="0"/>
                <a:cs typeface="Arial" pitchFamily="34" charset="0"/>
              </a:rPr>
              <a:t>Red Tercer Milenio. </a:t>
            </a:r>
            <a:r>
              <a:rPr lang="es-ES" sz="2400" dirty="0" smtClean="0">
                <a:latin typeface="Arial" pitchFamily="34" charset="0"/>
                <a:cs typeface="Arial" pitchFamily="34" charset="0"/>
              </a:rPr>
              <a:t>Primera Edición. México.</a:t>
            </a:r>
          </a:p>
          <a:p>
            <a:pPr marL="0" indent="0" algn="just">
              <a:buNone/>
            </a:pPr>
            <a:endParaRPr lang="es-ES" sz="2400" i="1" dirty="0">
              <a:latin typeface="Arial" pitchFamily="34" charset="0"/>
              <a:cs typeface="Arial" pitchFamily="34" charset="0"/>
            </a:endParaRPr>
          </a:p>
          <a:p>
            <a:pPr marL="0" indent="0" algn="just">
              <a:buNone/>
            </a:pPr>
            <a:r>
              <a:rPr lang="es-MX" sz="2400" dirty="0" smtClean="0">
                <a:latin typeface="Arial" pitchFamily="34" charset="0"/>
                <a:cs typeface="Arial" pitchFamily="34" charset="0"/>
              </a:rPr>
              <a:t>Loria, R. (2011). </a:t>
            </a:r>
            <a:r>
              <a:rPr lang="es-ES" sz="2400" dirty="0">
                <a:latin typeface="Arial" pitchFamily="34" charset="0"/>
                <a:cs typeface="Arial" pitchFamily="34" charset="0"/>
              </a:rPr>
              <a:t>Comunicación oral y escrita. </a:t>
            </a:r>
            <a:r>
              <a:rPr lang="es-ES" sz="2400" i="1" dirty="0" smtClean="0">
                <a:latin typeface="Arial" pitchFamily="34" charset="0"/>
                <a:cs typeface="Arial" pitchFamily="34" charset="0"/>
              </a:rPr>
              <a:t>UNED. </a:t>
            </a:r>
            <a:r>
              <a:rPr lang="es-ES" sz="2400" dirty="0" smtClean="0">
                <a:latin typeface="Arial" pitchFamily="34" charset="0"/>
                <a:cs typeface="Arial" pitchFamily="34" charset="0"/>
              </a:rPr>
              <a:t>México.</a:t>
            </a:r>
            <a:endParaRPr lang="es-MX" sz="2400"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b="1" u="sng" dirty="0" smtClean="0">
                <a:latin typeface="Arial" pitchFamily="34" charset="0"/>
                <a:cs typeface="Arial" pitchFamily="34" charset="0"/>
              </a:rPr>
              <a:t>Tema:</a:t>
            </a:r>
            <a:r>
              <a:rPr lang="fr-FR" b="1" dirty="0" smtClean="0">
                <a:latin typeface="Arial" pitchFamily="34" charset="0"/>
                <a:cs typeface="Arial" pitchFamily="34" charset="0"/>
              </a:rPr>
              <a:t>   </a:t>
            </a:r>
            <a:r>
              <a:rPr lang="fr-FR" sz="2800" b="1" dirty="0" smtClean="0">
                <a:latin typeface="Arial" pitchFamily="34" charset="0"/>
                <a:cs typeface="Arial" pitchFamily="34" charset="0"/>
              </a:rPr>
              <a:t>Expression Oral</a:t>
            </a:r>
            <a:endParaRPr lang="es-MX" dirty="0">
              <a:latin typeface="Arial" pitchFamily="34" charset="0"/>
              <a:cs typeface="Arial" pitchFamily="34" charset="0"/>
            </a:endParaRPr>
          </a:p>
        </p:txBody>
      </p:sp>
      <p:sp>
        <p:nvSpPr>
          <p:cNvPr id="3" name="2 Marcador de contenido"/>
          <p:cNvSpPr>
            <a:spLocks noGrp="1"/>
          </p:cNvSpPr>
          <p:nvPr>
            <p:ph idx="1"/>
          </p:nvPr>
        </p:nvSpPr>
        <p:spPr/>
        <p:txBody>
          <a:bodyPr>
            <a:normAutofit fontScale="70000" lnSpcReduction="20000"/>
          </a:bodyPr>
          <a:lstStyle/>
          <a:p>
            <a:pPr algn="ctr">
              <a:lnSpc>
                <a:spcPct val="90000"/>
              </a:lnSpc>
              <a:buNone/>
            </a:pPr>
            <a:r>
              <a:rPr lang="fr-FR" b="1" u="sng" dirty="0" smtClean="0">
                <a:effectLst>
                  <a:outerShdw blurRad="38100" dist="38100" dir="2700000" algn="tl">
                    <a:srgbClr val="000000">
                      <a:alpha val="43137"/>
                    </a:srgbClr>
                  </a:outerShdw>
                </a:effectLst>
                <a:latin typeface="Arial" pitchFamily="34" charset="0"/>
                <a:cs typeface="Arial" pitchFamily="34" charset="0"/>
              </a:rPr>
              <a:t>Abstract</a:t>
            </a:r>
            <a:r>
              <a:rPr lang="fr-FR" b="1" u="sng" dirty="0">
                <a:effectLst>
                  <a:outerShdw blurRad="38100" dist="38100" dir="2700000" algn="tl">
                    <a:srgbClr val="000000">
                      <a:alpha val="43137"/>
                    </a:srgbClr>
                  </a:outerShdw>
                </a:effectLst>
                <a:latin typeface="Arial" pitchFamily="34" charset="0"/>
                <a:cs typeface="Arial" pitchFamily="34" charset="0"/>
              </a:rPr>
              <a:t>:</a:t>
            </a: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marL="0" indent="0" algn="just">
              <a:lnSpc>
                <a:spcPct val="90000"/>
              </a:lnSpc>
              <a:buNone/>
            </a:pPr>
            <a:r>
              <a:rPr lang="en-US" dirty="0">
                <a:latin typeface="Cambria" panose="02040503050406030204" pitchFamily="18" charset="0"/>
              </a:rPr>
              <a:t>The oral expression is one of the skills to </a:t>
            </a:r>
            <a:r>
              <a:rPr lang="en-US" dirty="0" smtClean="0">
                <a:latin typeface="Cambria" panose="02040503050406030204" pitchFamily="18" charset="0"/>
              </a:rPr>
              <a:t>development </a:t>
            </a:r>
            <a:r>
              <a:rPr lang="en-US" dirty="0">
                <a:latin typeface="Cambria" panose="02040503050406030204" pitchFamily="18" charset="0"/>
              </a:rPr>
              <a:t>learning unconscious as deliberately, consciously. For this reason it is necessary to analyze it.</a:t>
            </a:r>
            <a:endParaRPr lang="fr-FR" dirty="0">
              <a:latin typeface="Arial" pitchFamily="34" charset="0"/>
              <a:cs typeface="Arial" pitchFamily="34" charset="0"/>
            </a:endParaRPr>
          </a:p>
          <a:p>
            <a:pPr marL="0" indent="0">
              <a:lnSpc>
                <a:spcPct val="90000"/>
              </a:lnSpc>
              <a:buNone/>
            </a:pPr>
            <a:endParaRPr lang="fr-FR" dirty="0">
              <a:latin typeface="Arial" pitchFamily="34" charset="0"/>
              <a:cs typeface="Arial" pitchFamily="34" charset="0"/>
            </a:endParaRPr>
          </a:p>
          <a:p>
            <a:pPr marL="0" indent="0">
              <a:lnSpc>
                <a:spcPct val="90000"/>
              </a:lnSpc>
              <a:buNone/>
            </a:pPr>
            <a:endParaRPr lang="fr-FR" dirty="0">
              <a:latin typeface="Arial" pitchFamily="34" charset="0"/>
              <a:cs typeface="Arial" pitchFamily="34" charset="0"/>
            </a:endParaRPr>
          </a:p>
          <a:p>
            <a:pPr marL="0" indent="0" algn="just">
              <a:lnSpc>
                <a:spcPct val="90000"/>
              </a:lnSpc>
              <a:buNone/>
            </a:pPr>
            <a:r>
              <a:rPr lang="en-US" dirty="0">
                <a:latin typeface="Arial" pitchFamily="34" charset="0"/>
                <a:cs typeface="Arial" pitchFamily="34" charset="0"/>
              </a:rPr>
              <a:t>It should be noted that the oral expression in certain circumstances is broader than speech, as it requires paralinguistic elements to complete its final meaning.</a:t>
            </a:r>
            <a:endParaRPr lang="fr-FR" dirty="0">
              <a:latin typeface="Arial" pitchFamily="34" charset="0"/>
              <a:cs typeface="Arial" pitchFamily="34" charset="0"/>
            </a:endParaRPr>
          </a:p>
          <a:p>
            <a:pPr marL="0" indent="0">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r>
              <a:rPr lang="fr-FR" b="1" u="sng" dirty="0">
                <a:effectLst>
                  <a:outerShdw blurRad="38100" dist="38100" dir="2700000" algn="tl">
                    <a:srgbClr val="000000">
                      <a:alpha val="43137"/>
                    </a:srgbClr>
                  </a:outerShdw>
                </a:effectLst>
                <a:latin typeface="Arial" pitchFamily="34" charset="0"/>
                <a:cs typeface="Arial" pitchFamily="34" charset="0"/>
              </a:rPr>
              <a:t>Keywords</a:t>
            </a:r>
            <a:r>
              <a:rPr lang="fr-FR" b="1" dirty="0">
                <a:effectLst>
                  <a:outerShdw blurRad="38100" dist="38100" dir="2700000" algn="tl">
                    <a:srgbClr val="000000">
                      <a:alpha val="43137"/>
                    </a:srgbClr>
                  </a:outerShdw>
                </a:effectLst>
                <a:latin typeface="Arial" pitchFamily="34" charset="0"/>
                <a:cs typeface="Arial" pitchFamily="34" charset="0"/>
              </a:rPr>
              <a:t>: </a:t>
            </a:r>
            <a:r>
              <a:rPr lang="fr-FR" sz="3100" dirty="0">
                <a:latin typeface="Arial" pitchFamily="34" charset="0"/>
                <a:cs typeface="Arial" pitchFamily="34" charset="0"/>
              </a:rPr>
              <a:t>oral expression, voice, rhythm, tone, diction.</a:t>
            </a:r>
            <a:endParaRPr lang="es-MX" sz="3100" dirty="0">
              <a:latin typeface="Arial" pitchFamily="34" charset="0"/>
              <a:cs typeface="Arial" pitchFamily="34" charset="0"/>
            </a:endParaRPr>
          </a:p>
        </p:txBody>
      </p:sp>
    </p:spTree>
    <p:extLst>
      <p:ext uri="{BB962C8B-B14F-4D97-AF65-F5344CB8AC3E}">
        <p14:creationId xmlns:p14="http://schemas.microsoft.com/office/powerpoint/2010/main" val="1839356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91680" y="557808"/>
            <a:ext cx="6995120" cy="1143000"/>
          </a:xfrm>
        </p:spPr>
        <p:txBody>
          <a:bodyPr/>
          <a:lstStyle/>
          <a:p>
            <a:r>
              <a:rPr lang="es-MX" sz="3200" dirty="0" smtClean="0"/>
              <a:t>Aprobado en la academia de metodología </a:t>
            </a:r>
            <a:endParaRPr lang="es-MX" sz="3200" dirty="0"/>
          </a:p>
        </p:txBody>
      </p:sp>
      <p:sp>
        <p:nvSpPr>
          <p:cNvPr id="3" name="Marcador de contenido 2"/>
          <p:cNvSpPr>
            <a:spLocks noGrp="1"/>
          </p:cNvSpPr>
          <p:nvPr>
            <p:ph idx="1"/>
          </p:nvPr>
        </p:nvSpPr>
        <p:spPr>
          <a:xfrm>
            <a:off x="2483768" y="2132856"/>
            <a:ext cx="5904656" cy="3672408"/>
          </a:xfrm>
        </p:spPr>
        <p:txBody>
          <a:bodyPr>
            <a:normAutofit fontScale="92500"/>
          </a:bodyPr>
          <a:lstStyle/>
          <a:p>
            <a:r>
              <a:rPr lang="es-MX" sz="2800" dirty="0">
                <a:latin typeface="Arial" panose="020B0604020202020204" pitchFamily="34" charset="0"/>
                <a:cs typeface="Arial" panose="020B0604020202020204" pitchFamily="34" charset="0"/>
              </a:rPr>
              <a:t>Chávez Gallardo Celia</a:t>
            </a:r>
          </a:p>
          <a:p>
            <a:r>
              <a:rPr lang="es-MX" sz="2800" dirty="0" smtClean="0">
                <a:latin typeface="Arial" panose="020B0604020202020204" pitchFamily="34" charset="0"/>
                <a:cs typeface="Arial" panose="020B0604020202020204" pitchFamily="34" charset="0"/>
              </a:rPr>
              <a:t>García </a:t>
            </a:r>
            <a:r>
              <a:rPr lang="es-MX" sz="2800" dirty="0">
                <a:latin typeface="Arial" panose="020B0604020202020204" pitchFamily="34" charset="0"/>
                <a:cs typeface="Arial" panose="020B0604020202020204" pitchFamily="34" charset="0"/>
              </a:rPr>
              <a:t>Velázquez Ma. Del Rosario </a:t>
            </a:r>
          </a:p>
          <a:p>
            <a:r>
              <a:rPr lang="es-MX" sz="2800" dirty="0">
                <a:latin typeface="Arial" panose="020B0604020202020204" pitchFamily="34" charset="0"/>
                <a:cs typeface="Arial" panose="020B0604020202020204" pitchFamily="34" charset="0"/>
              </a:rPr>
              <a:t>Hernández Gracia Tirso Javier </a:t>
            </a:r>
          </a:p>
          <a:p>
            <a:r>
              <a:rPr lang="es-MX" sz="2800" dirty="0">
                <a:latin typeface="Arial" panose="020B0604020202020204" pitchFamily="34" charset="0"/>
                <a:cs typeface="Arial" panose="020B0604020202020204" pitchFamily="34" charset="0"/>
              </a:rPr>
              <a:t>Martínez Ramos Carla </a:t>
            </a:r>
          </a:p>
          <a:p>
            <a:r>
              <a:rPr lang="es-MX" sz="2800" dirty="0" smtClean="0">
                <a:latin typeface="Arial" panose="020B0604020202020204" pitchFamily="34" charset="0"/>
                <a:cs typeface="Arial" panose="020B0604020202020204" pitchFamily="34" charset="0"/>
              </a:rPr>
              <a:t>Mendoza </a:t>
            </a:r>
            <a:r>
              <a:rPr lang="es-MX" sz="2800" dirty="0">
                <a:latin typeface="Arial" panose="020B0604020202020204" pitchFamily="34" charset="0"/>
                <a:cs typeface="Arial" panose="020B0604020202020204" pitchFamily="34" charset="0"/>
              </a:rPr>
              <a:t>Moheno Jessica </a:t>
            </a:r>
          </a:p>
          <a:p>
            <a:r>
              <a:rPr lang="es-MX" sz="2800" dirty="0">
                <a:latin typeface="Arial" panose="020B0604020202020204" pitchFamily="34" charset="0"/>
                <a:cs typeface="Arial" panose="020B0604020202020204" pitchFamily="34" charset="0"/>
              </a:rPr>
              <a:t>Pichardo Zaragoza Eva Luz </a:t>
            </a:r>
          </a:p>
          <a:p>
            <a:r>
              <a:rPr lang="es-MX" sz="2800" dirty="0" smtClean="0">
                <a:latin typeface="Arial" panose="020B0604020202020204" pitchFamily="34" charset="0"/>
                <a:cs typeface="Arial" panose="020B0604020202020204" pitchFamily="34" charset="0"/>
              </a:rPr>
              <a:t>Rodríguez </a:t>
            </a:r>
            <a:r>
              <a:rPr lang="es-MX" sz="2800" dirty="0">
                <a:latin typeface="Arial" panose="020B0604020202020204" pitchFamily="34" charset="0"/>
                <a:cs typeface="Arial" panose="020B0604020202020204" pitchFamily="34" charset="0"/>
              </a:rPr>
              <a:t>Juárez Cristina </a:t>
            </a:r>
          </a:p>
          <a:p>
            <a:endParaRPr lang="es-MX"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7597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a:xfrm>
            <a:off x="1331640" y="1024136"/>
            <a:ext cx="7355160" cy="4709120"/>
          </a:xfrm>
        </p:spPr>
        <p:txBody>
          <a:bodyPr>
            <a:normAutofit/>
          </a:bodyPr>
          <a:lstStyle/>
          <a:p>
            <a:pPr marL="457200" lvl="1" indent="0" algn="ctr">
              <a:buNone/>
            </a:pPr>
            <a:r>
              <a:rPr lang="es-MX" b="1" dirty="0" smtClean="0">
                <a:latin typeface="Arial" pitchFamily="34" charset="0"/>
                <a:cs typeface="Arial" pitchFamily="34" charset="0"/>
              </a:rPr>
              <a:t>ÍNDICE</a:t>
            </a:r>
          </a:p>
          <a:p>
            <a:pPr marL="457200" lvl="1" indent="0" algn="ctr">
              <a:buNone/>
            </a:pPr>
            <a:endParaRPr lang="es-MX" b="1" dirty="0" smtClean="0">
              <a:latin typeface="Arial" pitchFamily="34" charset="0"/>
              <a:cs typeface="Arial" pitchFamily="34" charset="0"/>
            </a:endParaRPr>
          </a:p>
          <a:p>
            <a:pPr marL="914400" lvl="1" indent="-457200">
              <a:lnSpc>
                <a:spcPct val="150000"/>
              </a:lnSpc>
              <a:buFont typeface="+mj-lt"/>
              <a:buAutoNum type="arabicPeriod"/>
            </a:pPr>
            <a:r>
              <a:rPr lang="es-MX" sz="2000" dirty="0" smtClean="0">
                <a:latin typeface="Arial" pitchFamily="34" charset="0"/>
                <a:cs typeface="Arial" pitchFamily="34" charset="0"/>
              </a:rPr>
              <a:t>Expresión oral</a:t>
            </a:r>
          </a:p>
          <a:p>
            <a:pPr marL="914400" lvl="1" indent="-457200">
              <a:lnSpc>
                <a:spcPct val="150000"/>
              </a:lnSpc>
              <a:buFont typeface="+mj-lt"/>
              <a:buAutoNum type="arabicPeriod"/>
            </a:pPr>
            <a:r>
              <a:rPr lang="es-MX" sz="2000" dirty="0" smtClean="0">
                <a:latin typeface="Arial" pitchFamily="34" charset="0"/>
                <a:cs typeface="Arial" pitchFamily="34" charset="0"/>
              </a:rPr>
              <a:t>El comunicador</a:t>
            </a:r>
          </a:p>
          <a:p>
            <a:pPr marL="914400" lvl="1" indent="-457200">
              <a:lnSpc>
                <a:spcPct val="150000"/>
              </a:lnSpc>
              <a:buFont typeface="+mj-lt"/>
              <a:buAutoNum type="arabicPeriod"/>
            </a:pPr>
            <a:r>
              <a:rPr lang="es-MX" sz="2000" dirty="0" smtClean="0">
                <a:latin typeface="Arial" pitchFamily="34" charset="0"/>
                <a:cs typeface="Arial" pitchFamily="34" charset="0"/>
              </a:rPr>
              <a:t>Propósitos de la expresión oral</a:t>
            </a:r>
          </a:p>
          <a:p>
            <a:pPr marL="914400" lvl="1" indent="-457200">
              <a:lnSpc>
                <a:spcPct val="150000"/>
              </a:lnSpc>
              <a:buFont typeface="+mj-lt"/>
              <a:buAutoNum type="arabicPeriod"/>
            </a:pPr>
            <a:r>
              <a:rPr lang="es-MX" sz="2000" dirty="0" smtClean="0">
                <a:latin typeface="Arial" pitchFamily="34" charset="0"/>
                <a:cs typeface="Arial" pitchFamily="34" charset="0"/>
              </a:rPr>
              <a:t>Obstáculos de la expresión oral</a:t>
            </a:r>
          </a:p>
          <a:p>
            <a:pPr marL="914400" lvl="1" indent="-457200">
              <a:lnSpc>
                <a:spcPct val="150000"/>
              </a:lnSpc>
              <a:buFont typeface="+mj-lt"/>
              <a:buAutoNum type="arabicPeriod"/>
            </a:pPr>
            <a:r>
              <a:rPr lang="es-MX" sz="2000" dirty="0" smtClean="0">
                <a:latin typeface="Arial" pitchFamily="34" charset="0"/>
                <a:cs typeface="Arial" pitchFamily="34" charset="0"/>
              </a:rPr>
              <a:t>Habilidades para la comunicación oral</a:t>
            </a:r>
          </a:p>
          <a:p>
            <a:pPr marL="914400" lvl="1" indent="-457200">
              <a:lnSpc>
                <a:spcPct val="150000"/>
              </a:lnSpc>
              <a:buFont typeface="+mj-lt"/>
              <a:buAutoNum type="arabicPeriod"/>
            </a:pPr>
            <a:r>
              <a:rPr lang="es-MX" sz="2000" dirty="0" smtClean="0">
                <a:latin typeface="Arial" pitchFamily="34" charset="0"/>
                <a:cs typeface="Arial" pitchFamily="34" charset="0"/>
              </a:rPr>
              <a:t>Características de la voz</a:t>
            </a:r>
          </a:p>
          <a:p>
            <a:pPr marL="914400" lvl="1" indent="-457200">
              <a:lnSpc>
                <a:spcPct val="150000"/>
              </a:lnSpc>
              <a:buFont typeface="+mj-lt"/>
              <a:buAutoNum type="arabicPeriod"/>
            </a:pPr>
            <a:r>
              <a:rPr lang="es-MX" sz="2000" dirty="0" smtClean="0">
                <a:latin typeface="Arial" pitchFamily="34" charset="0"/>
                <a:cs typeface="Arial" pitchFamily="34" charset="0"/>
              </a:rPr>
              <a:t>Glosario</a:t>
            </a:r>
          </a:p>
          <a:p>
            <a:pPr marL="914400" lvl="1" indent="-457200">
              <a:buFont typeface="+mj-lt"/>
              <a:buAutoNum type="arabicPeriod"/>
            </a:pPr>
            <a:endParaRPr lang="es-MX" sz="2000" dirty="0">
              <a:latin typeface="Arial" pitchFamily="34" charset="0"/>
              <a:cs typeface="Arial" pitchFamily="34" charset="0"/>
            </a:endParaRPr>
          </a:p>
          <a:p>
            <a:endParaRPr lang="es-MX" dirty="0"/>
          </a:p>
        </p:txBody>
      </p:sp>
    </p:spTree>
    <p:extLst>
      <p:ext uri="{BB962C8B-B14F-4D97-AF65-F5344CB8AC3E}">
        <p14:creationId xmlns:p14="http://schemas.microsoft.com/office/powerpoint/2010/main" val="39280020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115616" y="2290780"/>
            <a:ext cx="5510564" cy="3539430"/>
          </a:xfrm>
          <a:prstGeom prst="rect">
            <a:avLst/>
          </a:prstGeom>
        </p:spPr>
        <p:txBody>
          <a:bodyPr wrap="square">
            <a:spAutoFit/>
          </a:bodyPr>
          <a:lstStyle/>
          <a:p>
            <a:pPr algn="just"/>
            <a:r>
              <a:rPr lang="es-MX" sz="2800" dirty="0">
                <a:latin typeface="Cambria" panose="02040503050406030204" pitchFamily="18" charset="0"/>
              </a:rPr>
              <a:t>Es el conjunto de técnicas que determinan las pautas generales que deben seguirse para comunicarse oralmente con efectividad, es decir, es la forma de expresar sin barreras lo que se piensa.</a:t>
            </a:r>
          </a:p>
          <a:p>
            <a:pPr algn="just"/>
            <a:endParaRPr lang="es-MX" sz="2800" dirty="0">
              <a:latin typeface="Cambria" panose="02040503050406030204" pitchFamily="18" charset="0"/>
            </a:endParaRPr>
          </a:p>
        </p:txBody>
      </p:sp>
      <p:sp>
        <p:nvSpPr>
          <p:cNvPr id="6" name="CuadroTexto 5"/>
          <p:cNvSpPr txBox="1"/>
          <p:nvPr/>
        </p:nvSpPr>
        <p:spPr>
          <a:xfrm>
            <a:off x="1475656" y="836712"/>
            <a:ext cx="7115577" cy="584775"/>
          </a:xfrm>
          <a:prstGeom prst="rect">
            <a:avLst/>
          </a:prstGeom>
          <a:noFill/>
        </p:spPr>
        <p:txBody>
          <a:bodyPr wrap="square" rtlCol="0">
            <a:spAutoFit/>
          </a:bodyPr>
          <a:lstStyle/>
          <a:p>
            <a:r>
              <a:rPr lang="es-MX" sz="3200" b="1" dirty="0">
                <a:latin typeface="Cambria" panose="02040503050406030204" pitchFamily="18" charset="0"/>
              </a:rPr>
              <a:t>		I. EXPRESIÓN ORAL</a:t>
            </a:r>
          </a:p>
        </p:txBody>
      </p:sp>
      <p:pic>
        <p:nvPicPr>
          <p:cNvPr id="8" name="Imagen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18231" y="2469474"/>
            <a:ext cx="1457325" cy="2637804"/>
          </a:xfrm>
          <a:prstGeom prst="rect">
            <a:avLst/>
          </a:prstGeom>
        </p:spPr>
      </p:pic>
    </p:spTree>
    <p:extLst>
      <p:ext uri="{BB962C8B-B14F-4D97-AF65-F5344CB8AC3E}">
        <p14:creationId xmlns:p14="http://schemas.microsoft.com/office/powerpoint/2010/main" val="839969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1002665" y="1916832"/>
            <a:ext cx="4963649" cy="3446105"/>
          </a:xfrm>
          <a:prstGeom prst="rect">
            <a:avLst/>
          </a:prstGeom>
        </p:spPr>
      </p:pic>
      <p:sp>
        <p:nvSpPr>
          <p:cNvPr id="9" name="CuadroTexto 8"/>
          <p:cNvSpPr txBox="1"/>
          <p:nvPr/>
        </p:nvSpPr>
        <p:spPr>
          <a:xfrm>
            <a:off x="971600" y="692696"/>
            <a:ext cx="6696744" cy="584775"/>
          </a:xfrm>
          <a:prstGeom prst="rect">
            <a:avLst/>
          </a:prstGeom>
          <a:noFill/>
        </p:spPr>
        <p:txBody>
          <a:bodyPr wrap="square" rtlCol="0">
            <a:spAutoFit/>
          </a:bodyPr>
          <a:lstStyle/>
          <a:p>
            <a:r>
              <a:rPr lang="es-MX" sz="3200" b="1" dirty="0">
                <a:latin typeface="Cambria" panose="02040503050406030204" pitchFamily="18" charset="0"/>
              </a:rPr>
              <a:t>		II. EL COMUNICADOR</a:t>
            </a:r>
          </a:p>
        </p:txBody>
      </p:sp>
      <p:sp>
        <p:nvSpPr>
          <p:cNvPr id="7" name="Rectángulo 6"/>
          <p:cNvSpPr/>
          <p:nvPr/>
        </p:nvSpPr>
        <p:spPr>
          <a:xfrm>
            <a:off x="5436096" y="1484784"/>
            <a:ext cx="3383924" cy="4893647"/>
          </a:xfrm>
          <a:prstGeom prst="rect">
            <a:avLst/>
          </a:prstGeom>
        </p:spPr>
        <p:txBody>
          <a:bodyPr wrap="square">
            <a:spAutoFit/>
          </a:bodyPr>
          <a:lstStyle/>
          <a:p>
            <a:pPr algn="just"/>
            <a:r>
              <a:rPr lang="es-MX" sz="2400" dirty="0">
                <a:latin typeface="Cambria" panose="02040503050406030204" pitchFamily="18" charset="0"/>
              </a:rPr>
              <a:t>Por la diversidad de las características y necesidades de un grupo social, la comunicación se puede dar de diferentes formas: verbales o no verbales; sin embargo, el eje común entre las  distintas funciones del comunicador descansa en el lenguaje. </a:t>
            </a:r>
          </a:p>
          <a:p>
            <a:pPr algn="just"/>
            <a:endParaRPr lang="es-MX" sz="2400" dirty="0">
              <a:latin typeface="Cambria" panose="02040503050406030204" pitchFamily="18" charset="0"/>
            </a:endParaRPr>
          </a:p>
        </p:txBody>
      </p:sp>
    </p:spTree>
    <p:extLst>
      <p:ext uri="{BB962C8B-B14F-4D97-AF65-F5344CB8AC3E}">
        <p14:creationId xmlns:p14="http://schemas.microsoft.com/office/powerpoint/2010/main" val="3036027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64288" y="4581128"/>
            <a:ext cx="1850231" cy="1994515"/>
          </a:xfrm>
          <a:prstGeom prst="rect">
            <a:avLst/>
          </a:prstGeom>
        </p:spPr>
      </p:pic>
      <p:sp>
        <p:nvSpPr>
          <p:cNvPr id="8" name="Rectángulo 7"/>
          <p:cNvSpPr/>
          <p:nvPr/>
        </p:nvSpPr>
        <p:spPr>
          <a:xfrm>
            <a:off x="1403648" y="764704"/>
            <a:ext cx="7526645" cy="4154984"/>
          </a:xfrm>
          <a:prstGeom prst="rect">
            <a:avLst/>
          </a:prstGeom>
        </p:spPr>
        <p:txBody>
          <a:bodyPr wrap="square">
            <a:spAutoFit/>
          </a:bodyPr>
          <a:lstStyle/>
          <a:p>
            <a:pPr algn="just"/>
            <a:r>
              <a:rPr lang="es-MX" sz="2400" b="1" dirty="0" smtClean="0">
                <a:latin typeface="Cambria-Bold"/>
              </a:rPr>
              <a:t>     III</a:t>
            </a:r>
            <a:r>
              <a:rPr lang="es-MX" sz="2400" b="1" dirty="0">
                <a:latin typeface="Cambria-Bold"/>
              </a:rPr>
              <a:t>. PROPÓSITOS  DE LA EXPRESIÓN ORAL</a:t>
            </a:r>
          </a:p>
          <a:p>
            <a:pPr algn="just"/>
            <a:endParaRPr lang="es-MX" sz="2400" b="1" dirty="0">
              <a:latin typeface="Cambria-Bold"/>
            </a:endParaRPr>
          </a:p>
          <a:p>
            <a:pPr algn="just"/>
            <a:r>
              <a:rPr lang="es-MX" sz="2400" dirty="0">
                <a:latin typeface="Cambria" panose="02040503050406030204" pitchFamily="18" charset="0"/>
              </a:rPr>
              <a:t>Todo proceso de comunicación oral implica la participación de un agente emisor del mensaje y de un sujeto que </a:t>
            </a:r>
            <a:r>
              <a:rPr lang="es-MX" sz="2400" dirty="0" smtClean="0">
                <a:latin typeface="Cambria" panose="02040503050406030204" pitchFamily="18" charset="0"/>
              </a:rPr>
              <a:t>lo </a:t>
            </a:r>
            <a:r>
              <a:rPr lang="es-MX" sz="2400" dirty="0">
                <a:latin typeface="Cambria" panose="02040503050406030204" pitchFamily="18" charset="0"/>
              </a:rPr>
              <a:t>escucha. Ambos son relevantes en este proceso, pues si no existe </a:t>
            </a:r>
            <a:r>
              <a:rPr lang="es-MX" sz="2400" dirty="0" smtClean="0">
                <a:latin typeface="Cambria" panose="02040503050406030204" pitchFamily="18" charset="0"/>
              </a:rPr>
              <a:t>uno</a:t>
            </a:r>
            <a:r>
              <a:rPr lang="es-MX" sz="2400" dirty="0">
                <a:latin typeface="Cambria" panose="02040503050406030204" pitchFamily="18" charset="0"/>
              </a:rPr>
              <a:t>, no tiene sentido la participación del otro.</a:t>
            </a:r>
          </a:p>
          <a:p>
            <a:pPr algn="just"/>
            <a:endParaRPr lang="es-MX" sz="2400" dirty="0">
              <a:latin typeface="Cambria" panose="02040503050406030204" pitchFamily="18" charset="0"/>
            </a:endParaRPr>
          </a:p>
          <a:p>
            <a:pPr algn="just"/>
            <a:r>
              <a:rPr lang="es-MX" sz="2400" dirty="0">
                <a:latin typeface="Cambria" panose="02040503050406030204" pitchFamily="18" charset="0"/>
              </a:rPr>
              <a:t>Los propósitos de la escucha se logran cuando el mensaje </a:t>
            </a:r>
            <a:r>
              <a:rPr lang="es-MX" sz="2400" dirty="0" smtClean="0">
                <a:latin typeface="Cambria" panose="02040503050406030204" pitchFamily="18" charset="0"/>
              </a:rPr>
              <a:t>llega </a:t>
            </a:r>
            <a:r>
              <a:rPr lang="es-MX" sz="2400" dirty="0">
                <a:latin typeface="Cambria" panose="02040503050406030204" pitchFamily="18" charset="0"/>
              </a:rPr>
              <a:t>al destinatario y se capta la idea que el emisor pretende lograr.</a:t>
            </a:r>
            <a:endParaRPr lang="es-MX" sz="2400" dirty="0"/>
          </a:p>
        </p:txBody>
      </p:sp>
    </p:spTree>
    <p:extLst>
      <p:ext uri="{BB962C8B-B14F-4D97-AF65-F5344CB8AC3E}">
        <p14:creationId xmlns:p14="http://schemas.microsoft.com/office/powerpoint/2010/main" val="814192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6757" y="1892323"/>
            <a:ext cx="1871663" cy="3264869"/>
          </a:xfrm>
          <a:prstGeom prst="rect">
            <a:avLst/>
          </a:prstGeom>
        </p:spPr>
      </p:pic>
      <p:sp>
        <p:nvSpPr>
          <p:cNvPr id="5" name="Rectángulo 4"/>
          <p:cNvSpPr/>
          <p:nvPr/>
        </p:nvSpPr>
        <p:spPr>
          <a:xfrm>
            <a:off x="1619672" y="1484784"/>
            <a:ext cx="4950207" cy="3785652"/>
          </a:xfrm>
          <a:prstGeom prst="rect">
            <a:avLst/>
          </a:prstGeom>
        </p:spPr>
        <p:txBody>
          <a:bodyPr wrap="square">
            <a:spAutoFit/>
          </a:bodyPr>
          <a:lstStyle/>
          <a:p>
            <a:pPr algn="just"/>
            <a:endParaRPr lang="es-MX" sz="2400" dirty="0">
              <a:latin typeface="Cambria" panose="02040503050406030204" pitchFamily="18" charset="0"/>
            </a:endParaRPr>
          </a:p>
          <a:p>
            <a:pPr algn="just"/>
            <a:r>
              <a:rPr lang="es-MX" sz="2400" dirty="0">
                <a:latin typeface="Cambria" panose="02040503050406030204" pitchFamily="18" charset="0"/>
              </a:rPr>
              <a:t>“Disfrutamos de lo escuchado; nos informamos de todo el acontecer académico, social, político y otros; empatizamos cuando respondemos al mismo nivel de sentimientos del sujeto emisor o evaluamos, cuando se establecen juicios, críticas o valoramos el mensaje recibido”. (Fonseca y otros, 2011, pp. 30‐31).</a:t>
            </a:r>
            <a:endParaRPr lang="es-MX" sz="2400" dirty="0"/>
          </a:p>
        </p:txBody>
      </p:sp>
      <p:sp>
        <p:nvSpPr>
          <p:cNvPr id="6" name="Rectángulo 5"/>
          <p:cNvSpPr/>
          <p:nvPr/>
        </p:nvSpPr>
        <p:spPr>
          <a:xfrm>
            <a:off x="1475656" y="476672"/>
            <a:ext cx="6555641" cy="461665"/>
          </a:xfrm>
          <a:prstGeom prst="rect">
            <a:avLst/>
          </a:prstGeom>
        </p:spPr>
        <p:txBody>
          <a:bodyPr wrap="none">
            <a:spAutoFit/>
          </a:bodyPr>
          <a:lstStyle/>
          <a:p>
            <a:pPr algn="just"/>
            <a:r>
              <a:rPr lang="es-MX" sz="2400" b="1" dirty="0">
                <a:latin typeface="Cambria-Bold"/>
              </a:rPr>
              <a:t>III. PROPÓSITOS  DE LA EXPRESIÓN ORAL</a:t>
            </a:r>
          </a:p>
        </p:txBody>
      </p:sp>
    </p:spTree>
    <p:extLst>
      <p:ext uri="{BB962C8B-B14F-4D97-AF65-F5344CB8AC3E}">
        <p14:creationId xmlns:p14="http://schemas.microsoft.com/office/powerpoint/2010/main" val="358241029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469</TotalTime>
  <Words>1462</Words>
  <Application>Microsoft Office PowerPoint</Application>
  <PresentationFormat>Presentación en pantalla (4:3)</PresentationFormat>
  <Paragraphs>130</Paragraphs>
  <Slides>20</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20</vt:i4>
      </vt:variant>
    </vt:vector>
  </HeadingPairs>
  <TitlesOfParts>
    <vt:vector size="28" baseType="lpstr">
      <vt:lpstr>Arial</vt:lpstr>
      <vt:lpstr>Arial Narrow</vt:lpstr>
      <vt:lpstr>Berlin Sans FB</vt:lpstr>
      <vt:lpstr>Calibri</vt:lpstr>
      <vt:lpstr>Cambria</vt:lpstr>
      <vt:lpstr>Cambria-Bold</vt:lpstr>
      <vt:lpstr>Wingdings</vt:lpstr>
      <vt:lpstr>Tema de Office</vt:lpstr>
      <vt:lpstr>UNIVERSIDAD AUTÓNOMA DEL ESTADO DE HIDALGO</vt:lpstr>
      <vt:lpstr>Presentación de PowerPoint</vt:lpstr>
      <vt:lpstr>Tema:   Expression Oral</vt:lpstr>
      <vt:lpstr>Aprobado en la academia de metodología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Referencias bibliográficas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Abel</cp:lastModifiedBy>
  <cp:revision>40</cp:revision>
  <dcterms:created xsi:type="dcterms:W3CDTF">2014-12-12T16:57:31Z</dcterms:created>
  <dcterms:modified xsi:type="dcterms:W3CDTF">2016-11-30T19:27:03Z</dcterms:modified>
</cp:coreProperties>
</file>