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  <p:sldId id="260" r:id="rId4"/>
    <p:sldId id="262" r:id="rId5"/>
    <p:sldId id="264" r:id="rId6"/>
    <p:sldId id="266" r:id="rId7"/>
    <p:sldId id="265" r:id="rId8"/>
    <p:sldId id="267" r:id="rId9"/>
    <p:sldId id="258" r:id="rId10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A22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676" autoAdjust="0"/>
    <p:restoredTop sz="94660"/>
  </p:normalViewPr>
  <p:slideViewPr>
    <p:cSldViewPr>
      <p:cViewPr varScale="1">
        <p:scale>
          <a:sx n="67" d="100"/>
          <a:sy n="67" d="100"/>
        </p:scale>
        <p:origin x="1470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403648" y="2130425"/>
            <a:ext cx="7054552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7088832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5635770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683105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608" y="4077072"/>
            <a:ext cx="7772400" cy="2016224"/>
          </a:xfrm>
        </p:spPr>
        <p:txBody>
          <a:bodyPr anchor="t"/>
          <a:lstStyle>
            <a:lvl1pPr algn="ctr">
              <a:defRPr sz="36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115616" y="220486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7480850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75656" y="1600200"/>
            <a:ext cx="3456384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20072" y="1600200"/>
            <a:ext cx="346672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458498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31640" y="1535113"/>
            <a:ext cx="352839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1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331640" y="2174875"/>
            <a:ext cx="352839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5004048" y="1535113"/>
            <a:ext cx="3682752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5004048" y="2174875"/>
            <a:ext cx="368275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9342942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409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575729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653403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09936" y="4800600"/>
            <a:ext cx="5486400" cy="566738"/>
          </a:xfrm>
        </p:spPr>
        <p:txBody>
          <a:bodyPr anchor="b"/>
          <a:lstStyle>
            <a:lvl1pPr algn="ctr">
              <a:defRPr sz="2000" b="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109936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109936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733385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1691680" y="274638"/>
            <a:ext cx="699512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31640" y="1600200"/>
            <a:ext cx="735516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971600" y="652025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fld id="{1757F3E5-681C-4C9D-BD31-99541B831678}" type="datetimeFigureOut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476600" y="652534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804248" y="652534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088449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3600" kern="1200">
          <a:solidFill>
            <a:srgbClr val="6A221D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Berlin Sans FB" panose="020E0602020502020306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>
          <a:xfrm>
            <a:off x="1403648" y="1785926"/>
            <a:ext cx="7054552" cy="1470025"/>
          </a:xfrm>
        </p:spPr>
        <p:txBody>
          <a:bodyPr/>
          <a:lstStyle/>
          <a:p>
            <a:r>
              <a:rPr lang="es-ES" dirty="0" smtClean="0">
                <a:latin typeface="Arial" pitchFamily="34" charset="0"/>
                <a:cs typeface="Arial" pitchFamily="34" charset="0"/>
              </a:rPr>
              <a:t>UNIVERSIDAD AUTÓNOMA DEL ESTADO DE HIDALGO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>
          <a:xfrm>
            <a:off x="1371600" y="4105292"/>
            <a:ext cx="7088832" cy="1752600"/>
          </a:xfrm>
        </p:spPr>
        <p:txBody>
          <a:bodyPr/>
          <a:lstStyle/>
          <a:p>
            <a:r>
              <a:rPr lang="es-ES" b="1" dirty="0" smtClean="0">
                <a:latin typeface="Arial" pitchFamily="34" charset="0"/>
                <a:cs typeface="Arial" pitchFamily="34" charset="0"/>
              </a:rPr>
              <a:t>Instituto de Ciencias Económico Administrativas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4256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Rectángulo"/>
          <p:cNvSpPr/>
          <p:nvPr/>
        </p:nvSpPr>
        <p:spPr>
          <a:xfrm>
            <a:off x="1331640" y="2153348"/>
            <a:ext cx="7344816" cy="25083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0363" lvl="1" indent="-360363">
              <a:spcAft>
                <a:spcPts val="1800"/>
              </a:spcAft>
              <a:buFont typeface="Arial" panose="020B0604020202020204" pitchFamily="34" charset="0"/>
              <a:buChar char="‒"/>
            </a:pPr>
            <a:r>
              <a:rPr lang="es-MX" sz="2800" dirty="0">
                <a:solidFill>
                  <a:srgbClr val="6A22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Área </a:t>
            </a:r>
            <a:r>
              <a:rPr lang="es-MX" sz="2800" dirty="0" smtClean="0">
                <a:solidFill>
                  <a:srgbClr val="6A22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Académica:</a:t>
            </a:r>
            <a:r>
              <a:rPr lang="es-MX" sz="2800" dirty="0" smtClean="0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 Administración</a:t>
            </a:r>
            <a:endParaRPr lang="es-MX" sz="2800" dirty="0">
              <a:solidFill>
                <a:srgbClr val="6A221D"/>
              </a:solidFill>
              <a:latin typeface="Arial" pitchFamily="34" charset="0"/>
              <a:cs typeface="Arial" pitchFamily="34" charset="0"/>
            </a:endParaRPr>
          </a:p>
          <a:p>
            <a:pPr marL="360363" lvl="1" indent="-360363">
              <a:spcAft>
                <a:spcPts val="1800"/>
              </a:spcAft>
              <a:buFont typeface="Arial" panose="020B0604020202020204" pitchFamily="34" charset="0"/>
              <a:buChar char="‒"/>
            </a:pPr>
            <a:r>
              <a:rPr lang="es-MX" sz="2800" dirty="0" smtClean="0">
                <a:solidFill>
                  <a:srgbClr val="6A22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Tema</a:t>
            </a:r>
            <a:r>
              <a:rPr lang="es-MX" sz="2800" dirty="0">
                <a:solidFill>
                  <a:srgbClr val="6A22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</a:t>
            </a:r>
            <a:r>
              <a:rPr lang="es-MX" sz="2800" dirty="0" smtClean="0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Empowerment</a:t>
            </a:r>
            <a:endParaRPr lang="es-MX" sz="2800" dirty="0">
              <a:solidFill>
                <a:srgbClr val="6A221D"/>
              </a:solidFill>
              <a:latin typeface="Arial" pitchFamily="34" charset="0"/>
              <a:cs typeface="Arial" pitchFamily="34" charset="0"/>
            </a:endParaRPr>
          </a:p>
          <a:p>
            <a:pPr marL="360363" lvl="1" indent="-360363">
              <a:spcAft>
                <a:spcPts val="1800"/>
              </a:spcAft>
              <a:buFont typeface="Arial" panose="020B0604020202020204" pitchFamily="34" charset="0"/>
              <a:buChar char="‒"/>
            </a:pPr>
            <a:r>
              <a:rPr lang="es-MX" sz="2800" dirty="0" smtClean="0">
                <a:solidFill>
                  <a:srgbClr val="6A22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Profesor: </a:t>
            </a:r>
            <a:r>
              <a:rPr lang="es-MX" sz="2800" dirty="0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Alejandro Rodríguez Sánchez</a:t>
            </a:r>
          </a:p>
          <a:p>
            <a:pPr marL="360363" lvl="1" indent="-360363">
              <a:spcAft>
                <a:spcPts val="1800"/>
              </a:spcAft>
              <a:buFont typeface="Arial" panose="020B0604020202020204" pitchFamily="34" charset="0"/>
              <a:buChar char="‒"/>
            </a:pPr>
            <a:r>
              <a:rPr lang="es-MX" sz="2800" dirty="0" smtClean="0">
                <a:solidFill>
                  <a:srgbClr val="6A22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Periodo</a:t>
            </a:r>
            <a:r>
              <a:rPr lang="es-MX" sz="2800" dirty="0">
                <a:solidFill>
                  <a:srgbClr val="6A22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</a:t>
            </a:r>
            <a:r>
              <a:rPr lang="es-MX" sz="2800" dirty="0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enero – junio 2016</a:t>
            </a:r>
          </a:p>
        </p:txBody>
      </p:sp>
    </p:spTree>
    <p:extLst>
      <p:ext uri="{BB962C8B-B14F-4D97-AF65-F5344CB8AC3E}">
        <p14:creationId xmlns:p14="http://schemas.microsoft.com/office/powerpoint/2010/main" val="1839356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648138" y="1527764"/>
            <a:ext cx="7200800" cy="37979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Aft>
                <a:spcPts val="3000"/>
              </a:spcAft>
              <a:buNone/>
            </a:pPr>
            <a:r>
              <a:rPr lang="fr-FR" sz="3600" b="1" u="sng" dirty="0" smtClean="0">
                <a:solidFill>
                  <a:srgbClr val="6A22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Tema</a:t>
            </a:r>
            <a:r>
              <a:rPr lang="fr-FR" sz="3600" b="1" dirty="0" smtClean="0">
                <a:solidFill>
                  <a:srgbClr val="6A22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: Empowerment</a:t>
            </a:r>
            <a:endParaRPr lang="fr-FR" sz="3600" b="1" u="sng" dirty="0">
              <a:solidFill>
                <a:srgbClr val="6A221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+mj-ea"/>
              <a:cs typeface="Arial" pitchFamily="34" charset="0"/>
            </a:endParaRPr>
          </a:p>
          <a:p>
            <a:pPr algn="ctr">
              <a:lnSpc>
                <a:spcPct val="90000"/>
              </a:lnSpc>
              <a:spcAft>
                <a:spcPts val="1200"/>
              </a:spcAft>
              <a:buNone/>
            </a:pPr>
            <a:r>
              <a:rPr lang="fr-FR" sz="2200" b="1" u="sng" dirty="0">
                <a:solidFill>
                  <a:srgbClr val="6A22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Abstract</a:t>
            </a:r>
            <a:r>
              <a:rPr lang="fr-FR" sz="2200" b="1" dirty="0" smtClean="0">
                <a:solidFill>
                  <a:srgbClr val="6A22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</a:t>
            </a:r>
          </a:p>
          <a:p>
            <a:pPr>
              <a:lnSpc>
                <a:spcPct val="90000"/>
              </a:lnSpc>
              <a:spcAft>
                <a:spcPts val="1800"/>
              </a:spcAft>
            </a:pPr>
            <a:r>
              <a:rPr lang="en-US" sz="2200" dirty="0" smtClean="0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lang="en-US" sz="2200" dirty="0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society presents asymmetries and inequities in access , control and use of resources ; broad social sectors are excluded from decision -making on control of their own lives. Empowerment is a powerful tool to improve the position of people who are subjected to various forms of </a:t>
            </a:r>
            <a:r>
              <a:rPr lang="en-US" sz="2200" dirty="0" smtClean="0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power.</a:t>
            </a:r>
            <a:endParaRPr lang="fr-FR" sz="2200" dirty="0" smtClean="0">
              <a:solidFill>
                <a:srgbClr val="6A221D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None/>
            </a:pPr>
            <a:r>
              <a:rPr lang="fr-FR" sz="2200" b="1" u="sng" dirty="0" smtClean="0">
                <a:solidFill>
                  <a:srgbClr val="6A22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Keywords</a:t>
            </a:r>
            <a:r>
              <a:rPr lang="fr-FR" sz="2200" dirty="0" smtClean="0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: Empowerment, gender, inequality, society.</a:t>
            </a:r>
            <a:endParaRPr lang="es-MX" sz="2200" dirty="0">
              <a:solidFill>
                <a:srgbClr val="6A221D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4256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CuadroTexto"/>
          <p:cNvSpPr txBox="1"/>
          <p:nvPr/>
        </p:nvSpPr>
        <p:spPr>
          <a:xfrm>
            <a:off x="6202448" y="620688"/>
            <a:ext cx="2618024" cy="3970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  <a:spcAft>
                <a:spcPts val="1800"/>
              </a:spcAft>
            </a:pPr>
            <a:r>
              <a:rPr lang="es-MX" sz="2200" dirty="0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Clima de seguridad</a:t>
            </a:r>
          </a:p>
        </p:txBody>
      </p:sp>
      <p:sp>
        <p:nvSpPr>
          <p:cNvPr id="12" name="11 CuadroTexto"/>
          <p:cNvSpPr txBox="1"/>
          <p:nvPr/>
        </p:nvSpPr>
        <p:spPr>
          <a:xfrm>
            <a:off x="6202448" y="1645240"/>
            <a:ext cx="2335896" cy="3970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  <a:spcAft>
                <a:spcPts val="1800"/>
              </a:spcAft>
            </a:pPr>
            <a:r>
              <a:rPr lang="es-MX" sz="2200" dirty="0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Empoderamiento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1619672" y="977424"/>
            <a:ext cx="3888432" cy="7017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1800"/>
              </a:spcAft>
            </a:pPr>
            <a:r>
              <a:rPr lang="es-MX" sz="2200" b="1" dirty="0">
                <a:solidFill>
                  <a:srgbClr val="6A22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Estrategias de la gestión organizacional</a:t>
            </a:r>
          </a:p>
        </p:txBody>
      </p:sp>
      <p:cxnSp>
        <p:nvCxnSpPr>
          <p:cNvPr id="14" name="13 Conector recto de flecha"/>
          <p:cNvCxnSpPr>
            <a:stCxn id="13" idx="3"/>
            <a:endCxn id="11" idx="1"/>
          </p:cNvCxnSpPr>
          <p:nvPr/>
        </p:nvCxnSpPr>
        <p:spPr>
          <a:xfrm flipV="1">
            <a:off x="5508104" y="819204"/>
            <a:ext cx="694344" cy="509086"/>
          </a:xfrm>
          <a:prstGeom prst="straightConnector1">
            <a:avLst/>
          </a:prstGeom>
          <a:ln w="571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 de flecha"/>
          <p:cNvCxnSpPr>
            <a:stCxn id="13" idx="3"/>
            <a:endCxn id="12" idx="1"/>
          </p:cNvCxnSpPr>
          <p:nvPr/>
        </p:nvCxnSpPr>
        <p:spPr>
          <a:xfrm>
            <a:off x="5508104" y="1328290"/>
            <a:ext cx="694344" cy="515466"/>
          </a:xfrm>
          <a:prstGeom prst="straightConnector1">
            <a:avLst/>
          </a:prstGeom>
          <a:ln w="571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17 CuadroTexto"/>
          <p:cNvSpPr txBox="1"/>
          <p:nvPr/>
        </p:nvSpPr>
        <p:spPr>
          <a:xfrm>
            <a:off x="1403648" y="2413337"/>
            <a:ext cx="4320480" cy="7017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spcAft>
                <a:spcPts val="1800"/>
              </a:spcAft>
            </a:pPr>
            <a:r>
              <a:rPr lang="es-MX" sz="2200" dirty="0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Fortalece la dirección y favorece el crecimiento de la organización</a:t>
            </a:r>
          </a:p>
        </p:txBody>
      </p:sp>
      <p:cxnSp>
        <p:nvCxnSpPr>
          <p:cNvPr id="19" name="18 Conector recto de flecha"/>
          <p:cNvCxnSpPr/>
          <p:nvPr/>
        </p:nvCxnSpPr>
        <p:spPr>
          <a:xfrm>
            <a:off x="3563888" y="1679155"/>
            <a:ext cx="0" cy="734182"/>
          </a:xfrm>
          <a:prstGeom prst="straightConnector1">
            <a:avLst/>
          </a:prstGeom>
          <a:ln w="571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19 CuadroTexto"/>
          <p:cNvSpPr txBox="1"/>
          <p:nvPr/>
        </p:nvSpPr>
        <p:spPr>
          <a:xfrm>
            <a:off x="2771800" y="3378648"/>
            <a:ext cx="4824536" cy="30746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1800"/>
              </a:spcAft>
            </a:pPr>
            <a:r>
              <a:rPr lang="es-MX" sz="2200" b="1" dirty="0">
                <a:solidFill>
                  <a:srgbClr val="6A22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Relaciones de inequidad</a:t>
            </a:r>
          </a:p>
          <a:p>
            <a:pPr indent="-342900">
              <a:lnSpc>
                <a:spcPct val="90000"/>
              </a:lnSpc>
              <a:spcAft>
                <a:spcPts val="1800"/>
              </a:spcAft>
              <a:buFont typeface="Arial" pitchFamily="34" charset="0"/>
              <a:buChar char="•"/>
            </a:pPr>
            <a:r>
              <a:rPr lang="es-MX" sz="2200" dirty="0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Ciudadanía  ---  Estado</a:t>
            </a:r>
          </a:p>
          <a:p>
            <a:pPr indent="-342900">
              <a:lnSpc>
                <a:spcPct val="90000"/>
              </a:lnSpc>
              <a:spcAft>
                <a:spcPts val="1800"/>
              </a:spcAft>
              <a:buFont typeface="Arial" pitchFamily="34" charset="0"/>
              <a:buChar char="•"/>
            </a:pPr>
            <a:r>
              <a:rPr lang="es-MX" sz="2200" dirty="0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Asimetrías de mercado</a:t>
            </a:r>
          </a:p>
          <a:p>
            <a:pPr indent="-342900">
              <a:lnSpc>
                <a:spcPct val="90000"/>
              </a:lnSpc>
              <a:spcAft>
                <a:spcPts val="1800"/>
              </a:spcAft>
              <a:buFont typeface="Arial" pitchFamily="34" charset="0"/>
              <a:buChar char="•"/>
            </a:pPr>
            <a:r>
              <a:rPr lang="es-MX" sz="2200" dirty="0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Inequidades en la sociedad civil</a:t>
            </a:r>
          </a:p>
          <a:p>
            <a:pPr indent="-342900">
              <a:lnSpc>
                <a:spcPct val="90000"/>
              </a:lnSpc>
              <a:spcAft>
                <a:spcPts val="1800"/>
              </a:spcAft>
              <a:buFont typeface="Arial" pitchFamily="34" charset="0"/>
              <a:buChar char="•"/>
            </a:pPr>
            <a:r>
              <a:rPr lang="es-MX" sz="2200" dirty="0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Inequidad de género</a:t>
            </a:r>
          </a:p>
          <a:p>
            <a:pPr indent="-342900">
              <a:lnSpc>
                <a:spcPct val="90000"/>
              </a:lnSpc>
              <a:spcAft>
                <a:spcPts val="1800"/>
              </a:spcAft>
              <a:buFont typeface="Arial" pitchFamily="34" charset="0"/>
              <a:buChar char="•"/>
            </a:pPr>
            <a:r>
              <a:rPr lang="es-MX" sz="2200" dirty="0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Desigualdad doméstica</a:t>
            </a:r>
          </a:p>
        </p:txBody>
      </p:sp>
    </p:spTree>
    <p:extLst>
      <p:ext uri="{BB962C8B-B14F-4D97-AF65-F5344CB8AC3E}">
        <p14:creationId xmlns:p14="http://schemas.microsoft.com/office/powerpoint/2010/main" val="1955626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2343494" y="1614286"/>
            <a:ext cx="5526360" cy="361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1800"/>
              </a:spcAft>
            </a:pPr>
            <a:r>
              <a:rPr lang="es-MX" sz="2400" b="1" dirty="0">
                <a:solidFill>
                  <a:srgbClr val="6A22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Empoderamiento</a:t>
            </a:r>
          </a:p>
          <a:p>
            <a:pPr marL="363538">
              <a:lnSpc>
                <a:spcPct val="90000"/>
              </a:lnSpc>
              <a:spcAft>
                <a:spcPts val="1800"/>
              </a:spcAft>
            </a:pPr>
            <a:r>
              <a:rPr lang="es-MX" sz="2200" dirty="0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Expansión de las ventajas personales</a:t>
            </a:r>
          </a:p>
          <a:p>
            <a:pPr marL="363538">
              <a:lnSpc>
                <a:spcPct val="90000"/>
              </a:lnSpc>
              <a:spcAft>
                <a:spcPts val="1800"/>
              </a:spcAft>
            </a:pPr>
            <a:r>
              <a:rPr lang="es-MX" sz="2200" dirty="0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Aprovechamiento de capacidades</a:t>
            </a:r>
          </a:p>
          <a:p>
            <a:pPr marL="363538">
              <a:lnSpc>
                <a:spcPct val="90000"/>
              </a:lnSpc>
              <a:spcAft>
                <a:spcPts val="1800"/>
              </a:spcAft>
            </a:pPr>
            <a:r>
              <a:rPr lang="es-MX" sz="2200" dirty="0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Participación y negociación</a:t>
            </a:r>
          </a:p>
          <a:p>
            <a:pPr marL="363538">
              <a:lnSpc>
                <a:spcPct val="90000"/>
              </a:lnSpc>
              <a:spcAft>
                <a:spcPts val="1800"/>
              </a:spcAft>
            </a:pPr>
            <a:r>
              <a:rPr lang="es-MX" sz="2200" dirty="0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Condiciones de influencia</a:t>
            </a:r>
          </a:p>
          <a:p>
            <a:pPr marL="363538">
              <a:lnSpc>
                <a:spcPct val="90000"/>
              </a:lnSpc>
              <a:spcAft>
                <a:spcPts val="1800"/>
              </a:spcAft>
            </a:pPr>
            <a:r>
              <a:rPr lang="es-MX" sz="2200" dirty="0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Control de recursos</a:t>
            </a:r>
          </a:p>
          <a:p>
            <a:pPr marL="363538">
              <a:lnSpc>
                <a:spcPct val="90000"/>
              </a:lnSpc>
              <a:spcAft>
                <a:spcPts val="1800"/>
              </a:spcAft>
            </a:pPr>
            <a:r>
              <a:rPr lang="es-MX" sz="2200" dirty="0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Toma de decisiones</a:t>
            </a:r>
          </a:p>
        </p:txBody>
      </p:sp>
    </p:spTree>
    <p:extLst>
      <p:ext uri="{BB962C8B-B14F-4D97-AF65-F5344CB8AC3E}">
        <p14:creationId xmlns:p14="http://schemas.microsoft.com/office/powerpoint/2010/main" val="3208728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2436573" y="2249255"/>
            <a:ext cx="228626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2200" dirty="0" smtClean="0">
                <a:solidFill>
                  <a:srgbClr val="6A221D"/>
                </a:solidFill>
              </a:rPr>
              <a:t>Clima institucional</a:t>
            </a:r>
            <a:endParaRPr lang="es-MX" sz="2200" dirty="0">
              <a:solidFill>
                <a:srgbClr val="6A221D"/>
              </a:solidFill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2452368" y="4129626"/>
            <a:ext cx="225467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200" dirty="0" smtClean="0">
                <a:solidFill>
                  <a:srgbClr val="6A221D"/>
                </a:solidFill>
              </a:rPr>
              <a:t>Estructuras sociales y políticas</a:t>
            </a:r>
            <a:endParaRPr lang="es-MX" sz="2200" dirty="0">
              <a:solidFill>
                <a:srgbClr val="6A221D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5542535" y="2064589"/>
            <a:ext cx="325345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200" dirty="0" smtClean="0">
                <a:solidFill>
                  <a:srgbClr val="6A221D"/>
                </a:solidFill>
              </a:rPr>
              <a:t>Ventajas y capacidades individuales</a:t>
            </a:r>
            <a:endParaRPr lang="es-MX" sz="2200" dirty="0">
              <a:solidFill>
                <a:srgbClr val="6A221D"/>
              </a:solidFill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5865371" y="4129626"/>
            <a:ext cx="26077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200" dirty="0" smtClean="0">
                <a:solidFill>
                  <a:srgbClr val="6A221D"/>
                </a:solidFill>
              </a:rPr>
              <a:t>Ventajas y capacidades colectivas</a:t>
            </a:r>
            <a:endParaRPr lang="es-MX" sz="2200" dirty="0">
              <a:solidFill>
                <a:srgbClr val="6A221D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2529580" y="980728"/>
            <a:ext cx="210025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2800" b="1" dirty="0" smtClean="0">
                <a:solidFill>
                  <a:srgbClr val="6A22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Oportunidad</a:t>
            </a:r>
          </a:p>
          <a:p>
            <a:pPr algn="ctr"/>
            <a:r>
              <a:rPr lang="es-MX" sz="2800" b="1" dirty="0" smtClean="0">
                <a:solidFill>
                  <a:srgbClr val="6A22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estructural</a:t>
            </a:r>
            <a:endParaRPr lang="es-MX" sz="2800" b="1" dirty="0">
              <a:solidFill>
                <a:srgbClr val="6A221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6388697" y="1196171"/>
            <a:ext cx="15611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800" b="1" dirty="0" smtClean="0">
                <a:solidFill>
                  <a:srgbClr val="6A22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Potencial</a:t>
            </a:r>
            <a:endParaRPr lang="es-MX" sz="2800" b="1" dirty="0">
              <a:solidFill>
                <a:srgbClr val="6A221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8" name="7 Conector recto de flecha"/>
          <p:cNvCxnSpPr/>
          <p:nvPr/>
        </p:nvCxnSpPr>
        <p:spPr>
          <a:xfrm flipV="1">
            <a:off x="4603349" y="3429000"/>
            <a:ext cx="1214121" cy="1119"/>
          </a:xfrm>
          <a:prstGeom prst="straightConnector1">
            <a:avLst/>
          </a:prstGeom>
          <a:ln w="38100">
            <a:solidFill>
              <a:srgbClr val="00206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 de flecha"/>
          <p:cNvCxnSpPr>
            <a:endCxn id="12" idx="0"/>
          </p:cNvCxnSpPr>
          <p:nvPr/>
        </p:nvCxnSpPr>
        <p:spPr>
          <a:xfrm flipH="1">
            <a:off x="5203864" y="3430119"/>
            <a:ext cx="6554" cy="2057496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 de flecha"/>
          <p:cNvCxnSpPr/>
          <p:nvPr/>
        </p:nvCxnSpPr>
        <p:spPr>
          <a:xfrm>
            <a:off x="3579707" y="2665873"/>
            <a:ext cx="1" cy="1462882"/>
          </a:xfrm>
          <a:prstGeom prst="straightConnector1">
            <a:avLst/>
          </a:prstGeom>
          <a:ln w="38100">
            <a:solidFill>
              <a:srgbClr val="00206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 de flecha"/>
          <p:cNvCxnSpPr/>
          <p:nvPr/>
        </p:nvCxnSpPr>
        <p:spPr>
          <a:xfrm flipV="1">
            <a:off x="7169263" y="2895586"/>
            <a:ext cx="0" cy="1234910"/>
          </a:xfrm>
          <a:prstGeom prst="straightConnector1">
            <a:avLst/>
          </a:prstGeom>
          <a:ln w="38100">
            <a:solidFill>
              <a:srgbClr val="00206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CuadroTexto"/>
          <p:cNvSpPr txBox="1"/>
          <p:nvPr/>
        </p:nvSpPr>
        <p:spPr>
          <a:xfrm>
            <a:off x="3672387" y="5487615"/>
            <a:ext cx="306295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2200" dirty="0" smtClean="0">
                <a:solidFill>
                  <a:srgbClr val="6A221D"/>
                </a:solidFill>
              </a:rPr>
              <a:t>Desarrollo organizacional</a:t>
            </a:r>
            <a:endParaRPr lang="es-MX" sz="2200" dirty="0">
              <a:solidFill>
                <a:srgbClr val="6A221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1294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619672" y="1268760"/>
            <a:ext cx="7258527" cy="46012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MX" sz="2800" b="1" dirty="0" smtClean="0">
                <a:solidFill>
                  <a:srgbClr val="6A22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Consideraciones  generales</a:t>
            </a:r>
          </a:p>
          <a:p>
            <a:pPr>
              <a:spcAft>
                <a:spcPts val="1200"/>
              </a:spcAft>
            </a:pPr>
            <a:r>
              <a:rPr lang="es-MX" sz="2200" dirty="0" smtClean="0">
                <a:solidFill>
                  <a:srgbClr val="6A221D"/>
                </a:solidFill>
              </a:rPr>
              <a:t>1.  Concepto relacional, surge de la relación entre las personas y el medio.  Niveles: global, nacional, comunitario, hogares.  Arenas: Estado, sociedad civil y mercado.</a:t>
            </a:r>
          </a:p>
          <a:p>
            <a:pPr>
              <a:spcAft>
                <a:spcPts val="1200"/>
              </a:spcAft>
            </a:pPr>
            <a:r>
              <a:rPr lang="es-MX" sz="2200" dirty="0" smtClean="0">
                <a:solidFill>
                  <a:srgbClr val="6A221D"/>
                </a:solidFill>
              </a:rPr>
              <a:t>2.  Ventajas y capacidades individuales son atributos; constituyen un factor crítico en contra de la ausencia de poder y de las voces silenciadas.</a:t>
            </a:r>
          </a:p>
          <a:p>
            <a:pPr>
              <a:spcAft>
                <a:spcPts val="1200"/>
              </a:spcAft>
            </a:pPr>
            <a:r>
              <a:rPr lang="es-MX" sz="2200" dirty="0" smtClean="0">
                <a:solidFill>
                  <a:srgbClr val="6A221D"/>
                </a:solidFill>
              </a:rPr>
              <a:t>3.  Tiene </a:t>
            </a:r>
            <a:r>
              <a:rPr lang="es-MX" sz="2200" dirty="0">
                <a:solidFill>
                  <a:srgbClr val="6A221D"/>
                </a:solidFill>
              </a:rPr>
              <a:t>un límite inferior </a:t>
            </a:r>
            <a:r>
              <a:rPr lang="es-MX" sz="2200" dirty="0" smtClean="0">
                <a:solidFill>
                  <a:srgbClr val="6A221D"/>
                </a:solidFill>
              </a:rPr>
              <a:t>(procesos organizacionales) </a:t>
            </a:r>
            <a:r>
              <a:rPr lang="es-MX" sz="2200" dirty="0">
                <a:solidFill>
                  <a:srgbClr val="6A221D"/>
                </a:solidFill>
              </a:rPr>
              <a:t>y un límite superior </a:t>
            </a:r>
            <a:r>
              <a:rPr lang="es-MX" sz="2200" dirty="0" smtClean="0">
                <a:solidFill>
                  <a:srgbClr val="6A221D"/>
                </a:solidFill>
              </a:rPr>
              <a:t>(redes </a:t>
            </a:r>
            <a:r>
              <a:rPr lang="es-MX" sz="2200" dirty="0">
                <a:solidFill>
                  <a:srgbClr val="6A221D"/>
                </a:solidFill>
              </a:rPr>
              <a:t>y ventajas </a:t>
            </a:r>
            <a:r>
              <a:rPr lang="es-MX" sz="2200" dirty="0" smtClean="0">
                <a:solidFill>
                  <a:srgbClr val="6A221D"/>
                </a:solidFill>
              </a:rPr>
              <a:t>individuales).</a:t>
            </a:r>
            <a:endParaRPr lang="es-MX" sz="2200" dirty="0">
              <a:solidFill>
                <a:srgbClr val="6A221D"/>
              </a:solidFill>
            </a:endParaRPr>
          </a:p>
          <a:p>
            <a:pPr>
              <a:spcAft>
                <a:spcPts val="1200"/>
              </a:spcAft>
            </a:pPr>
            <a:r>
              <a:rPr lang="es-MX" sz="2200" dirty="0">
                <a:solidFill>
                  <a:srgbClr val="6A221D"/>
                </a:solidFill>
              </a:rPr>
              <a:t>4.  La estrategia de intervención </a:t>
            </a:r>
            <a:r>
              <a:rPr lang="es-MX" sz="2200" dirty="0" smtClean="0">
                <a:solidFill>
                  <a:srgbClr val="6A221D"/>
                </a:solidFill>
              </a:rPr>
              <a:t>depende de </a:t>
            </a:r>
            <a:r>
              <a:rPr lang="es-MX" sz="2200" dirty="0">
                <a:solidFill>
                  <a:srgbClr val="6A221D"/>
                </a:solidFill>
              </a:rPr>
              <a:t>la naturaleza de las constricciones y </a:t>
            </a:r>
            <a:r>
              <a:rPr lang="es-MX" sz="2200" dirty="0" smtClean="0">
                <a:solidFill>
                  <a:srgbClr val="6A221D"/>
                </a:solidFill>
              </a:rPr>
              <a:t>barreras.</a:t>
            </a:r>
          </a:p>
        </p:txBody>
      </p:sp>
    </p:spTree>
    <p:extLst>
      <p:ext uri="{BB962C8B-B14F-4D97-AF65-F5344CB8AC3E}">
        <p14:creationId xmlns:p14="http://schemas.microsoft.com/office/powerpoint/2010/main" val="3760241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2123728" y="1067250"/>
            <a:ext cx="6552728" cy="46935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MX" sz="2400" b="1" dirty="0" smtClean="0">
                <a:solidFill>
                  <a:srgbClr val="6A22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Problemas en la medición del empoderamiento</a:t>
            </a: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s-MX" sz="2200" dirty="0" smtClean="0">
                <a:solidFill>
                  <a:srgbClr val="6A221D"/>
                </a:solidFill>
              </a:rPr>
              <a:t>Intrínsecos o instrumentales</a:t>
            </a: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s-MX" sz="2200" dirty="0" smtClean="0">
                <a:solidFill>
                  <a:srgbClr val="6A221D"/>
                </a:solidFill>
              </a:rPr>
              <a:t>Contexto universal o específico</a:t>
            </a: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s-MX" sz="2200" dirty="0" smtClean="0">
                <a:solidFill>
                  <a:srgbClr val="6A221D"/>
                </a:solidFill>
              </a:rPr>
              <a:t>Individual o colectivo</a:t>
            </a: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s-MX" sz="2200" dirty="0">
                <a:solidFill>
                  <a:srgbClr val="6A221D"/>
                </a:solidFill>
              </a:rPr>
              <a:t>Nivel de aplicación</a:t>
            </a: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s-MX" sz="2200" dirty="0" smtClean="0">
                <a:solidFill>
                  <a:srgbClr val="6A221D"/>
                </a:solidFill>
              </a:rPr>
              <a:t>Origen </a:t>
            </a:r>
            <a:r>
              <a:rPr lang="es-MX" sz="2200" dirty="0">
                <a:solidFill>
                  <a:srgbClr val="6A221D"/>
                </a:solidFill>
              </a:rPr>
              <a:t>y cambio</a:t>
            </a: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s-MX" sz="2200" dirty="0">
                <a:solidFill>
                  <a:srgbClr val="6A221D"/>
                </a:solidFill>
              </a:rPr>
              <a:t>Establecimiento de la causalidad</a:t>
            </a: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s-MX" sz="2200" dirty="0" smtClean="0">
                <a:solidFill>
                  <a:srgbClr val="6A221D"/>
                </a:solidFill>
              </a:rPr>
              <a:t>Lo </a:t>
            </a:r>
            <a:r>
              <a:rPr lang="es-MX" sz="2200" dirty="0">
                <a:solidFill>
                  <a:srgbClr val="6A221D"/>
                </a:solidFill>
              </a:rPr>
              <a:t>que se mide: claridad conceptual y relación entre mediciones</a:t>
            </a: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s-MX" sz="2200" dirty="0" smtClean="0">
                <a:solidFill>
                  <a:srgbClr val="6A221D"/>
                </a:solidFill>
              </a:rPr>
              <a:t>El </a:t>
            </a:r>
            <a:r>
              <a:rPr lang="es-MX" sz="2200" dirty="0">
                <a:solidFill>
                  <a:srgbClr val="6A221D"/>
                </a:solidFill>
              </a:rPr>
              <a:t>que mide: el individuo o los otros</a:t>
            </a: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s-MX" sz="2200" dirty="0" smtClean="0">
                <a:solidFill>
                  <a:srgbClr val="6A221D"/>
                </a:solidFill>
              </a:rPr>
              <a:t>Cómo </a:t>
            </a:r>
            <a:r>
              <a:rPr lang="es-MX" sz="2200" dirty="0">
                <a:solidFill>
                  <a:srgbClr val="6A221D"/>
                </a:solidFill>
              </a:rPr>
              <a:t>medir: cuantitativo o </a:t>
            </a:r>
            <a:r>
              <a:rPr lang="es-MX" sz="2200" dirty="0" smtClean="0">
                <a:solidFill>
                  <a:srgbClr val="6A221D"/>
                </a:solidFill>
              </a:rPr>
              <a:t>cualitativo</a:t>
            </a:r>
          </a:p>
        </p:txBody>
      </p:sp>
    </p:spTree>
    <p:extLst>
      <p:ext uri="{BB962C8B-B14F-4D97-AF65-F5344CB8AC3E}">
        <p14:creationId xmlns:p14="http://schemas.microsoft.com/office/powerpoint/2010/main" val="940274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346154" y="1565784"/>
            <a:ext cx="7416824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spcAft>
                <a:spcPts val="3000"/>
              </a:spcAft>
            </a:pPr>
            <a:r>
              <a:rPr lang="es-ES" sz="3600" dirty="0">
                <a:solidFill>
                  <a:srgbClr val="6A22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Referencias </a:t>
            </a:r>
            <a:r>
              <a:rPr lang="es-ES" sz="3600" dirty="0" smtClean="0">
                <a:solidFill>
                  <a:srgbClr val="6A22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Bibliográficas</a:t>
            </a:r>
          </a:p>
          <a:p>
            <a:pPr marL="360000" indent="-360000">
              <a:spcAft>
                <a:spcPts val="600"/>
              </a:spcAft>
            </a:pPr>
            <a:r>
              <a:rPr lang="es-ES" dirty="0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Alsop, R. &amp; Heinsohn, N. (2005). </a:t>
            </a:r>
            <a:r>
              <a:rPr lang="es-ES" i="1" dirty="0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Measuring </a:t>
            </a:r>
            <a:r>
              <a:rPr lang="es-ES" i="1" dirty="0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Empowerment</a:t>
            </a:r>
            <a:r>
              <a:rPr lang="es-ES" i="1" dirty="0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 in </a:t>
            </a:r>
            <a:r>
              <a:rPr lang="es-ES" i="1" dirty="0" err="1" smtClean="0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Practice</a:t>
            </a:r>
            <a:r>
              <a:rPr lang="es-ES" i="1" dirty="0" smtClean="0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i="1" dirty="0" smtClean="0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Structuring </a:t>
            </a:r>
            <a:r>
              <a:rPr lang="en-US" i="1" dirty="0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Analysis and Framing </a:t>
            </a:r>
            <a:r>
              <a:rPr lang="en-US" i="1" dirty="0" smtClean="0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Indicators</a:t>
            </a:r>
            <a:r>
              <a:rPr lang="en-US" dirty="0" smtClean="0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. Washington, D.C.: The World Bank.</a:t>
            </a:r>
          </a:p>
          <a:p>
            <a:pPr marL="360000" indent="-360000">
              <a:spcAft>
                <a:spcPts val="600"/>
              </a:spcAft>
            </a:pPr>
            <a:r>
              <a:rPr lang="es-MX" dirty="0" err="1" smtClean="0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Arosteguy</a:t>
            </a:r>
            <a:r>
              <a:rPr lang="es-MX" dirty="0" smtClean="0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, A.I. (2007). Construcción de capital social comunitario y empoderamiento ciudadano. </a:t>
            </a:r>
            <a:r>
              <a:rPr lang="es-MX" i="1" dirty="0" smtClean="0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Última Década</a:t>
            </a:r>
            <a:r>
              <a:rPr lang="es-MX" dirty="0" smtClean="0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, 26, 123-145.</a:t>
            </a:r>
          </a:p>
          <a:p>
            <a:pPr marL="360000" indent="-360000">
              <a:spcAft>
                <a:spcPts val="600"/>
              </a:spcAft>
            </a:pPr>
            <a:r>
              <a:rPr lang="es-MX" dirty="0" err="1" smtClean="0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Desai</a:t>
            </a:r>
            <a:r>
              <a:rPr lang="es-MX" dirty="0" smtClean="0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, M. (2010). </a:t>
            </a:r>
            <a:r>
              <a:rPr lang="es-ES" i="1" dirty="0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Hope in </a:t>
            </a:r>
            <a:r>
              <a:rPr lang="es-ES" i="1" dirty="0" err="1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Hard</a:t>
            </a:r>
            <a:r>
              <a:rPr lang="es-ES" i="1" dirty="0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" i="1" dirty="0" smtClean="0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Times </a:t>
            </a:r>
            <a:r>
              <a:rPr lang="es-ES" i="1" dirty="0" err="1" smtClean="0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Women’s</a:t>
            </a:r>
            <a:r>
              <a:rPr lang="es-ES" i="1" dirty="0" smtClean="0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" i="1" dirty="0" err="1" smtClean="0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Empowerment</a:t>
            </a:r>
            <a:r>
              <a:rPr lang="es-ES" i="1" dirty="0" smtClean="0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 and </a:t>
            </a:r>
            <a:r>
              <a:rPr lang="es-ES" i="1" dirty="0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Human </a:t>
            </a:r>
            <a:r>
              <a:rPr lang="es-ES" i="1" dirty="0" err="1" smtClean="0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Development</a:t>
            </a:r>
            <a:r>
              <a:rPr lang="es-ES" dirty="0" smtClean="0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. New York, NY: PNUD.</a:t>
            </a:r>
          </a:p>
          <a:p>
            <a:pPr marL="360000" indent="-360000">
              <a:spcAft>
                <a:spcPts val="600"/>
              </a:spcAft>
            </a:pPr>
            <a:r>
              <a:rPr lang="es-MX" dirty="0" err="1" smtClean="0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Narayan</a:t>
            </a:r>
            <a:r>
              <a:rPr lang="es-MX" dirty="0" smtClean="0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, D. (2002).  </a:t>
            </a:r>
            <a:r>
              <a:rPr lang="es-MX" i="1" dirty="0" smtClean="0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Empowerment and </a:t>
            </a:r>
            <a:r>
              <a:rPr lang="es-MX" i="1" dirty="0" err="1" smtClean="0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poverty</a:t>
            </a:r>
            <a:r>
              <a:rPr lang="es-MX" i="1" dirty="0" smtClean="0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MX" i="1" dirty="0" err="1" smtClean="0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reduction</a:t>
            </a:r>
            <a:r>
              <a:rPr lang="es-MX" dirty="0" smtClean="0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. New York, NY: </a:t>
            </a:r>
            <a:r>
              <a:rPr lang="es-MX" dirty="0" err="1" smtClean="0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The</a:t>
            </a:r>
            <a:r>
              <a:rPr lang="es-MX" dirty="0" smtClean="0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MX" dirty="0" err="1" smtClean="0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World</a:t>
            </a:r>
            <a:r>
              <a:rPr lang="es-MX" dirty="0" smtClean="0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 Bank.</a:t>
            </a:r>
            <a:endParaRPr lang="es-ES" dirty="0">
              <a:solidFill>
                <a:srgbClr val="6A221D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03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240</TotalTime>
  <Words>425</Words>
  <Application>Microsoft Office PowerPoint</Application>
  <PresentationFormat>Presentación en pantalla (4:3)</PresentationFormat>
  <Paragraphs>55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4" baseType="lpstr">
      <vt:lpstr>Arial</vt:lpstr>
      <vt:lpstr>Berlin Sans FB</vt:lpstr>
      <vt:lpstr>Calibri</vt:lpstr>
      <vt:lpstr>Wingdings</vt:lpstr>
      <vt:lpstr>Tema de Office</vt:lpstr>
      <vt:lpstr>UNIVERSIDAD AUTÓNOMA DEL ESTADO DE HIDALGO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uaeh</dc:creator>
  <cp:lastModifiedBy>Full name</cp:lastModifiedBy>
  <cp:revision>38</cp:revision>
  <dcterms:created xsi:type="dcterms:W3CDTF">2014-12-12T16:57:31Z</dcterms:created>
  <dcterms:modified xsi:type="dcterms:W3CDTF">2016-05-16T14:00:57Z</dcterms:modified>
</cp:coreProperties>
</file>