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9" r:id="rId2"/>
    <p:sldId id="256" r:id="rId3"/>
    <p:sldId id="257" r:id="rId4"/>
    <p:sldId id="260" r:id="rId5"/>
    <p:sldId id="262" r:id="rId6"/>
    <p:sldId id="263" r:id="rId7"/>
    <p:sldId id="264" r:id="rId8"/>
    <p:sldId id="261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788A90-4C02-4660-B1DE-FE858F250591}" type="doc">
      <dgm:prSet loTypeId="urn:microsoft.com/office/officeart/2005/8/layout/lProcess3" loCatId="process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B9A0CA7C-A153-4E6B-BAEE-CA8CD885914C}">
      <dgm:prSet phldrT="[Texto]"/>
      <dgm:spPr/>
      <dgm:t>
        <a:bodyPr/>
        <a:lstStyle/>
        <a:p>
          <a:r>
            <a:rPr lang="es-MX" dirty="0" smtClean="0"/>
            <a:t>Vera Colas, 2007, pág. 116</a:t>
          </a:r>
          <a:endParaRPr lang="es-MX" dirty="0"/>
        </a:p>
      </dgm:t>
    </dgm:pt>
    <dgm:pt modelId="{C4F7DAA3-F171-4494-9125-A52DBB13D38B}" type="parTrans" cxnId="{9088E3A8-5E85-41D4-B8D7-6FF1EF19C94D}">
      <dgm:prSet/>
      <dgm:spPr/>
      <dgm:t>
        <a:bodyPr/>
        <a:lstStyle/>
        <a:p>
          <a:endParaRPr lang="es-MX"/>
        </a:p>
      </dgm:t>
    </dgm:pt>
    <dgm:pt modelId="{EB860B0B-85A3-4FAF-A26F-993CF33BB91B}" type="sibTrans" cxnId="{9088E3A8-5E85-41D4-B8D7-6FF1EF19C94D}">
      <dgm:prSet/>
      <dgm:spPr/>
      <dgm:t>
        <a:bodyPr/>
        <a:lstStyle/>
        <a:p>
          <a:endParaRPr lang="es-MX"/>
        </a:p>
      </dgm:t>
    </dgm:pt>
    <dgm:pt modelId="{AFDEC01E-C197-4E1D-B419-4D094C9C46E7}">
      <dgm:prSet phldrT="[Texto]"/>
      <dgm:spPr/>
      <dgm:t>
        <a:bodyPr/>
        <a:lstStyle/>
        <a:p>
          <a:r>
            <a:rPr lang="es-MX" dirty="0" smtClean="0"/>
            <a:t>Es una tabla de valores que se encuentra organizada por filas nombradas por números y columnas nombradas por letras.</a:t>
          </a:r>
          <a:endParaRPr lang="es-MX" dirty="0"/>
        </a:p>
      </dgm:t>
    </dgm:pt>
    <dgm:pt modelId="{C3D17C5E-D322-474E-959D-8F1E19A19452}" type="parTrans" cxnId="{F97940A6-D202-45EF-A650-B3D6B48EDA6B}">
      <dgm:prSet/>
      <dgm:spPr/>
      <dgm:t>
        <a:bodyPr/>
        <a:lstStyle/>
        <a:p>
          <a:endParaRPr lang="es-MX"/>
        </a:p>
      </dgm:t>
    </dgm:pt>
    <dgm:pt modelId="{CBFC5FEA-06E1-40A8-9614-813785308A5A}" type="sibTrans" cxnId="{F97940A6-D202-45EF-A650-B3D6B48EDA6B}">
      <dgm:prSet/>
      <dgm:spPr/>
      <dgm:t>
        <a:bodyPr/>
        <a:lstStyle/>
        <a:p>
          <a:endParaRPr lang="es-MX"/>
        </a:p>
      </dgm:t>
    </dgm:pt>
    <dgm:pt modelId="{189E2527-8A9B-44A5-A3A5-D7129DE83EDD}">
      <dgm:prSet phldrT="[Texto]"/>
      <dgm:spPr/>
      <dgm:t>
        <a:bodyPr/>
        <a:lstStyle/>
        <a:p>
          <a:r>
            <a:rPr lang="es-MX" dirty="0" smtClean="0"/>
            <a:t>Cembranos Nistal, 2013, pág. 206</a:t>
          </a:r>
          <a:endParaRPr lang="es-MX" dirty="0"/>
        </a:p>
      </dgm:t>
    </dgm:pt>
    <dgm:pt modelId="{9575B4FF-7C41-4246-8849-A32EAE0F11C6}" type="parTrans" cxnId="{EAD18C28-D310-496F-B3D8-9F99E1632856}">
      <dgm:prSet/>
      <dgm:spPr/>
      <dgm:t>
        <a:bodyPr/>
        <a:lstStyle/>
        <a:p>
          <a:endParaRPr lang="es-MX"/>
        </a:p>
      </dgm:t>
    </dgm:pt>
    <dgm:pt modelId="{8468EC89-10E0-48B0-A081-F801A7E2166E}" type="sibTrans" cxnId="{EAD18C28-D310-496F-B3D8-9F99E1632856}">
      <dgm:prSet/>
      <dgm:spPr/>
      <dgm:t>
        <a:bodyPr/>
        <a:lstStyle/>
        <a:p>
          <a:endParaRPr lang="es-MX"/>
        </a:p>
      </dgm:t>
    </dgm:pt>
    <dgm:pt modelId="{3D12800C-EE60-42EF-B7E7-28E20DC49582}">
      <dgm:prSet phldrT="[Texto]"/>
      <dgm:spPr/>
      <dgm:t>
        <a:bodyPr/>
        <a:lstStyle/>
        <a:p>
          <a:r>
            <a:rPr lang="es-MX" dirty="0" smtClean="0"/>
            <a:t>Programa informático diseñado para realizar cálculos matemáticos.</a:t>
          </a:r>
          <a:endParaRPr lang="es-MX" dirty="0"/>
        </a:p>
      </dgm:t>
    </dgm:pt>
    <dgm:pt modelId="{23091EB8-B906-4BF2-9FCE-7AB5B3BC0AEF}" type="parTrans" cxnId="{16407DE5-A309-410F-942C-18E0335756D9}">
      <dgm:prSet/>
      <dgm:spPr/>
      <dgm:t>
        <a:bodyPr/>
        <a:lstStyle/>
        <a:p>
          <a:endParaRPr lang="es-MX"/>
        </a:p>
      </dgm:t>
    </dgm:pt>
    <dgm:pt modelId="{D00ADA7D-2646-4296-BD9E-2FBCC0EB25E9}" type="sibTrans" cxnId="{16407DE5-A309-410F-942C-18E0335756D9}">
      <dgm:prSet/>
      <dgm:spPr/>
      <dgm:t>
        <a:bodyPr/>
        <a:lstStyle/>
        <a:p>
          <a:endParaRPr lang="es-MX"/>
        </a:p>
      </dgm:t>
    </dgm:pt>
    <dgm:pt modelId="{CC29E8A3-A236-491A-A8F8-CD40E9A70A18}">
      <dgm:prSet phldrT="[Texto]"/>
      <dgm:spPr/>
      <dgm:t>
        <a:bodyPr/>
        <a:lstStyle/>
        <a:p>
          <a:r>
            <a:rPr lang="es-MX" dirty="0" smtClean="0"/>
            <a:t>Contreras, s.f.</a:t>
          </a:r>
          <a:endParaRPr lang="es-MX" dirty="0"/>
        </a:p>
      </dgm:t>
    </dgm:pt>
    <dgm:pt modelId="{D66EC54C-DB61-4437-B3CE-EAA94FF96ACD}" type="parTrans" cxnId="{1AA00888-7763-44F4-8167-39A9FB15CFC6}">
      <dgm:prSet/>
      <dgm:spPr/>
      <dgm:t>
        <a:bodyPr/>
        <a:lstStyle/>
        <a:p>
          <a:endParaRPr lang="es-MX"/>
        </a:p>
      </dgm:t>
    </dgm:pt>
    <dgm:pt modelId="{C2BC8687-D8AC-42CC-BC1F-A3BF88DC7833}" type="sibTrans" cxnId="{1AA00888-7763-44F4-8167-39A9FB15CFC6}">
      <dgm:prSet/>
      <dgm:spPr/>
      <dgm:t>
        <a:bodyPr/>
        <a:lstStyle/>
        <a:p>
          <a:endParaRPr lang="es-MX"/>
        </a:p>
      </dgm:t>
    </dgm:pt>
    <dgm:pt modelId="{A61D16D5-1FCF-48F3-9E63-EDA324D3E272}">
      <dgm:prSet phldrT="[Texto]"/>
      <dgm:spPr/>
      <dgm:t>
        <a:bodyPr/>
        <a:lstStyle/>
        <a:p>
          <a:r>
            <a:rPr lang="es-MX" dirty="0" smtClean="0"/>
            <a:t>Es una herramienta que permite organizar los datos numéricos, de texto, fecha/hora en una tabla conformada por filas y columnas </a:t>
          </a:r>
          <a:endParaRPr lang="es-MX" dirty="0"/>
        </a:p>
      </dgm:t>
    </dgm:pt>
    <dgm:pt modelId="{ADE6E6A4-EA06-4C1B-8379-6FCAB8E2474D}" type="parTrans" cxnId="{D426BFDB-A40C-4875-862A-4B26BA981B6E}">
      <dgm:prSet/>
      <dgm:spPr/>
      <dgm:t>
        <a:bodyPr/>
        <a:lstStyle/>
        <a:p>
          <a:endParaRPr lang="es-MX"/>
        </a:p>
      </dgm:t>
    </dgm:pt>
    <dgm:pt modelId="{B1F1E5FA-F2F8-4983-815E-F321A9249B7C}" type="sibTrans" cxnId="{D426BFDB-A40C-4875-862A-4B26BA981B6E}">
      <dgm:prSet/>
      <dgm:spPr/>
      <dgm:t>
        <a:bodyPr/>
        <a:lstStyle/>
        <a:p>
          <a:endParaRPr lang="es-MX"/>
        </a:p>
      </dgm:t>
    </dgm:pt>
    <dgm:pt modelId="{9F817424-8C4C-4C14-9805-E1D29E9428BA}" type="pres">
      <dgm:prSet presAssocID="{90788A90-4C02-4660-B1DE-FE858F250591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98F33BC4-5BD2-4AAF-959E-E92B5291C470}" type="pres">
      <dgm:prSet presAssocID="{B9A0CA7C-A153-4E6B-BAEE-CA8CD885914C}" presName="horFlow" presStyleCnt="0"/>
      <dgm:spPr/>
    </dgm:pt>
    <dgm:pt modelId="{E3D4AB32-6910-4D21-96AE-F611CCEE6CA4}" type="pres">
      <dgm:prSet presAssocID="{B9A0CA7C-A153-4E6B-BAEE-CA8CD885914C}" presName="bigChev" presStyleLbl="node1" presStyleIdx="0" presStyleCnt="3"/>
      <dgm:spPr/>
      <dgm:t>
        <a:bodyPr/>
        <a:lstStyle/>
        <a:p>
          <a:endParaRPr lang="es-MX"/>
        </a:p>
      </dgm:t>
    </dgm:pt>
    <dgm:pt modelId="{7BD95939-B4F2-4EE0-B2DC-81A2AC51EB6E}" type="pres">
      <dgm:prSet presAssocID="{C3D17C5E-D322-474E-959D-8F1E19A19452}" presName="parTrans" presStyleCnt="0"/>
      <dgm:spPr/>
    </dgm:pt>
    <dgm:pt modelId="{94DAAA68-515E-49BD-A83E-331AC761DC6E}" type="pres">
      <dgm:prSet presAssocID="{AFDEC01E-C197-4E1D-B419-4D094C9C46E7}" presName="node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7C2CA13-0EDF-4795-A92D-8F8EF3DC2C9D}" type="pres">
      <dgm:prSet presAssocID="{B9A0CA7C-A153-4E6B-BAEE-CA8CD885914C}" presName="vSp" presStyleCnt="0"/>
      <dgm:spPr/>
    </dgm:pt>
    <dgm:pt modelId="{9C3007D6-A70B-49DF-9ED7-77B70EE40FA6}" type="pres">
      <dgm:prSet presAssocID="{189E2527-8A9B-44A5-A3A5-D7129DE83EDD}" presName="horFlow" presStyleCnt="0"/>
      <dgm:spPr/>
    </dgm:pt>
    <dgm:pt modelId="{38804057-3B86-4CC5-A2F2-B0CAAA9AF3D6}" type="pres">
      <dgm:prSet presAssocID="{189E2527-8A9B-44A5-A3A5-D7129DE83EDD}" presName="bigChev" presStyleLbl="node1" presStyleIdx="1" presStyleCnt="3"/>
      <dgm:spPr/>
      <dgm:t>
        <a:bodyPr/>
        <a:lstStyle/>
        <a:p>
          <a:endParaRPr lang="es-MX"/>
        </a:p>
      </dgm:t>
    </dgm:pt>
    <dgm:pt modelId="{247EB8A5-55A9-428C-8046-ACC0D1D000CE}" type="pres">
      <dgm:prSet presAssocID="{23091EB8-B906-4BF2-9FCE-7AB5B3BC0AEF}" presName="parTrans" presStyleCnt="0"/>
      <dgm:spPr/>
    </dgm:pt>
    <dgm:pt modelId="{ADD30C59-D5B4-4063-9134-4820F91E5CD0}" type="pres">
      <dgm:prSet presAssocID="{3D12800C-EE60-42EF-B7E7-28E20DC49582}" presName="node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A86A966-0178-455E-92B3-4773602B37B7}" type="pres">
      <dgm:prSet presAssocID="{189E2527-8A9B-44A5-A3A5-D7129DE83EDD}" presName="vSp" presStyleCnt="0"/>
      <dgm:spPr/>
    </dgm:pt>
    <dgm:pt modelId="{7288CAC4-7AF1-4024-8246-4CFF6ED4AB26}" type="pres">
      <dgm:prSet presAssocID="{CC29E8A3-A236-491A-A8F8-CD40E9A70A18}" presName="horFlow" presStyleCnt="0"/>
      <dgm:spPr/>
    </dgm:pt>
    <dgm:pt modelId="{6C997498-3350-43AB-9C94-2110CE89A0DE}" type="pres">
      <dgm:prSet presAssocID="{CC29E8A3-A236-491A-A8F8-CD40E9A70A18}" presName="bigChev" presStyleLbl="node1" presStyleIdx="2" presStyleCnt="3"/>
      <dgm:spPr/>
      <dgm:t>
        <a:bodyPr/>
        <a:lstStyle/>
        <a:p>
          <a:endParaRPr lang="es-MX"/>
        </a:p>
      </dgm:t>
    </dgm:pt>
    <dgm:pt modelId="{1090303F-9D43-49E0-B4DB-D69618AD9AEC}" type="pres">
      <dgm:prSet presAssocID="{ADE6E6A4-EA06-4C1B-8379-6FCAB8E2474D}" presName="parTrans" presStyleCnt="0"/>
      <dgm:spPr/>
    </dgm:pt>
    <dgm:pt modelId="{3A29F667-7842-44D6-8E2C-1C0F8268EDF8}" type="pres">
      <dgm:prSet presAssocID="{A61D16D5-1FCF-48F3-9E63-EDA324D3E272}" presName="node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2C16A176-805A-423D-BB3F-688C3BDFADE9}" type="presOf" srcId="{189E2527-8A9B-44A5-A3A5-D7129DE83EDD}" destId="{38804057-3B86-4CC5-A2F2-B0CAAA9AF3D6}" srcOrd="0" destOrd="0" presId="urn:microsoft.com/office/officeart/2005/8/layout/lProcess3"/>
    <dgm:cxn modelId="{36A436C0-BD4E-40EB-97C0-0DC13690CB83}" type="presOf" srcId="{CC29E8A3-A236-491A-A8F8-CD40E9A70A18}" destId="{6C997498-3350-43AB-9C94-2110CE89A0DE}" srcOrd="0" destOrd="0" presId="urn:microsoft.com/office/officeart/2005/8/layout/lProcess3"/>
    <dgm:cxn modelId="{9088E3A8-5E85-41D4-B8D7-6FF1EF19C94D}" srcId="{90788A90-4C02-4660-B1DE-FE858F250591}" destId="{B9A0CA7C-A153-4E6B-BAEE-CA8CD885914C}" srcOrd="0" destOrd="0" parTransId="{C4F7DAA3-F171-4494-9125-A52DBB13D38B}" sibTransId="{EB860B0B-85A3-4FAF-A26F-993CF33BB91B}"/>
    <dgm:cxn modelId="{D426BFDB-A40C-4875-862A-4B26BA981B6E}" srcId="{CC29E8A3-A236-491A-A8F8-CD40E9A70A18}" destId="{A61D16D5-1FCF-48F3-9E63-EDA324D3E272}" srcOrd="0" destOrd="0" parTransId="{ADE6E6A4-EA06-4C1B-8379-6FCAB8E2474D}" sibTransId="{B1F1E5FA-F2F8-4983-815E-F321A9249B7C}"/>
    <dgm:cxn modelId="{EAD18C28-D310-496F-B3D8-9F99E1632856}" srcId="{90788A90-4C02-4660-B1DE-FE858F250591}" destId="{189E2527-8A9B-44A5-A3A5-D7129DE83EDD}" srcOrd="1" destOrd="0" parTransId="{9575B4FF-7C41-4246-8849-A32EAE0F11C6}" sibTransId="{8468EC89-10E0-48B0-A081-F801A7E2166E}"/>
    <dgm:cxn modelId="{D04457F9-4BFA-4612-816C-DD3227A03AB6}" type="presOf" srcId="{90788A90-4C02-4660-B1DE-FE858F250591}" destId="{9F817424-8C4C-4C14-9805-E1D29E9428BA}" srcOrd="0" destOrd="0" presId="urn:microsoft.com/office/officeart/2005/8/layout/lProcess3"/>
    <dgm:cxn modelId="{16407DE5-A309-410F-942C-18E0335756D9}" srcId="{189E2527-8A9B-44A5-A3A5-D7129DE83EDD}" destId="{3D12800C-EE60-42EF-B7E7-28E20DC49582}" srcOrd="0" destOrd="0" parTransId="{23091EB8-B906-4BF2-9FCE-7AB5B3BC0AEF}" sibTransId="{D00ADA7D-2646-4296-BD9E-2FBCC0EB25E9}"/>
    <dgm:cxn modelId="{36F09E43-9B6D-405D-9397-43DF5EACE441}" type="presOf" srcId="{AFDEC01E-C197-4E1D-B419-4D094C9C46E7}" destId="{94DAAA68-515E-49BD-A83E-331AC761DC6E}" srcOrd="0" destOrd="0" presId="urn:microsoft.com/office/officeart/2005/8/layout/lProcess3"/>
    <dgm:cxn modelId="{63675059-6BEB-4AD8-B9B7-48AB72F26200}" type="presOf" srcId="{3D12800C-EE60-42EF-B7E7-28E20DC49582}" destId="{ADD30C59-D5B4-4063-9134-4820F91E5CD0}" srcOrd="0" destOrd="0" presId="urn:microsoft.com/office/officeart/2005/8/layout/lProcess3"/>
    <dgm:cxn modelId="{BC358ADE-BAA1-4F89-BC54-BC079AD1B295}" type="presOf" srcId="{A61D16D5-1FCF-48F3-9E63-EDA324D3E272}" destId="{3A29F667-7842-44D6-8E2C-1C0F8268EDF8}" srcOrd="0" destOrd="0" presId="urn:microsoft.com/office/officeart/2005/8/layout/lProcess3"/>
    <dgm:cxn modelId="{A2CC8DED-825D-4623-B190-C8F3A799356F}" type="presOf" srcId="{B9A0CA7C-A153-4E6B-BAEE-CA8CD885914C}" destId="{E3D4AB32-6910-4D21-96AE-F611CCEE6CA4}" srcOrd="0" destOrd="0" presId="urn:microsoft.com/office/officeart/2005/8/layout/lProcess3"/>
    <dgm:cxn modelId="{F97940A6-D202-45EF-A650-B3D6B48EDA6B}" srcId="{B9A0CA7C-A153-4E6B-BAEE-CA8CD885914C}" destId="{AFDEC01E-C197-4E1D-B419-4D094C9C46E7}" srcOrd="0" destOrd="0" parTransId="{C3D17C5E-D322-474E-959D-8F1E19A19452}" sibTransId="{CBFC5FEA-06E1-40A8-9614-813785308A5A}"/>
    <dgm:cxn modelId="{1AA00888-7763-44F4-8167-39A9FB15CFC6}" srcId="{90788A90-4C02-4660-B1DE-FE858F250591}" destId="{CC29E8A3-A236-491A-A8F8-CD40E9A70A18}" srcOrd="2" destOrd="0" parTransId="{D66EC54C-DB61-4437-B3CE-EAA94FF96ACD}" sibTransId="{C2BC8687-D8AC-42CC-BC1F-A3BF88DC7833}"/>
    <dgm:cxn modelId="{F87E40F2-30AE-4938-A7E2-48A6E6D00C43}" type="presParOf" srcId="{9F817424-8C4C-4C14-9805-E1D29E9428BA}" destId="{98F33BC4-5BD2-4AAF-959E-E92B5291C470}" srcOrd="0" destOrd="0" presId="urn:microsoft.com/office/officeart/2005/8/layout/lProcess3"/>
    <dgm:cxn modelId="{42E57C21-26A1-4779-A5A3-67E95193E52E}" type="presParOf" srcId="{98F33BC4-5BD2-4AAF-959E-E92B5291C470}" destId="{E3D4AB32-6910-4D21-96AE-F611CCEE6CA4}" srcOrd="0" destOrd="0" presId="urn:microsoft.com/office/officeart/2005/8/layout/lProcess3"/>
    <dgm:cxn modelId="{400420CD-A6F5-476A-B7BF-692648CCBD90}" type="presParOf" srcId="{98F33BC4-5BD2-4AAF-959E-E92B5291C470}" destId="{7BD95939-B4F2-4EE0-B2DC-81A2AC51EB6E}" srcOrd="1" destOrd="0" presId="urn:microsoft.com/office/officeart/2005/8/layout/lProcess3"/>
    <dgm:cxn modelId="{5C3296A2-528B-46AC-8AC4-9847BBB9868B}" type="presParOf" srcId="{98F33BC4-5BD2-4AAF-959E-E92B5291C470}" destId="{94DAAA68-515E-49BD-A83E-331AC761DC6E}" srcOrd="2" destOrd="0" presId="urn:microsoft.com/office/officeart/2005/8/layout/lProcess3"/>
    <dgm:cxn modelId="{C5614D9E-D9CF-4FAA-94DE-7B591EF20652}" type="presParOf" srcId="{9F817424-8C4C-4C14-9805-E1D29E9428BA}" destId="{57C2CA13-0EDF-4795-A92D-8F8EF3DC2C9D}" srcOrd="1" destOrd="0" presId="urn:microsoft.com/office/officeart/2005/8/layout/lProcess3"/>
    <dgm:cxn modelId="{B7EBEB67-3DCB-479B-9BE9-6A0C91F4EE00}" type="presParOf" srcId="{9F817424-8C4C-4C14-9805-E1D29E9428BA}" destId="{9C3007D6-A70B-49DF-9ED7-77B70EE40FA6}" srcOrd="2" destOrd="0" presId="urn:microsoft.com/office/officeart/2005/8/layout/lProcess3"/>
    <dgm:cxn modelId="{0CE8D9CA-6AA2-47E0-B023-A0314C228A96}" type="presParOf" srcId="{9C3007D6-A70B-49DF-9ED7-77B70EE40FA6}" destId="{38804057-3B86-4CC5-A2F2-B0CAAA9AF3D6}" srcOrd="0" destOrd="0" presId="urn:microsoft.com/office/officeart/2005/8/layout/lProcess3"/>
    <dgm:cxn modelId="{917658FC-0CB4-4714-BCAB-A3AA093C245C}" type="presParOf" srcId="{9C3007D6-A70B-49DF-9ED7-77B70EE40FA6}" destId="{247EB8A5-55A9-428C-8046-ACC0D1D000CE}" srcOrd="1" destOrd="0" presId="urn:microsoft.com/office/officeart/2005/8/layout/lProcess3"/>
    <dgm:cxn modelId="{61C513B7-386B-464E-9E35-A7343D3502DC}" type="presParOf" srcId="{9C3007D6-A70B-49DF-9ED7-77B70EE40FA6}" destId="{ADD30C59-D5B4-4063-9134-4820F91E5CD0}" srcOrd="2" destOrd="0" presId="urn:microsoft.com/office/officeart/2005/8/layout/lProcess3"/>
    <dgm:cxn modelId="{FAD938EF-5D0D-4079-AB1B-47CA9995B138}" type="presParOf" srcId="{9F817424-8C4C-4C14-9805-E1D29E9428BA}" destId="{CA86A966-0178-455E-92B3-4773602B37B7}" srcOrd="3" destOrd="0" presId="urn:microsoft.com/office/officeart/2005/8/layout/lProcess3"/>
    <dgm:cxn modelId="{04052215-BC1D-453C-A665-90617B510B0D}" type="presParOf" srcId="{9F817424-8C4C-4C14-9805-E1D29E9428BA}" destId="{7288CAC4-7AF1-4024-8246-4CFF6ED4AB26}" srcOrd="4" destOrd="0" presId="urn:microsoft.com/office/officeart/2005/8/layout/lProcess3"/>
    <dgm:cxn modelId="{531AC4E1-84F3-4ED9-960C-27F375EBFE45}" type="presParOf" srcId="{7288CAC4-7AF1-4024-8246-4CFF6ED4AB26}" destId="{6C997498-3350-43AB-9C94-2110CE89A0DE}" srcOrd="0" destOrd="0" presId="urn:microsoft.com/office/officeart/2005/8/layout/lProcess3"/>
    <dgm:cxn modelId="{F496DB7B-E37E-4EB2-B0EE-CB65EAD54AB8}" type="presParOf" srcId="{7288CAC4-7AF1-4024-8246-4CFF6ED4AB26}" destId="{1090303F-9D43-49E0-B4DB-D69618AD9AEC}" srcOrd="1" destOrd="0" presId="urn:microsoft.com/office/officeart/2005/8/layout/lProcess3"/>
    <dgm:cxn modelId="{7EFE01B3-B99A-4FBF-BBF3-C4D238D12867}" type="presParOf" srcId="{7288CAC4-7AF1-4024-8246-4CFF6ED4AB26}" destId="{3A29F667-7842-44D6-8E2C-1C0F8268EDF8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788A90-4C02-4660-B1DE-FE858F250591}" type="doc">
      <dgm:prSet loTypeId="urn:microsoft.com/office/officeart/2005/8/layout/chevron2" loCatId="process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B9A0CA7C-A153-4E6B-BAEE-CA8CD885914C}">
      <dgm:prSet phldrT="[Texto]"/>
      <dgm:spPr/>
      <dgm:t>
        <a:bodyPr/>
        <a:lstStyle/>
        <a:p>
          <a:r>
            <a:rPr lang="es-MX" dirty="0" smtClean="0"/>
            <a:t>CCM. Enciclopedia, 2016</a:t>
          </a:r>
          <a:endParaRPr lang="es-MX" dirty="0"/>
        </a:p>
      </dgm:t>
    </dgm:pt>
    <dgm:pt modelId="{C4F7DAA3-F171-4494-9125-A52DBB13D38B}" type="parTrans" cxnId="{9088E3A8-5E85-41D4-B8D7-6FF1EF19C94D}">
      <dgm:prSet/>
      <dgm:spPr/>
      <dgm:t>
        <a:bodyPr/>
        <a:lstStyle/>
        <a:p>
          <a:endParaRPr lang="es-MX"/>
        </a:p>
      </dgm:t>
    </dgm:pt>
    <dgm:pt modelId="{EB860B0B-85A3-4FAF-A26F-993CF33BB91B}" type="sibTrans" cxnId="{9088E3A8-5E85-41D4-B8D7-6FF1EF19C94D}">
      <dgm:prSet/>
      <dgm:spPr/>
      <dgm:t>
        <a:bodyPr/>
        <a:lstStyle/>
        <a:p>
          <a:endParaRPr lang="es-MX"/>
        </a:p>
      </dgm:t>
    </dgm:pt>
    <dgm:pt modelId="{AFDEC01E-C197-4E1D-B419-4D094C9C46E7}">
      <dgm:prSet phldrT="[Texto]"/>
      <dgm:spPr/>
      <dgm:t>
        <a:bodyPr/>
        <a:lstStyle/>
        <a:p>
          <a:pPr algn="just"/>
          <a:r>
            <a:rPr lang="es-MX" dirty="0" smtClean="0"/>
            <a:t>Software por medio del cual se pueden usar datos numéricos y efectuar cálculos automáticos con números que se encuentran en una tabla.</a:t>
          </a:r>
          <a:endParaRPr lang="es-MX" dirty="0"/>
        </a:p>
      </dgm:t>
    </dgm:pt>
    <dgm:pt modelId="{C3D17C5E-D322-474E-959D-8F1E19A19452}" type="parTrans" cxnId="{F97940A6-D202-45EF-A650-B3D6B48EDA6B}">
      <dgm:prSet/>
      <dgm:spPr/>
      <dgm:t>
        <a:bodyPr/>
        <a:lstStyle/>
        <a:p>
          <a:endParaRPr lang="es-MX"/>
        </a:p>
      </dgm:t>
    </dgm:pt>
    <dgm:pt modelId="{CBFC5FEA-06E1-40A8-9614-813785308A5A}" type="sibTrans" cxnId="{F97940A6-D202-45EF-A650-B3D6B48EDA6B}">
      <dgm:prSet/>
      <dgm:spPr/>
      <dgm:t>
        <a:bodyPr/>
        <a:lstStyle/>
        <a:p>
          <a:endParaRPr lang="es-MX"/>
        </a:p>
      </dgm:t>
    </dgm:pt>
    <dgm:pt modelId="{189E2527-8A9B-44A5-A3A5-D7129DE83EDD}">
      <dgm:prSet phldrT="[Texto]"/>
      <dgm:spPr/>
      <dgm:t>
        <a:bodyPr/>
        <a:lstStyle/>
        <a:p>
          <a:r>
            <a:rPr lang="es-MX" dirty="0" smtClean="0"/>
            <a:t>CCA, s.f.</a:t>
          </a:r>
          <a:endParaRPr lang="es-MX" dirty="0"/>
        </a:p>
      </dgm:t>
    </dgm:pt>
    <dgm:pt modelId="{9575B4FF-7C41-4246-8849-A32EAE0F11C6}" type="parTrans" cxnId="{EAD18C28-D310-496F-B3D8-9F99E1632856}">
      <dgm:prSet/>
      <dgm:spPr/>
      <dgm:t>
        <a:bodyPr/>
        <a:lstStyle/>
        <a:p>
          <a:endParaRPr lang="es-MX"/>
        </a:p>
      </dgm:t>
    </dgm:pt>
    <dgm:pt modelId="{8468EC89-10E0-48B0-A081-F801A7E2166E}" type="sibTrans" cxnId="{EAD18C28-D310-496F-B3D8-9F99E1632856}">
      <dgm:prSet/>
      <dgm:spPr/>
      <dgm:t>
        <a:bodyPr/>
        <a:lstStyle/>
        <a:p>
          <a:endParaRPr lang="es-MX"/>
        </a:p>
      </dgm:t>
    </dgm:pt>
    <dgm:pt modelId="{3D12800C-EE60-42EF-B7E7-28E20DC49582}">
      <dgm:prSet phldrT="[Texto]"/>
      <dgm:spPr/>
      <dgm:t>
        <a:bodyPr/>
        <a:lstStyle/>
        <a:p>
          <a:pPr algn="just"/>
          <a:r>
            <a:rPr lang="es-MX" dirty="0" smtClean="0"/>
            <a:t>Modelo numérico que hace uso de la computadora para la resolución de operaciones numéricas de una forma eficaz y eficiente.</a:t>
          </a:r>
          <a:endParaRPr lang="es-MX" dirty="0"/>
        </a:p>
      </dgm:t>
    </dgm:pt>
    <dgm:pt modelId="{23091EB8-B906-4BF2-9FCE-7AB5B3BC0AEF}" type="parTrans" cxnId="{16407DE5-A309-410F-942C-18E0335756D9}">
      <dgm:prSet/>
      <dgm:spPr/>
      <dgm:t>
        <a:bodyPr/>
        <a:lstStyle/>
        <a:p>
          <a:endParaRPr lang="es-MX"/>
        </a:p>
      </dgm:t>
    </dgm:pt>
    <dgm:pt modelId="{D00ADA7D-2646-4296-BD9E-2FBCC0EB25E9}" type="sibTrans" cxnId="{16407DE5-A309-410F-942C-18E0335756D9}">
      <dgm:prSet/>
      <dgm:spPr/>
      <dgm:t>
        <a:bodyPr/>
        <a:lstStyle/>
        <a:p>
          <a:endParaRPr lang="es-MX"/>
        </a:p>
      </dgm:t>
    </dgm:pt>
    <dgm:pt modelId="{316BC84C-41D9-445F-A802-3DBECFD491E4}" type="pres">
      <dgm:prSet presAssocID="{90788A90-4C02-4660-B1DE-FE858F25059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84EAE532-0B73-462E-947D-E252763C8C27}" type="pres">
      <dgm:prSet presAssocID="{B9A0CA7C-A153-4E6B-BAEE-CA8CD885914C}" presName="composite" presStyleCnt="0"/>
      <dgm:spPr/>
    </dgm:pt>
    <dgm:pt modelId="{E425DA33-7E73-443E-953B-35FEA2EDA853}" type="pres">
      <dgm:prSet presAssocID="{B9A0CA7C-A153-4E6B-BAEE-CA8CD885914C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0C73FFE-9722-46CA-ACAE-7ED36A0D4D7E}" type="pres">
      <dgm:prSet presAssocID="{B9A0CA7C-A153-4E6B-BAEE-CA8CD885914C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B558A9C-751B-4459-A9D6-4476384301A5}" type="pres">
      <dgm:prSet presAssocID="{EB860B0B-85A3-4FAF-A26F-993CF33BB91B}" presName="sp" presStyleCnt="0"/>
      <dgm:spPr/>
    </dgm:pt>
    <dgm:pt modelId="{74B1CDE4-31ED-40CB-A2F4-E8526797BCB2}" type="pres">
      <dgm:prSet presAssocID="{189E2527-8A9B-44A5-A3A5-D7129DE83EDD}" presName="composite" presStyleCnt="0"/>
      <dgm:spPr/>
    </dgm:pt>
    <dgm:pt modelId="{72E724A0-0510-4255-B7BE-B7F6618FC63F}" type="pres">
      <dgm:prSet presAssocID="{189E2527-8A9B-44A5-A3A5-D7129DE83EDD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17F4AB0-3BA3-40E8-B974-E2902EBE1026}" type="pres">
      <dgm:prSet presAssocID="{189E2527-8A9B-44A5-A3A5-D7129DE83EDD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9088E3A8-5E85-41D4-B8D7-6FF1EF19C94D}" srcId="{90788A90-4C02-4660-B1DE-FE858F250591}" destId="{B9A0CA7C-A153-4E6B-BAEE-CA8CD885914C}" srcOrd="0" destOrd="0" parTransId="{C4F7DAA3-F171-4494-9125-A52DBB13D38B}" sibTransId="{EB860B0B-85A3-4FAF-A26F-993CF33BB91B}"/>
    <dgm:cxn modelId="{E2818593-78D1-48E5-8266-D1C72FE170B8}" type="presOf" srcId="{3D12800C-EE60-42EF-B7E7-28E20DC49582}" destId="{017F4AB0-3BA3-40E8-B974-E2902EBE1026}" srcOrd="0" destOrd="0" presId="urn:microsoft.com/office/officeart/2005/8/layout/chevron2"/>
    <dgm:cxn modelId="{D8820F54-217E-4F7F-A3A7-ADA81048F6AC}" type="presOf" srcId="{189E2527-8A9B-44A5-A3A5-D7129DE83EDD}" destId="{72E724A0-0510-4255-B7BE-B7F6618FC63F}" srcOrd="0" destOrd="0" presId="urn:microsoft.com/office/officeart/2005/8/layout/chevron2"/>
    <dgm:cxn modelId="{2CD33ECA-C7CA-43C1-95E7-1D8CA0A2E6F2}" type="presOf" srcId="{AFDEC01E-C197-4E1D-B419-4D094C9C46E7}" destId="{20C73FFE-9722-46CA-ACAE-7ED36A0D4D7E}" srcOrd="0" destOrd="0" presId="urn:microsoft.com/office/officeart/2005/8/layout/chevron2"/>
    <dgm:cxn modelId="{E53122F0-9EF9-4FB1-ACA1-CB489F241FB3}" type="presOf" srcId="{B9A0CA7C-A153-4E6B-BAEE-CA8CD885914C}" destId="{E425DA33-7E73-443E-953B-35FEA2EDA853}" srcOrd="0" destOrd="0" presId="urn:microsoft.com/office/officeart/2005/8/layout/chevron2"/>
    <dgm:cxn modelId="{16407DE5-A309-410F-942C-18E0335756D9}" srcId="{189E2527-8A9B-44A5-A3A5-D7129DE83EDD}" destId="{3D12800C-EE60-42EF-B7E7-28E20DC49582}" srcOrd="0" destOrd="0" parTransId="{23091EB8-B906-4BF2-9FCE-7AB5B3BC0AEF}" sibTransId="{D00ADA7D-2646-4296-BD9E-2FBCC0EB25E9}"/>
    <dgm:cxn modelId="{F97940A6-D202-45EF-A650-B3D6B48EDA6B}" srcId="{B9A0CA7C-A153-4E6B-BAEE-CA8CD885914C}" destId="{AFDEC01E-C197-4E1D-B419-4D094C9C46E7}" srcOrd="0" destOrd="0" parTransId="{C3D17C5E-D322-474E-959D-8F1E19A19452}" sibTransId="{CBFC5FEA-06E1-40A8-9614-813785308A5A}"/>
    <dgm:cxn modelId="{EAD18C28-D310-496F-B3D8-9F99E1632856}" srcId="{90788A90-4C02-4660-B1DE-FE858F250591}" destId="{189E2527-8A9B-44A5-A3A5-D7129DE83EDD}" srcOrd="1" destOrd="0" parTransId="{9575B4FF-7C41-4246-8849-A32EAE0F11C6}" sibTransId="{8468EC89-10E0-48B0-A081-F801A7E2166E}"/>
    <dgm:cxn modelId="{6FA90802-1C14-4015-B2FC-44096E3A52B1}" type="presOf" srcId="{90788A90-4C02-4660-B1DE-FE858F250591}" destId="{316BC84C-41D9-445F-A802-3DBECFD491E4}" srcOrd="0" destOrd="0" presId="urn:microsoft.com/office/officeart/2005/8/layout/chevron2"/>
    <dgm:cxn modelId="{CB68FD27-3129-4A72-A848-ECE31C33D877}" type="presParOf" srcId="{316BC84C-41D9-445F-A802-3DBECFD491E4}" destId="{84EAE532-0B73-462E-947D-E252763C8C27}" srcOrd="0" destOrd="0" presId="urn:microsoft.com/office/officeart/2005/8/layout/chevron2"/>
    <dgm:cxn modelId="{4E66AE4E-2012-4412-B5EE-5EEFB55FD922}" type="presParOf" srcId="{84EAE532-0B73-462E-947D-E252763C8C27}" destId="{E425DA33-7E73-443E-953B-35FEA2EDA853}" srcOrd="0" destOrd="0" presId="urn:microsoft.com/office/officeart/2005/8/layout/chevron2"/>
    <dgm:cxn modelId="{3B6113F8-A765-4509-BD2A-0BD54061C1F1}" type="presParOf" srcId="{84EAE532-0B73-462E-947D-E252763C8C27}" destId="{20C73FFE-9722-46CA-ACAE-7ED36A0D4D7E}" srcOrd="1" destOrd="0" presId="urn:microsoft.com/office/officeart/2005/8/layout/chevron2"/>
    <dgm:cxn modelId="{C8BD4A14-AAA5-4018-8237-E03CCEC88765}" type="presParOf" srcId="{316BC84C-41D9-445F-A802-3DBECFD491E4}" destId="{8B558A9C-751B-4459-A9D6-4476384301A5}" srcOrd="1" destOrd="0" presId="urn:microsoft.com/office/officeart/2005/8/layout/chevron2"/>
    <dgm:cxn modelId="{FC20F4B8-877E-4127-B51F-35D38BD47263}" type="presParOf" srcId="{316BC84C-41D9-445F-A802-3DBECFD491E4}" destId="{74B1CDE4-31ED-40CB-A2F4-E8526797BCB2}" srcOrd="2" destOrd="0" presId="urn:microsoft.com/office/officeart/2005/8/layout/chevron2"/>
    <dgm:cxn modelId="{20E07D3A-46E0-492F-9D55-6AD29B845D7A}" type="presParOf" srcId="{74B1CDE4-31ED-40CB-A2F4-E8526797BCB2}" destId="{72E724A0-0510-4255-B7BE-B7F6618FC63F}" srcOrd="0" destOrd="0" presId="urn:microsoft.com/office/officeart/2005/8/layout/chevron2"/>
    <dgm:cxn modelId="{60472B0D-714C-4F21-B899-2FCD4CBB14CB}" type="presParOf" srcId="{74B1CDE4-31ED-40CB-A2F4-E8526797BCB2}" destId="{017F4AB0-3BA3-40E8-B974-E2902EBE102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D4AB32-6910-4D21-96AE-F611CCEE6CA4}">
      <dsp:nvSpPr>
        <dsp:cNvPr id="0" name=""/>
        <dsp:cNvSpPr/>
      </dsp:nvSpPr>
      <dsp:spPr>
        <a:xfrm>
          <a:off x="589672" y="15"/>
          <a:ext cx="3449642" cy="1379857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19685" rIns="0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100" kern="1200" dirty="0" smtClean="0"/>
            <a:t>Vera Colas, 2007, pág. 116</a:t>
          </a:r>
          <a:endParaRPr lang="es-MX" sz="3100" kern="1200" dirty="0"/>
        </a:p>
      </dsp:txBody>
      <dsp:txXfrm>
        <a:off x="1279601" y="15"/>
        <a:ext cx="2069785" cy="1379857"/>
      </dsp:txXfrm>
    </dsp:sp>
    <dsp:sp modelId="{94DAAA68-515E-49BD-A83E-331AC761DC6E}">
      <dsp:nvSpPr>
        <dsp:cNvPr id="0" name=""/>
        <dsp:cNvSpPr/>
      </dsp:nvSpPr>
      <dsp:spPr>
        <a:xfrm>
          <a:off x="3590861" y="117303"/>
          <a:ext cx="2863203" cy="1145281"/>
        </a:xfrm>
        <a:prstGeom prst="chevron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/>
            <a:t>Es una tabla de valores que se encuentra organizada por filas nombradas por números y columnas nombradas por letras.</a:t>
          </a:r>
          <a:endParaRPr lang="es-MX" sz="1300" kern="1200" dirty="0"/>
        </a:p>
      </dsp:txBody>
      <dsp:txXfrm>
        <a:off x="4163502" y="117303"/>
        <a:ext cx="1717922" cy="1145281"/>
      </dsp:txXfrm>
    </dsp:sp>
    <dsp:sp modelId="{38804057-3B86-4CC5-A2F2-B0CAAA9AF3D6}">
      <dsp:nvSpPr>
        <dsp:cNvPr id="0" name=""/>
        <dsp:cNvSpPr/>
      </dsp:nvSpPr>
      <dsp:spPr>
        <a:xfrm>
          <a:off x="589672" y="1573052"/>
          <a:ext cx="3449642" cy="1379857"/>
        </a:xfrm>
        <a:prstGeom prst="chevron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19685" rIns="0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100" kern="1200" dirty="0" smtClean="0"/>
            <a:t>Cembranos Nistal, 2013, pág. 206</a:t>
          </a:r>
          <a:endParaRPr lang="es-MX" sz="3100" kern="1200" dirty="0"/>
        </a:p>
      </dsp:txBody>
      <dsp:txXfrm>
        <a:off x="1279601" y="1573052"/>
        <a:ext cx="2069785" cy="1379857"/>
      </dsp:txXfrm>
    </dsp:sp>
    <dsp:sp modelId="{ADD30C59-D5B4-4063-9134-4820F91E5CD0}">
      <dsp:nvSpPr>
        <dsp:cNvPr id="0" name=""/>
        <dsp:cNvSpPr/>
      </dsp:nvSpPr>
      <dsp:spPr>
        <a:xfrm>
          <a:off x="3590861" y="1690340"/>
          <a:ext cx="2863203" cy="1145281"/>
        </a:xfrm>
        <a:prstGeom prst="chevron">
          <a:avLst/>
        </a:prstGeom>
        <a:solidFill>
          <a:schemeClr val="accent5">
            <a:tint val="40000"/>
            <a:alpha val="90000"/>
            <a:hueOff val="-5370241"/>
            <a:satOff val="24126"/>
            <a:lumOff val="1658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-5370241"/>
              <a:satOff val="24126"/>
              <a:lumOff val="165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/>
            <a:t>Programa informático diseñado para realizar cálculos matemáticos.</a:t>
          </a:r>
          <a:endParaRPr lang="es-MX" sz="1300" kern="1200" dirty="0"/>
        </a:p>
      </dsp:txBody>
      <dsp:txXfrm>
        <a:off x="4163502" y="1690340"/>
        <a:ext cx="1717922" cy="1145281"/>
      </dsp:txXfrm>
    </dsp:sp>
    <dsp:sp modelId="{6C997498-3350-43AB-9C94-2110CE89A0DE}">
      <dsp:nvSpPr>
        <dsp:cNvPr id="0" name=""/>
        <dsp:cNvSpPr/>
      </dsp:nvSpPr>
      <dsp:spPr>
        <a:xfrm>
          <a:off x="589672" y="3146090"/>
          <a:ext cx="3449642" cy="1379857"/>
        </a:xfrm>
        <a:prstGeom prst="chevron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19685" rIns="0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100" kern="1200" dirty="0" smtClean="0"/>
            <a:t>Contreras, s.f.</a:t>
          </a:r>
          <a:endParaRPr lang="es-MX" sz="3100" kern="1200" dirty="0"/>
        </a:p>
      </dsp:txBody>
      <dsp:txXfrm>
        <a:off x="1279601" y="3146090"/>
        <a:ext cx="2069785" cy="1379857"/>
      </dsp:txXfrm>
    </dsp:sp>
    <dsp:sp modelId="{3A29F667-7842-44D6-8E2C-1C0F8268EDF8}">
      <dsp:nvSpPr>
        <dsp:cNvPr id="0" name=""/>
        <dsp:cNvSpPr/>
      </dsp:nvSpPr>
      <dsp:spPr>
        <a:xfrm>
          <a:off x="3590861" y="3263377"/>
          <a:ext cx="2863203" cy="1145281"/>
        </a:xfrm>
        <a:prstGeom prst="chevron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/>
            <a:t>Es una herramienta que permite organizar los datos numéricos, de texto, fecha/hora en una tabla conformada por filas y columnas </a:t>
          </a:r>
          <a:endParaRPr lang="es-MX" sz="1300" kern="1200" dirty="0"/>
        </a:p>
      </dsp:txBody>
      <dsp:txXfrm>
        <a:off x="4163502" y="3263377"/>
        <a:ext cx="1717922" cy="11452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25DA33-7E73-443E-953B-35FEA2EDA853}">
      <dsp:nvSpPr>
        <dsp:cNvPr id="0" name=""/>
        <dsp:cNvSpPr/>
      </dsp:nvSpPr>
      <dsp:spPr>
        <a:xfrm rot="5400000">
          <a:off x="-360662" y="361516"/>
          <a:ext cx="2404417" cy="1683092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CCM. Enciclopedia, 2016</a:t>
          </a:r>
          <a:endParaRPr lang="es-MX" sz="1700" kern="1200" dirty="0"/>
        </a:p>
      </dsp:txBody>
      <dsp:txXfrm rot="-5400000">
        <a:off x="1" y="842399"/>
        <a:ext cx="1683092" cy="721325"/>
      </dsp:txXfrm>
    </dsp:sp>
    <dsp:sp modelId="{20C73FFE-9722-46CA-ACAE-7ED36A0D4D7E}">
      <dsp:nvSpPr>
        <dsp:cNvPr id="0" name=""/>
        <dsp:cNvSpPr/>
      </dsp:nvSpPr>
      <dsp:spPr>
        <a:xfrm rot="5400000">
          <a:off x="3581978" y="-1898032"/>
          <a:ext cx="1562871" cy="53606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400" kern="1200" dirty="0" smtClean="0"/>
            <a:t>Software por medio del cual se pueden usar datos numéricos y efectuar cálculos automáticos con números que se encuentran en una tabla.</a:t>
          </a:r>
          <a:endParaRPr lang="es-MX" sz="2400" kern="1200" dirty="0"/>
        </a:p>
      </dsp:txBody>
      <dsp:txXfrm rot="-5400000">
        <a:off x="1683092" y="77147"/>
        <a:ext cx="5284351" cy="1410285"/>
      </dsp:txXfrm>
    </dsp:sp>
    <dsp:sp modelId="{72E724A0-0510-4255-B7BE-B7F6618FC63F}">
      <dsp:nvSpPr>
        <dsp:cNvPr id="0" name=""/>
        <dsp:cNvSpPr/>
      </dsp:nvSpPr>
      <dsp:spPr>
        <a:xfrm rot="5400000">
          <a:off x="-360662" y="2481354"/>
          <a:ext cx="2404417" cy="1683092"/>
        </a:xfrm>
        <a:prstGeom prst="chevron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CCA, s.f.</a:t>
          </a:r>
          <a:endParaRPr lang="es-MX" sz="1700" kern="1200" dirty="0"/>
        </a:p>
      </dsp:txBody>
      <dsp:txXfrm rot="-5400000">
        <a:off x="1" y="2962237"/>
        <a:ext cx="1683092" cy="721325"/>
      </dsp:txXfrm>
    </dsp:sp>
    <dsp:sp modelId="{017F4AB0-3BA3-40E8-B974-E2902EBE1026}">
      <dsp:nvSpPr>
        <dsp:cNvPr id="0" name=""/>
        <dsp:cNvSpPr/>
      </dsp:nvSpPr>
      <dsp:spPr>
        <a:xfrm rot="5400000">
          <a:off x="3581978" y="221805"/>
          <a:ext cx="1562871" cy="53606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400" kern="1200" dirty="0" smtClean="0"/>
            <a:t>Modelo numérico que hace uso de la computadora para la resolución de operaciones numéricas de una forma eficaz y eficiente.</a:t>
          </a:r>
          <a:endParaRPr lang="es-MX" sz="2400" kern="1200" dirty="0"/>
        </a:p>
      </dsp:txBody>
      <dsp:txXfrm rot="-5400000">
        <a:off x="1683092" y="2196985"/>
        <a:ext cx="5284351" cy="14102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46EFAF-7CE7-48B1-B8A8-E20B68BAFBF3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B44306-599A-4200-AF08-516155CC54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255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B44306-599A-4200-AF08-516155CC544C}" type="slidenum">
              <a:rPr lang="es-MX" smtClean="0"/>
              <a:pPr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43452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6E4CF-DABC-4C3A-BCE9-7BCF53455841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1208-9B40-4E1F-9B31-65722F74FCCB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C53D-5BD9-4CA4-9477-372FE524FB4F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B0A70-478E-4A8E-8023-394EDE972C3F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EF034-7AC7-4175-B64C-9D4BA0FB39FD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5090B-D6A3-4520-93FB-5A44AF5887B6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03E1-76EA-42CB-97AC-80B0922EC62D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1BB4-0F09-48E4-AF0A-5F180DC67AFC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2A63D-88D1-444E-82F1-DC08AB9AEB53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3ED3C84E-B9FD-47A6-97DC-323015082720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books.google.com.mx/books?id=qGUaBQAAQBAJ&amp;pg=PA206&amp;d" TargetMode="External"/><Relationship Id="rId2" Type="http://schemas.openxmlformats.org/officeDocument/2006/relationships/hyperlink" Target="http://es.ccm.net/contents/662-hoja-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books.google.com.mx/books?id=sFqXAU67susC&amp;pg=PA116&amp;dq" TargetMode="External"/><Relationship Id="rId4" Type="http://schemas.openxmlformats.org/officeDocument/2006/relationships/hyperlink" Target="https://sites.google.com/site/alonsocontreraspinguino/informatica-v-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Administración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Definición de la Hoja de la Cálculo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Gloria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Marlene Pérez Escalante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Enero-Junio 2016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Arial" pitchFamily="34" charset="0"/>
                <a:cs typeface="Arial" pitchFamily="34" charset="0"/>
              </a:rPr>
              <a:t>Spreadsheet Definition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0" algn="just">
              <a:lnSpc>
                <a:spcPct val="90000"/>
              </a:lnSpc>
              <a:buNone/>
            </a:pPr>
            <a:r>
              <a:rPr lang="fr-F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indent="0" algn="just">
              <a:lnSpc>
                <a:spcPct val="90000"/>
              </a:lnSpc>
              <a:buNone/>
            </a:pPr>
            <a:endParaRPr lang="fr-FR" sz="2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90000"/>
              </a:lnSpc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This document various definitions of the Excel spreadsheet, which is used to represent various issues in organizations such as decision-making through the graphs shown in these are compared; as well as financial statements, also it is used in various fields.</a:t>
            </a:r>
            <a:endParaRPr lang="fr-FR" sz="1600" dirty="0"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90000"/>
              </a:lnSpc>
              <a:buNone/>
            </a:pPr>
            <a:endParaRPr lang="fr-FR" sz="1600" dirty="0"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90000"/>
              </a:lnSpc>
              <a:buNone/>
            </a:pPr>
            <a:r>
              <a:rPr lang="fr-FR" sz="1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Spreadsheet Definition; Excel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Definición de la Hoja de Cálculo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Marcador de contenido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9813673"/>
              </p:ext>
            </p:extLst>
          </p:nvPr>
        </p:nvGraphicFramePr>
        <p:xfrm>
          <a:off x="1643063" y="1600200"/>
          <a:ext cx="704373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Definición de la Hoja de Cálculo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Marcador de contenido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0744541"/>
              </p:ext>
            </p:extLst>
          </p:nvPr>
        </p:nvGraphicFramePr>
        <p:xfrm>
          <a:off x="1643063" y="1600200"/>
          <a:ext cx="704373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912253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Definición de la Hoja de Cálculo. Conclusión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71604" y="1600200"/>
            <a:ext cx="6929486" cy="4525963"/>
          </a:xfrm>
        </p:spPr>
        <p:txBody>
          <a:bodyPr/>
          <a:lstStyle/>
          <a:p>
            <a:pPr algn="just"/>
            <a:r>
              <a:rPr lang="es-MX" dirty="0" smtClean="0"/>
              <a:t>Es una matriz o tabla conformada por filas denominadas a través de números y columnas nombradas por letras, la cual sirve para la resolución de problemas numéricos, financieros, tablas de amortización, problemas matemáticos, entre otras de una manera eficaz y eficiente.</a:t>
            </a:r>
            <a:endParaRPr lang="es-MX" dirty="0"/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6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30552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67118" y="260648"/>
            <a:ext cx="6995120" cy="1143000"/>
          </a:xfrm>
        </p:spPr>
        <p:txBody>
          <a:bodyPr/>
          <a:lstStyle/>
          <a:p>
            <a:r>
              <a:rPr lang="es-MX" dirty="0" smtClean="0"/>
              <a:t>Hoja de Cálculo</a:t>
            </a:r>
            <a:endParaRPr lang="es-MX" dirty="0"/>
          </a:p>
        </p:txBody>
      </p:sp>
      <p:pic>
        <p:nvPicPr>
          <p:cNvPr id="10" name="Marcador de contenido 9" descr="Recorte de pantall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913" y="1954259"/>
            <a:ext cx="7354887" cy="3817845"/>
          </a:xfrm>
        </p:spPr>
      </p:pic>
      <p:sp>
        <p:nvSpPr>
          <p:cNvPr id="11" name="CuadroTexto 10"/>
          <p:cNvSpPr txBox="1"/>
          <p:nvPr/>
        </p:nvSpPr>
        <p:spPr>
          <a:xfrm>
            <a:off x="1547664" y="5805264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i="1" dirty="0" smtClean="0"/>
              <a:t>Fuente: Aplicación Microsoft Excel</a:t>
            </a:r>
            <a:endParaRPr lang="es-MX" i="1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7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3478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Referencias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643063" y="1231695"/>
            <a:ext cx="7043737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CCA. (s.f.). </a:t>
            </a:r>
            <a:r>
              <a:rPr kumimoji="0" lang="es-E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Hoja electrónica de cálculo Excel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Obtenido de 	http://www.cca.org.mx/cca/cursos/informatica-	básica/html/excel/excel_tutor.htm</a:t>
            </a:r>
            <a:endParaRPr kumimoji="0" lang="es-MX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CCM.Enciclopedia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(Marzo de 2016). </a:t>
            </a:r>
            <a:r>
              <a:rPr kumimoji="0" lang="es-E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Hoja de cálculo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Recuperado el 2016, de 	¿</a:t>
            </a:r>
            <a:r>
              <a:rPr kumimoji="0" lang="es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Qués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es una hoja de 	cálculo?: 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http://es.ccm.net/contents/662-hoja-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de-	calculo</a:t>
            </a:r>
            <a:endParaRPr kumimoji="0" lang="es-MX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Cembranos Nistal, F. J. (2013). Planificación de la prueba y ajuste de los equipos y 	elementos de los 	sistemas de automatización industrial. Paraninfo. 	Recuperado el 2016, de 	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https://books.google.com.mx/books?id=qGUaBQAAQBAJ&amp;pg=PA206&amp;d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q=definici%C3%B3n+de+hoja+de+c%C3%A1lculo&amp;hl=es&amp;sa=X&amp;redir_es	c=y#v=</a:t>
            </a:r>
            <a:r>
              <a:rPr kumimoji="0" lang="es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onepage&amp;q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=definici%C3%B3n%20de%20hoja%20de%20c%C3%	A1lculo&amp;f=false</a:t>
            </a:r>
            <a:endParaRPr kumimoji="0" lang="es-MX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Contreras, A. (s.f.). </a:t>
            </a:r>
            <a:r>
              <a:rPr kumimoji="0" lang="es-E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Hojas de cálculo: Definición, usos, características, ventajas y 	desventajas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	Recuperado el 2016, de 	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https://sites.google.com/site/alonsocontreraspinguino/informatica-v-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1/modulo-l/hoja-de-	calculo</a:t>
            </a:r>
            <a:endParaRPr kumimoji="0" lang="es-MX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Vera Colas, M. (2007). Implantación y Mantenimiento de Aplicaciones 	Ofimáticas y 	Corporativas. Madrid, 	España: Thomson. Recuperado el 	2016, de 	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https://books.google.com.mx/books?id=sFqXAU67susC&amp;pg=PA116&amp;dq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=definici%C3%B3n+de+hoja+de+c%C3%A1lculo&amp;hl=</a:t>
            </a:r>
            <a:r>
              <a:rPr kumimoji="0" lang="es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es&amp;sa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kumimoji="0" lang="es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X&amp;redir_esc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=</a:t>
            </a:r>
            <a:r>
              <a:rPr kumimoji="0" lang="es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y#v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kumimoji="0" lang="es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onepage&amp;q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=definici%C3%B3n%20de%20hoja%20de%20c%C3%A	1lculo&amp;f=false</a:t>
            </a:r>
            <a:endParaRPr kumimoji="0" lang="es-MX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8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339</Words>
  <Application>Microsoft Office PowerPoint</Application>
  <PresentationFormat>Presentación en pantalla (4:3)</PresentationFormat>
  <Paragraphs>50</Paragraphs>
  <Slides>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Berlin Sans FB</vt:lpstr>
      <vt:lpstr>Calibri</vt:lpstr>
      <vt:lpstr>Times New Roman</vt:lpstr>
      <vt:lpstr>Tema de Office</vt:lpstr>
      <vt:lpstr>UNIVERSIDAD AUTÓNOMA DEL ESTADO DE HIDALGO</vt:lpstr>
      <vt:lpstr>Presentación de PowerPoint</vt:lpstr>
      <vt:lpstr>Spreadsheet Definition</vt:lpstr>
      <vt:lpstr>Definición de la Hoja de Cálculo</vt:lpstr>
      <vt:lpstr>Definición de la Hoja de Cálculo</vt:lpstr>
      <vt:lpstr>Definición de la Hoja de Cálculo. Conclusión</vt:lpstr>
      <vt:lpstr>Hoja de Cálculo</vt:lpstr>
      <vt:lpstr>Referencias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Full name</cp:lastModifiedBy>
  <cp:revision>29</cp:revision>
  <dcterms:created xsi:type="dcterms:W3CDTF">2014-12-12T16:57:31Z</dcterms:created>
  <dcterms:modified xsi:type="dcterms:W3CDTF">2016-05-16T13:54:46Z</dcterms:modified>
</cp:coreProperties>
</file>