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9" r:id="rId2"/>
    <p:sldId id="256" r:id="rId3"/>
    <p:sldId id="283" r:id="rId4"/>
    <p:sldId id="257" r:id="rId5"/>
    <p:sldId id="262" r:id="rId6"/>
    <p:sldId id="284" r:id="rId7"/>
    <p:sldId id="285" r:id="rId8"/>
    <p:sldId id="287" r:id="rId9"/>
    <p:sldId id="288" r:id="rId10"/>
    <p:sldId id="286" r:id="rId11"/>
    <p:sldId id="294" r:id="rId12"/>
    <p:sldId id="289" r:id="rId13"/>
    <p:sldId id="290" r:id="rId14"/>
    <p:sldId id="293" r:id="rId15"/>
    <p:sldId id="261" r:id="rId16"/>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6A221D"/>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45" autoAdjust="0"/>
    <p:restoredTop sz="94660"/>
  </p:normalViewPr>
  <p:slideViewPr>
    <p:cSldViewPr>
      <p:cViewPr varScale="1">
        <p:scale>
          <a:sx n="69" d="100"/>
          <a:sy n="69" d="100"/>
        </p:scale>
        <p:origin x="-420" y="-10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D1174C7-393A-4BEE-BCD5-712649729710}" type="doc">
      <dgm:prSet loTypeId="urn:microsoft.com/office/officeart/2005/8/layout/cycle2" loCatId="cycle" qsTypeId="urn:microsoft.com/office/officeart/2005/8/quickstyle/3d1" qsCatId="3D" csTypeId="urn:microsoft.com/office/officeart/2005/8/colors/colorful5" csCatId="colorful" phldr="1"/>
      <dgm:spPr/>
      <dgm:t>
        <a:bodyPr/>
        <a:lstStyle/>
        <a:p>
          <a:endParaRPr lang="es-MX"/>
        </a:p>
      </dgm:t>
    </dgm:pt>
    <dgm:pt modelId="{FAE544C7-51DF-4D69-843E-2D0EA5E6E1EA}">
      <dgm:prSet phldrT="[Texto]" custT="1"/>
      <dgm:spPr/>
      <dgm:t>
        <a:bodyPr/>
        <a:lstStyle/>
        <a:p>
          <a:r>
            <a:rPr lang="es-MX" sz="1400" dirty="0" smtClean="0"/>
            <a:t>Identificación</a:t>
          </a:r>
        </a:p>
      </dgm:t>
    </dgm:pt>
    <dgm:pt modelId="{978CC745-4864-4B93-A505-5CB7EFA12CC0}" type="parTrans" cxnId="{0DAE1FD4-1926-4E29-9F0F-442EEEAE1CA5}">
      <dgm:prSet/>
      <dgm:spPr/>
      <dgm:t>
        <a:bodyPr/>
        <a:lstStyle/>
        <a:p>
          <a:endParaRPr lang="es-MX" sz="1400"/>
        </a:p>
      </dgm:t>
    </dgm:pt>
    <dgm:pt modelId="{16A900F7-6E9A-4935-B81F-8D1E963A4C39}" type="sibTrans" cxnId="{0DAE1FD4-1926-4E29-9F0F-442EEEAE1CA5}">
      <dgm:prSet custT="1"/>
      <dgm:spPr/>
      <dgm:t>
        <a:bodyPr/>
        <a:lstStyle/>
        <a:p>
          <a:endParaRPr lang="es-MX" sz="1400"/>
        </a:p>
      </dgm:t>
    </dgm:pt>
    <dgm:pt modelId="{59BAA4B9-98A4-4540-9655-97EB93A18DD0}">
      <dgm:prSet phldrT="[Texto]" custT="1"/>
      <dgm:spPr/>
      <dgm:t>
        <a:bodyPr/>
        <a:lstStyle/>
        <a:p>
          <a:r>
            <a:rPr lang="es-MX" sz="1400" dirty="0" smtClean="0"/>
            <a:t>Preparación</a:t>
          </a:r>
          <a:endParaRPr lang="es-MX" sz="1400" dirty="0"/>
        </a:p>
      </dgm:t>
    </dgm:pt>
    <dgm:pt modelId="{7E56DEA9-E7F1-4229-9FD2-1728D9E8E0CE}" type="parTrans" cxnId="{8C5511E5-674F-4C88-9F0C-E53EB0FE35F5}">
      <dgm:prSet/>
      <dgm:spPr/>
      <dgm:t>
        <a:bodyPr/>
        <a:lstStyle/>
        <a:p>
          <a:endParaRPr lang="es-MX" sz="1400"/>
        </a:p>
      </dgm:t>
    </dgm:pt>
    <dgm:pt modelId="{05A58C43-BE1E-48DA-AD0C-65120CAD2B89}" type="sibTrans" cxnId="{8C5511E5-674F-4C88-9F0C-E53EB0FE35F5}">
      <dgm:prSet custT="1"/>
      <dgm:spPr/>
      <dgm:t>
        <a:bodyPr/>
        <a:lstStyle/>
        <a:p>
          <a:endParaRPr lang="es-MX" sz="1400"/>
        </a:p>
      </dgm:t>
    </dgm:pt>
    <dgm:pt modelId="{5717D3E8-9F0C-48AC-AB72-1C6B476008F0}">
      <dgm:prSet phldrT="[Texto]" custT="1"/>
      <dgm:spPr/>
      <dgm:t>
        <a:bodyPr/>
        <a:lstStyle/>
        <a:p>
          <a:r>
            <a:rPr lang="es-MX" sz="1400" dirty="0" smtClean="0"/>
            <a:t>Ejecución</a:t>
          </a:r>
          <a:endParaRPr lang="es-MX" sz="1400" dirty="0"/>
        </a:p>
      </dgm:t>
    </dgm:pt>
    <dgm:pt modelId="{9CDF5872-1F3C-4D67-AA24-FA43F1BC2E5A}" type="parTrans" cxnId="{10350E03-97D1-4ECD-B970-2E51ED666758}">
      <dgm:prSet/>
      <dgm:spPr/>
      <dgm:t>
        <a:bodyPr/>
        <a:lstStyle/>
        <a:p>
          <a:endParaRPr lang="es-MX" sz="1400"/>
        </a:p>
      </dgm:t>
    </dgm:pt>
    <dgm:pt modelId="{253F4884-870A-4355-9D6E-B41A06CE5868}" type="sibTrans" cxnId="{10350E03-97D1-4ECD-B970-2E51ED666758}">
      <dgm:prSet custT="1"/>
      <dgm:spPr/>
      <dgm:t>
        <a:bodyPr/>
        <a:lstStyle/>
        <a:p>
          <a:endParaRPr lang="es-MX" sz="1400"/>
        </a:p>
      </dgm:t>
    </dgm:pt>
    <dgm:pt modelId="{76E4D7AA-6BC1-49C1-92BB-1F1DD261E288}">
      <dgm:prSet phldrT="[Texto]" custT="1"/>
      <dgm:spPr/>
      <dgm:t>
        <a:bodyPr/>
        <a:lstStyle/>
        <a:p>
          <a:r>
            <a:rPr lang="es-MX" sz="1400" dirty="0" smtClean="0"/>
            <a:t>Evaluación</a:t>
          </a:r>
          <a:endParaRPr lang="es-MX" sz="1400" dirty="0"/>
        </a:p>
      </dgm:t>
    </dgm:pt>
    <dgm:pt modelId="{F550FE3E-234C-473E-A92F-7268EFBE8717}" type="parTrans" cxnId="{6B54B40C-9DEF-49C9-ACA7-3755300ED61C}">
      <dgm:prSet/>
      <dgm:spPr/>
      <dgm:t>
        <a:bodyPr/>
        <a:lstStyle/>
        <a:p>
          <a:endParaRPr lang="es-MX" sz="1400"/>
        </a:p>
      </dgm:t>
    </dgm:pt>
    <dgm:pt modelId="{BE14F763-EE84-4E82-AA1E-F07EFAEE5E94}" type="sibTrans" cxnId="{6B54B40C-9DEF-49C9-ACA7-3755300ED61C}">
      <dgm:prSet custT="1"/>
      <dgm:spPr/>
      <dgm:t>
        <a:bodyPr/>
        <a:lstStyle/>
        <a:p>
          <a:endParaRPr lang="es-MX" sz="1400"/>
        </a:p>
      </dgm:t>
    </dgm:pt>
    <dgm:pt modelId="{7AF484FD-077A-4716-8891-5D8526905F21}" type="pres">
      <dgm:prSet presAssocID="{8D1174C7-393A-4BEE-BCD5-712649729710}" presName="cycle" presStyleCnt="0">
        <dgm:presLayoutVars>
          <dgm:dir/>
          <dgm:resizeHandles val="exact"/>
        </dgm:presLayoutVars>
      </dgm:prSet>
      <dgm:spPr/>
      <dgm:t>
        <a:bodyPr/>
        <a:lstStyle/>
        <a:p>
          <a:endParaRPr lang="es-MX"/>
        </a:p>
      </dgm:t>
    </dgm:pt>
    <dgm:pt modelId="{6CF208C6-10D1-4D37-BA1F-18B4CD42403A}" type="pres">
      <dgm:prSet presAssocID="{FAE544C7-51DF-4D69-843E-2D0EA5E6E1EA}" presName="node" presStyleLbl="node1" presStyleIdx="0" presStyleCnt="4">
        <dgm:presLayoutVars>
          <dgm:bulletEnabled val="1"/>
        </dgm:presLayoutVars>
      </dgm:prSet>
      <dgm:spPr/>
      <dgm:t>
        <a:bodyPr/>
        <a:lstStyle/>
        <a:p>
          <a:endParaRPr lang="es-MX"/>
        </a:p>
      </dgm:t>
    </dgm:pt>
    <dgm:pt modelId="{DAC3445F-3B0D-48EB-99F7-A694C0AB2309}" type="pres">
      <dgm:prSet presAssocID="{16A900F7-6E9A-4935-B81F-8D1E963A4C39}" presName="sibTrans" presStyleLbl="sibTrans2D1" presStyleIdx="0" presStyleCnt="4"/>
      <dgm:spPr/>
      <dgm:t>
        <a:bodyPr/>
        <a:lstStyle/>
        <a:p>
          <a:endParaRPr lang="es-MX"/>
        </a:p>
      </dgm:t>
    </dgm:pt>
    <dgm:pt modelId="{4896451F-9F92-4F04-BB5A-CD8E4E33951D}" type="pres">
      <dgm:prSet presAssocID="{16A900F7-6E9A-4935-B81F-8D1E963A4C39}" presName="connectorText" presStyleLbl="sibTrans2D1" presStyleIdx="0" presStyleCnt="4"/>
      <dgm:spPr/>
      <dgm:t>
        <a:bodyPr/>
        <a:lstStyle/>
        <a:p>
          <a:endParaRPr lang="es-MX"/>
        </a:p>
      </dgm:t>
    </dgm:pt>
    <dgm:pt modelId="{90A952B6-1267-4699-B821-D8D9A41684F1}" type="pres">
      <dgm:prSet presAssocID="{59BAA4B9-98A4-4540-9655-97EB93A18DD0}" presName="node" presStyleLbl="node1" presStyleIdx="1" presStyleCnt="4">
        <dgm:presLayoutVars>
          <dgm:bulletEnabled val="1"/>
        </dgm:presLayoutVars>
      </dgm:prSet>
      <dgm:spPr/>
      <dgm:t>
        <a:bodyPr/>
        <a:lstStyle/>
        <a:p>
          <a:endParaRPr lang="es-MX"/>
        </a:p>
      </dgm:t>
    </dgm:pt>
    <dgm:pt modelId="{8D970940-5547-4E72-8F34-96C2E7153B62}" type="pres">
      <dgm:prSet presAssocID="{05A58C43-BE1E-48DA-AD0C-65120CAD2B89}" presName="sibTrans" presStyleLbl="sibTrans2D1" presStyleIdx="1" presStyleCnt="4"/>
      <dgm:spPr/>
      <dgm:t>
        <a:bodyPr/>
        <a:lstStyle/>
        <a:p>
          <a:endParaRPr lang="es-MX"/>
        </a:p>
      </dgm:t>
    </dgm:pt>
    <dgm:pt modelId="{9D300194-E653-4D47-98D1-D21F1AD2C36B}" type="pres">
      <dgm:prSet presAssocID="{05A58C43-BE1E-48DA-AD0C-65120CAD2B89}" presName="connectorText" presStyleLbl="sibTrans2D1" presStyleIdx="1" presStyleCnt="4"/>
      <dgm:spPr/>
      <dgm:t>
        <a:bodyPr/>
        <a:lstStyle/>
        <a:p>
          <a:endParaRPr lang="es-MX"/>
        </a:p>
      </dgm:t>
    </dgm:pt>
    <dgm:pt modelId="{2C892A9C-9CA3-44DF-ABCA-803B13332595}" type="pres">
      <dgm:prSet presAssocID="{5717D3E8-9F0C-48AC-AB72-1C6B476008F0}" presName="node" presStyleLbl="node1" presStyleIdx="2" presStyleCnt="4">
        <dgm:presLayoutVars>
          <dgm:bulletEnabled val="1"/>
        </dgm:presLayoutVars>
      </dgm:prSet>
      <dgm:spPr/>
      <dgm:t>
        <a:bodyPr/>
        <a:lstStyle/>
        <a:p>
          <a:endParaRPr lang="es-MX"/>
        </a:p>
      </dgm:t>
    </dgm:pt>
    <dgm:pt modelId="{69BEB459-8134-48C9-8CE6-4A60C615099C}" type="pres">
      <dgm:prSet presAssocID="{253F4884-870A-4355-9D6E-B41A06CE5868}" presName="sibTrans" presStyleLbl="sibTrans2D1" presStyleIdx="2" presStyleCnt="4"/>
      <dgm:spPr/>
      <dgm:t>
        <a:bodyPr/>
        <a:lstStyle/>
        <a:p>
          <a:endParaRPr lang="es-MX"/>
        </a:p>
      </dgm:t>
    </dgm:pt>
    <dgm:pt modelId="{282BE55A-8687-4A82-9BCA-7C3ABFA18265}" type="pres">
      <dgm:prSet presAssocID="{253F4884-870A-4355-9D6E-B41A06CE5868}" presName="connectorText" presStyleLbl="sibTrans2D1" presStyleIdx="2" presStyleCnt="4"/>
      <dgm:spPr/>
      <dgm:t>
        <a:bodyPr/>
        <a:lstStyle/>
        <a:p>
          <a:endParaRPr lang="es-MX"/>
        </a:p>
      </dgm:t>
    </dgm:pt>
    <dgm:pt modelId="{B557F4E8-483F-491C-8154-43D1548E3A02}" type="pres">
      <dgm:prSet presAssocID="{76E4D7AA-6BC1-49C1-92BB-1F1DD261E288}" presName="node" presStyleLbl="node1" presStyleIdx="3" presStyleCnt="4">
        <dgm:presLayoutVars>
          <dgm:bulletEnabled val="1"/>
        </dgm:presLayoutVars>
      </dgm:prSet>
      <dgm:spPr/>
      <dgm:t>
        <a:bodyPr/>
        <a:lstStyle/>
        <a:p>
          <a:endParaRPr lang="es-MX"/>
        </a:p>
      </dgm:t>
    </dgm:pt>
    <dgm:pt modelId="{6ACE3312-0A61-4885-84A2-A5807CA9C2EA}" type="pres">
      <dgm:prSet presAssocID="{BE14F763-EE84-4E82-AA1E-F07EFAEE5E94}" presName="sibTrans" presStyleLbl="sibTrans2D1" presStyleIdx="3" presStyleCnt="4"/>
      <dgm:spPr/>
      <dgm:t>
        <a:bodyPr/>
        <a:lstStyle/>
        <a:p>
          <a:endParaRPr lang="es-MX"/>
        </a:p>
      </dgm:t>
    </dgm:pt>
    <dgm:pt modelId="{71C44295-4B8E-488B-9CC6-DBC3339859FC}" type="pres">
      <dgm:prSet presAssocID="{BE14F763-EE84-4E82-AA1E-F07EFAEE5E94}" presName="connectorText" presStyleLbl="sibTrans2D1" presStyleIdx="3" presStyleCnt="4"/>
      <dgm:spPr/>
      <dgm:t>
        <a:bodyPr/>
        <a:lstStyle/>
        <a:p>
          <a:endParaRPr lang="es-MX"/>
        </a:p>
      </dgm:t>
    </dgm:pt>
  </dgm:ptLst>
  <dgm:cxnLst>
    <dgm:cxn modelId="{10350E03-97D1-4ECD-B970-2E51ED666758}" srcId="{8D1174C7-393A-4BEE-BCD5-712649729710}" destId="{5717D3E8-9F0C-48AC-AB72-1C6B476008F0}" srcOrd="2" destOrd="0" parTransId="{9CDF5872-1F3C-4D67-AA24-FA43F1BC2E5A}" sibTransId="{253F4884-870A-4355-9D6E-B41A06CE5868}"/>
    <dgm:cxn modelId="{06513DFF-5E33-477A-BBF9-075DC79237C5}" type="presOf" srcId="{05A58C43-BE1E-48DA-AD0C-65120CAD2B89}" destId="{9D300194-E653-4D47-98D1-D21F1AD2C36B}" srcOrd="1" destOrd="0" presId="urn:microsoft.com/office/officeart/2005/8/layout/cycle2"/>
    <dgm:cxn modelId="{0DAE1FD4-1926-4E29-9F0F-442EEEAE1CA5}" srcId="{8D1174C7-393A-4BEE-BCD5-712649729710}" destId="{FAE544C7-51DF-4D69-843E-2D0EA5E6E1EA}" srcOrd="0" destOrd="0" parTransId="{978CC745-4864-4B93-A505-5CB7EFA12CC0}" sibTransId="{16A900F7-6E9A-4935-B81F-8D1E963A4C39}"/>
    <dgm:cxn modelId="{D416B91F-4386-437E-856C-8336FF580104}" type="presOf" srcId="{253F4884-870A-4355-9D6E-B41A06CE5868}" destId="{282BE55A-8687-4A82-9BCA-7C3ABFA18265}" srcOrd="1" destOrd="0" presId="urn:microsoft.com/office/officeart/2005/8/layout/cycle2"/>
    <dgm:cxn modelId="{F09FFB21-D9AF-412A-A874-2D2718555777}" type="presOf" srcId="{8D1174C7-393A-4BEE-BCD5-712649729710}" destId="{7AF484FD-077A-4716-8891-5D8526905F21}" srcOrd="0" destOrd="0" presId="urn:microsoft.com/office/officeart/2005/8/layout/cycle2"/>
    <dgm:cxn modelId="{8FE152C9-D339-47FD-8F3B-F665C600DFC2}" type="presOf" srcId="{76E4D7AA-6BC1-49C1-92BB-1F1DD261E288}" destId="{B557F4E8-483F-491C-8154-43D1548E3A02}" srcOrd="0" destOrd="0" presId="urn:microsoft.com/office/officeart/2005/8/layout/cycle2"/>
    <dgm:cxn modelId="{A34B7499-5748-41FD-BD56-7AE3606300A0}" type="presOf" srcId="{16A900F7-6E9A-4935-B81F-8D1E963A4C39}" destId="{4896451F-9F92-4F04-BB5A-CD8E4E33951D}" srcOrd="1" destOrd="0" presId="urn:microsoft.com/office/officeart/2005/8/layout/cycle2"/>
    <dgm:cxn modelId="{7BAE2410-100D-4C1D-A195-9FB4629A10D9}" type="presOf" srcId="{5717D3E8-9F0C-48AC-AB72-1C6B476008F0}" destId="{2C892A9C-9CA3-44DF-ABCA-803B13332595}" srcOrd="0" destOrd="0" presId="urn:microsoft.com/office/officeart/2005/8/layout/cycle2"/>
    <dgm:cxn modelId="{C537146E-B558-4F84-86A1-3D61644FAF13}" type="presOf" srcId="{16A900F7-6E9A-4935-B81F-8D1E963A4C39}" destId="{DAC3445F-3B0D-48EB-99F7-A694C0AB2309}" srcOrd="0" destOrd="0" presId="urn:microsoft.com/office/officeart/2005/8/layout/cycle2"/>
    <dgm:cxn modelId="{8C65C0EE-BBD4-4E49-9462-7060A810C32C}" type="presOf" srcId="{BE14F763-EE84-4E82-AA1E-F07EFAEE5E94}" destId="{71C44295-4B8E-488B-9CC6-DBC3339859FC}" srcOrd="1" destOrd="0" presId="urn:microsoft.com/office/officeart/2005/8/layout/cycle2"/>
    <dgm:cxn modelId="{E5691316-AF12-4225-9200-B3FF0B616927}" type="presOf" srcId="{59BAA4B9-98A4-4540-9655-97EB93A18DD0}" destId="{90A952B6-1267-4699-B821-D8D9A41684F1}" srcOrd="0" destOrd="0" presId="urn:microsoft.com/office/officeart/2005/8/layout/cycle2"/>
    <dgm:cxn modelId="{EADCD737-371C-407F-B01E-CB0A09B2E6A6}" type="presOf" srcId="{253F4884-870A-4355-9D6E-B41A06CE5868}" destId="{69BEB459-8134-48C9-8CE6-4A60C615099C}" srcOrd="0" destOrd="0" presId="urn:microsoft.com/office/officeart/2005/8/layout/cycle2"/>
    <dgm:cxn modelId="{8C5511E5-674F-4C88-9F0C-E53EB0FE35F5}" srcId="{8D1174C7-393A-4BEE-BCD5-712649729710}" destId="{59BAA4B9-98A4-4540-9655-97EB93A18DD0}" srcOrd="1" destOrd="0" parTransId="{7E56DEA9-E7F1-4229-9FD2-1728D9E8E0CE}" sibTransId="{05A58C43-BE1E-48DA-AD0C-65120CAD2B89}"/>
    <dgm:cxn modelId="{89B7FB1D-2F5A-4FB7-AFF9-38A34421370B}" type="presOf" srcId="{FAE544C7-51DF-4D69-843E-2D0EA5E6E1EA}" destId="{6CF208C6-10D1-4D37-BA1F-18B4CD42403A}" srcOrd="0" destOrd="0" presId="urn:microsoft.com/office/officeart/2005/8/layout/cycle2"/>
    <dgm:cxn modelId="{E3762E07-F960-49A5-889B-4E9F9A2CCE64}" type="presOf" srcId="{BE14F763-EE84-4E82-AA1E-F07EFAEE5E94}" destId="{6ACE3312-0A61-4885-84A2-A5807CA9C2EA}" srcOrd="0" destOrd="0" presId="urn:microsoft.com/office/officeart/2005/8/layout/cycle2"/>
    <dgm:cxn modelId="{6B54B40C-9DEF-49C9-ACA7-3755300ED61C}" srcId="{8D1174C7-393A-4BEE-BCD5-712649729710}" destId="{76E4D7AA-6BC1-49C1-92BB-1F1DD261E288}" srcOrd="3" destOrd="0" parTransId="{F550FE3E-234C-473E-A92F-7268EFBE8717}" sibTransId="{BE14F763-EE84-4E82-AA1E-F07EFAEE5E94}"/>
    <dgm:cxn modelId="{CF1D13EF-01E8-4A6A-A69C-872B4A942A55}" type="presOf" srcId="{05A58C43-BE1E-48DA-AD0C-65120CAD2B89}" destId="{8D970940-5547-4E72-8F34-96C2E7153B62}" srcOrd="0" destOrd="0" presId="urn:microsoft.com/office/officeart/2005/8/layout/cycle2"/>
    <dgm:cxn modelId="{CAEFE7AB-4F96-4C81-BB42-B0EB3CDF9A0E}" type="presParOf" srcId="{7AF484FD-077A-4716-8891-5D8526905F21}" destId="{6CF208C6-10D1-4D37-BA1F-18B4CD42403A}" srcOrd="0" destOrd="0" presId="urn:microsoft.com/office/officeart/2005/8/layout/cycle2"/>
    <dgm:cxn modelId="{0D4CCDEB-A0F8-4434-BDC1-85FF95EC75B3}" type="presParOf" srcId="{7AF484FD-077A-4716-8891-5D8526905F21}" destId="{DAC3445F-3B0D-48EB-99F7-A694C0AB2309}" srcOrd="1" destOrd="0" presId="urn:microsoft.com/office/officeart/2005/8/layout/cycle2"/>
    <dgm:cxn modelId="{63208905-B3D9-4EFA-AB17-E8F4642F8AA0}" type="presParOf" srcId="{DAC3445F-3B0D-48EB-99F7-A694C0AB2309}" destId="{4896451F-9F92-4F04-BB5A-CD8E4E33951D}" srcOrd="0" destOrd="0" presId="urn:microsoft.com/office/officeart/2005/8/layout/cycle2"/>
    <dgm:cxn modelId="{49AE2CCD-605D-4C7C-B796-D5B4C30670F2}" type="presParOf" srcId="{7AF484FD-077A-4716-8891-5D8526905F21}" destId="{90A952B6-1267-4699-B821-D8D9A41684F1}" srcOrd="2" destOrd="0" presId="urn:microsoft.com/office/officeart/2005/8/layout/cycle2"/>
    <dgm:cxn modelId="{E8A42D16-971F-4EB3-A648-CC3C677FA0E3}" type="presParOf" srcId="{7AF484FD-077A-4716-8891-5D8526905F21}" destId="{8D970940-5547-4E72-8F34-96C2E7153B62}" srcOrd="3" destOrd="0" presId="urn:microsoft.com/office/officeart/2005/8/layout/cycle2"/>
    <dgm:cxn modelId="{67DE015D-7EBB-42FB-ADB4-F13279C4DB60}" type="presParOf" srcId="{8D970940-5547-4E72-8F34-96C2E7153B62}" destId="{9D300194-E653-4D47-98D1-D21F1AD2C36B}" srcOrd="0" destOrd="0" presId="urn:microsoft.com/office/officeart/2005/8/layout/cycle2"/>
    <dgm:cxn modelId="{56F5E094-3224-4F97-BB1F-E554DE98955B}" type="presParOf" srcId="{7AF484FD-077A-4716-8891-5D8526905F21}" destId="{2C892A9C-9CA3-44DF-ABCA-803B13332595}" srcOrd="4" destOrd="0" presId="urn:microsoft.com/office/officeart/2005/8/layout/cycle2"/>
    <dgm:cxn modelId="{D8B581DC-A164-4646-849B-F3E24D375B9D}" type="presParOf" srcId="{7AF484FD-077A-4716-8891-5D8526905F21}" destId="{69BEB459-8134-48C9-8CE6-4A60C615099C}" srcOrd="5" destOrd="0" presId="urn:microsoft.com/office/officeart/2005/8/layout/cycle2"/>
    <dgm:cxn modelId="{36B1ACE2-E01D-4DC8-92F3-8587C0FC6636}" type="presParOf" srcId="{69BEB459-8134-48C9-8CE6-4A60C615099C}" destId="{282BE55A-8687-4A82-9BCA-7C3ABFA18265}" srcOrd="0" destOrd="0" presId="urn:microsoft.com/office/officeart/2005/8/layout/cycle2"/>
    <dgm:cxn modelId="{AE970023-89FE-4143-8B30-0844FF9D0363}" type="presParOf" srcId="{7AF484FD-077A-4716-8891-5D8526905F21}" destId="{B557F4E8-483F-491C-8154-43D1548E3A02}" srcOrd="6" destOrd="0" presId="urn:microsoft.com/office/officeart/2005/8/layout/cycle2"/>
    <dgm:cxn modelId="{E6E1C0DB-F335-4ABC-9C11-31B7767BF517}" type="presParOf" srcId="{7AF484FD-077A-4716-8891-5D8526905F21}" destId="{6ACE3312-0A61-4885-84A2-A5807CA9C2EA}" srcOrd="7" destOrd="0" presId="urn:microsoft.com/office/officeart/2005/8/layout/cycle2"/>
    <dgm:cxn modelId="{B2E4DA9F-920F-4A96-8F07-E8B4A813CABA}" type="presParOf" srcId="{6ACE3312-0A61-4885-84A2-A5807CA9C2EA}" destId="{71C44295-4B8E-488B-9CC6-DBC3339859FC}" srcOrd="0" destOrd="0" presId="urn:microsoft.com/office/officeart/2005/8/layout/cycle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dirty="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FF6EC9-4DF5-4D6D-BEE3-EEC8D0A6E102}" type="datetimeFigureOut">
              <a:rPr lang="es-MX" smtClean="0"/>
              <a:pPr/>
              <a:t>05/04/2017</a:t>
            </a:fld>
            <a:endParaRPr lang="es-MX" dirty="0"/>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MX" dirty="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dirty="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B14F16-6933-45C9-9E7D-9792B43E53BD}" type="slidenum">
              <a:rPr lang="es-MX" smtClean="0"/>
              <a:pPr/>
              <a:t>‹Nº›</a:t>
            </a:fld>
            <a:endParaRPr lang="es-MX" dirty="0"/>
          </a:p>
        </p:txBody>
      </p:sp>
    </p:spTree>
    <p:extLst>
      <p:ext uri="{BB962C8B-B14F-4D97-AF65-F5344CB8AC3E}">
        <p14:creationId xmlns:p14="http://schemas.microsoft.com/office/powerpoint/2010/main" xmlns="" val="670819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2130425"/>
            <a:ext cx="7054552"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7088832" cy="1752600"/>
          </a:xfrm>
        </p:spPr>
        <p:txBody>
          <a:bodyPr/>
          <a:lstStyle>
            <a:lvl1pPr marL="0" indent="0" algn="ctr">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05/04/2017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35635770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05/04/2017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68310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77072"/>
            <a:ext cx="7772400" cy="2016224"/>
          </a:xfrm>
        </p:spPr>
        <p:txBody>
          <a:bodyPr anchor="t"/>
          <a:lstStyle>
            <a:lvl1pPr algn="ctr">
              <a:defRPr sz="36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115616" y="220486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757F3E5-681C-4C9D-BD31-99541B831678}" type="datetimeFigureOut">
              <a:rPr lang="es-MX" smtClean="0"/>
              <a:pPr/>
              <a:t>05/04/2017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17480850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1475656" y="1600200"/>
            <a:ext cx="34563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220072" y="1600200"/>
            <a:ext cx="346672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757F3E5-681C-4C9D-BD31-99541B831678}" type="datetimeFigureOut">
              <a:rPr lang="es-MX" smtClean="0"/>
              <a:pPr/>
              <a:t>05/04/2017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1458498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331640" y="1535113"/>
            <a:ext cx="3528392" cy="639762"/>
          </a:xfrm>
        </p:spPr>
        <p:txBody>
          <a:bodyPr anchor="b">
            <a:noAutofit/>
          </a:bodyPr>
          <a:lstStyle>
            <a:lvl1pPr marL="0" indent="0" algn="ctr">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1331640" y="2174875"/>
            <a:ext cx="3528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5004048" y="1535113"/>
            <a:ext cx="3682752" cy="639762"/>
          </a:xfrm>
        </p:spPr>
        <p:txBody>
          <a:bodyPr anchor="b">
            <a:noAutofit/>
          </a:bodyPr>
          <a:lstStyle>
            <a:lvl1pPr marL="0" indent="0">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5 Marcador de contenido"/>
          <p:cNvSpPr>
            <a:spLocks noGrp="1"/>
          </p:cNvSpPr>
          <p:nvPr>
            <p:ph sz="quarter" idx="4"/>
          </p:nvPr>
        </p:nvSpPr>
        <p:spPr>
          <a:xfrm>
            <a:off x="5004048" y="2174875"/>
            <a:ext cx="368275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757F3E5-681C-4C9D-BD31-99541B831678}" type="datetimeFigureOut">
              <a:rPr lang="es-MX" smtClean="0"/>
              <a:pPr/>
              <a:t>05/04/2017</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29342942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757F3E5-681C-4C9D-BD31-99541B831678}" type="datetimeFigureOut">
              <a:rPr lang="es-MX" smtClean="0"/>
              <a:pPr/>
              <a:t>05/04/2017</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757F3E5-681C-4C9D-BD31-99541B831678}" type="datetimeFigureOut">
              <a:rPr lang="es-MX" smtClean="0"/>
              <a:pPr/>
              <a:t>05/04/2017</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05/04/2017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09936" y="4800600"/>
            <a:ext cx="5486400" cy="566738"/>
          </a:xfrm>
        </p:spPr>
        <p:txBody>
          <a:bodyPr anchor="b"/>
          <a:lstStyle>
            <a:lvl1pPr algn="ctr">
              <a:defRPr sz="2000" b="0"/>
            </a:lvl1pPr>
          </a:lstStyle>
          <a:p>
            <a:r>
              <a:rPr lang="es-ES" dirty="0" smtClean="0"/>
              <a:t>Haga clic para modificar el estilo de título del patrón</a:t>
            </a:r>
            <a:endParaRPr lang="es-MX" dirty="0"/>
          </a:p>
        </p:txBody>
      </p:sp>
      <p:sp>
        <p:nvSpPr>
          <p:cNvPr id="3" name="2 Marcador de posición de imagen"/>
          <p:cNvSpPr>
            <a:spLocks noGrp="1"/>
          </p:cNvSpPr>
          <p:nvPr>
            <p:ph type="pic" idx="1"/>
          </p:nvPr>
        </p:nvSpPr>
        <p:spPr>
          <a:xfrm>
            <a:off x="210993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10993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05/04/2017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287333854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91680" y="274638"/>
            <a:ext cx="699512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MX" dirty="0"/>
          </a:p>
        </p:txBody>
      </p:sp>
      <p:sp>
        <p:nvSpPr>
          <p:cNvPr id="3" name="2 Marcador de texto"/>
          <p:cNvSpPr>
            <a:spLocks noGrp="1"/>
          </p:cNvSpPr>
          <p:nvPr>
            <p:ph type="body" idx="1"/>
          </p:nvPr>
        </p:nvSpPr>
        <p:spPr>
          <a:xfrm>
            <a:off x="1331640" y="1600200"/>
            <a:ext cx="735516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971600" y="6520259"/>
            <a:ext cx="2133600" cy="365125"/>
          </a:xfrm>
          <a:prstGeom prst="rect">
            <a:avLst/>
          </a:prstGeom>
        </p:spPr>
        <p:txBody>
          <a:bodyPr vert="horz" lIns="91440" tIns="45720" rIns="91440" bIns="45720" rtlCol="0" anchor="ctr"/>
          <a:lstStyle>
            <a:lvl1pPr algn="ctr">
              <a:defRPr sz="800">
                <a:solidFill>
                  <a:schemeClr val="tx1">
                    <a:tint val="75000"/>
                  </a:schemeClr>
                </a:solidFill>
                <a:latin typeface="Berlin Sans FB" panose="020E0602020502020306" pitchFamily="34" charset="0"/>
              </a:defRPr>
            </a:lvl1pPr>
          </a:lstStyle>
          <a:p>
            <a:fld id="{1757F3E5-681C-4C9D-BD31-99541B831678}" type="datetimeFigureOut">
              <a:rPr lang="es-MX" smtClean="0"/>
              <a:pPr/>
              <a:t>05/04/2017</a:t>
            </a:fld>
            <a:endParaRPr lang="es-MX" dirty="0"/>
          </a:p>
        </p:txBody>
      </p:sp>
      <p:sp>
        <p:nvSpPr>
          <p:cNvPr id="5" name="4 Marcador de pie de página"/>
          <p:cNvSpPr>
            <a:spLocks noGrp="1"/>
          </p:cNvSpPr>
          <p:nvPr>
            <p:ph type="ftr" sz="quarter" idx="3"/>
          </p:nvPr>
        </p:nvSpPr>
        <p:spPr>
          <a:xfrm>
            <a:off x="3476600" y="6525344"/>
            <a:ext cx="2895600" cy="365125"/>
          </a:xfrm>
          <a:prstGeom prst="rect">
            <a:avLst/>
          </a:prstGeom>
        </p:spPr>
        <p:txBody>
          <a:bodyPr vert="horz" lIns="91440" tIns="45720" rIns="91440" bIns="45720" rtlCol="0" anchor="ctr"/>
          <a:lstStyle>
            <a:lvl1pPr algn="ctr">
              <a:defRPr sz="1000">
                <a:solidFill>
                  <a:schemeClr val="tx1">
                    <a:tint val="75000"/>
                  </a:schemeClr>
                </a:solidFill>
                <a:latin typeface="Berlin Sans FB" panose="020E0602020502020306" pitchFamily="34" charset="0"/>
              </a:defRPr>
            </a:lvl1pPr>
          </a:lstStyle>
          <a:p>
            <a:endParaRPr lang="es-MX" dirty="0"/>
          </a:p>
        </p:txBody>
      </p:sp>
      <p:sp>
        <p:nvSpPr>
          <p:cNvPr id="6" name="5 Marcador de número de diapositiva"/>
          <p:cNvSpPr>
            <a:spLocks noGrp="1"/>
          </p:cNvSpPr>
          <p:nvPr>
            <p:ph type="sldNum" sz="quarter" idx="4"/>
          </p:nvPr>
        </p:nvSpPr>
        <p:spPr>
          <a:xfrm>
            <a:off x="6804248" y="6525344"/>
            <a:ext cx="2133600" cy="365125"/>
          </a:xfrm>
          <a:prstGeom prst="rect">
            <a:avLst/>
          </a:prstGeom>
        </p:spPr>
        <p:txBody>
          <a:bodyPr vert="horz" lIns="91440" tIns="45720" rIns="91440" bIns="45720" rtlCol="0" anchor="ctr"/>
          <a:lstStyle>
            <a:lvl1pPr algn="r">
              <a:defRPr sz="1000">
                <a:solidFill>
                  <a:schemeClr val="tx1">
                    <a:tint val="75000"/>
                  </a:schemeClr>
                </a:solidFill>
                <a:latin typeface="Berlin Sans FB" panose="020E0602020502020306" pitchFamily="34" charset="0"/>
              </a:defRPr>
            </a:lvl1p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20884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403648" y="1785926"/>
            <a:ext cx="7054552" cy="1470025"/>
          </a:xfrm>
        </p:spPr>
        <p:txBody>
          <a:bodyPr/>
          <a:lstStyle/>
          <a:p>
            <a:r>
              <a:rPr lang="es-ES" dirty="0" smtClean="0">
                <a:latin typeface="Arial" pitchFamily="34" charset="0"/>
                <a:cs typeface="Arial" pitchFamily="34" charset="0"/>
              </a:rPr>
              <a:t>UNIVERSIDAD AUTÓNOMA DEL ESTADO DE HIDALGO</a:t>
            </a:r>
            <a:endParaRPr lang="es-MX" dirty="0">
              <a:latin typeface="Arial" pitchFamily="34" charset="0"/>
              <a:cs typeface="Arial" pitchFamily="34" charset="0"/>
            </a:endParaRPr>
          </a:p>
        </p:txBody>
      </p:sp>
      <p:sp>
        <p:nvSpPr>
          <p:cNvPr id="5" name="4 Subtítulo"/>
          <p:cNvSpPr>
            <a:spLocks noGrp="1"/>
          </p:cNvSpPr>
          <p:nvPr>
            <p:ph type="subTitle" idx="1"/>
          </p:nvPr>
        </p:nvSpPr>
        <p:spPr>
          <a:xfrm>
            <a:off x="1371600" y="4105292"/>
            <a:ext cx="7088832" cy="1752600"/>
          </a:xfrm>
        </p:spPr>
        <p:txBody>
          <a:bodyPr/>
          <a:lstStyle/>
          <a:p>
            <a:r>
              <a:rPr lang="es-ES" b="1" dirty="0" smtClean="0">
                <a:latin typeface="Arial" pitchFamily="34" charset="0"/>
                <a:cs typeface="Arial" pitchFamily="34" charset="0"/>
              </a:rPr>
              <a:t>Instituto de Ciencias Económico Administrativas</a:t>
            </a:r>
            <a:endParaRPr lang="es-MX" b="1" dirty="0">
              <a:latin typeface="Arial" pitchFamily="34" charset="0"/>
              <a:cs typeface="Arial" pitchFamily="34" charset="0"/>
            </a:endParaRPr>
          </a:p>
        </p:txBody>
      </p:sp>
    </p:spTree>
    <p:extLst>
      <p:ext uri="{BB962C8B-B14F-4D97-AF65-F5344CB8AC3E}">
        <p14:creationId xmlns:p14="http://schemas.microsoft.com/office/powerpoint/2010/main" xmlns="" val="36442562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31640" y="1214422"/>
            <a:ext cx="7355160" cy="4911741"/>
          </a:xfrm>
        </p:spPr>
        <p:txBody>
          <a:bodyPr>
            <a:normAutofit/>
          </a:bodyPr>
          <a:lstStyle/>
          <a:p>
            <a:pPr algn="just">
              <a:lnSpc>
                <a:spcPct val="90000"/>
              </a:lnSpc>
            </a:pPr>
            <a:r>
              <a:rPr lang="es-MX" dirty="0" smtClean="0"/>
              <a:t>Preparación: </a:t>
            </a:r>
          </a:p>
          <a:p>
            <a:pPr marL="0" indent="0" algn="just">
              <a:lnSpc>
                <a:spcPct val="90000"/>
              </a:lnSpc>
              <a:buNone/>
            </a:pPr>
            <a:r>
              <a:rPr lang="es-MX" dirty="0" smtClean="0"/>
              <a:t>En esta etapa, se definirán los planes y programas a emplear siempre dirigidos a los objetivos de la capacitación. Se selecciona la metodología conveniente,  las técnicas y estrategias, el material solicitado. Parte importante en este aspecto es la estructuración del contenido dependiendo al perfil de puesto que se dirige.</a:t>
            </a:r>
          </a:p>
          <a:p>
            <a:pPr algn="just">
              <a:lnSpc>
                <a:spcPct val="90000"/>
              </a:lnSpc>
            </a:pPr>
            <a:endParaRPr lang="es-MX" dirty="0" smtClean="0"/>
          </a:p>
          <a:p>
            <a:endParaRPr lang="es-MX"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31640" y="785794"/>
            <a:ext cx="7355160" cy="5340369"/>
          </a:xfrm>
        </p:spPr>
        <p:txBody>
          <a:bodyPr/>
          <a:lstStyle/>
          <a:p>
            <a:pPr algn="just"/>
            <a:r>
              <a:rPr lang="es-MX" dirty="0" smtClean="0"/>
              <a:t>Recursos necesarios: manuales, apoyo logístico, papelería, desplazamiento (si es necesario), etc.</a:t>
            </a:r>
          </a:p>
          <a:p>
            <a:pPr algn="just"/>
            <a:r>
              <a:rPr lang="es-MX" dirty="0" smtClean="0"/>
              <a:t>Recursos humanos: instructores, asesore, participantes, otras áreas como limpieza.</a:t>
            </a:r>
          </a:p>
          <a:p>
            <a:pPr algn="just"/>
            <a:r>
              <a:rPr lang="es-MX" dirty="0" smtClean="0"/>
              <a:t>Recursos financieros: Presupuesto</a:t>
            </a:r>
          </a:p>
          <a:p>
            <a:pPr algn="just"/>
            <a:r>
              <a:rPr lang="es-MX" dirty="0" smtClean="0"/>
              <a:t>Recursos materiales: espacio físico, iluminación, muebles, fotocopiadora, computadoras, etc.</a:t>
            </a:r>
            <a:endParaRPr lang="es-MX" dirty="0"/>
          </a:p>
        </p:txBody>
      </p:sp>
    </p:spTree>
    <p:extLst>
      <p:ext uri="{BB962C8B-B14F-4D97-AF65-F5344CB8AC3E}">
        <p14:creationId xmlns:p14="http://schemas.microsoft.com/office/powerpoint/2010/main" xmlns="" val="532901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31640" y="2071678"/>
            <a:ext cx="7355160" cy="4054485"/>
          </a:xfrm>
        </p:spPr>
        <p:txBody>
          <a:bodyPr/>
          <a:lstStyle/>
          <a:p>
            <a:pPr algn="just"/>
            <a:r>
              <a:rPr lang="es-MX" dirty="0" smtClean="0"/>
              <a:t>Ejecución:</a:t>
            </a:r>
          </a:p>
          <a:p>
            <a:pPr marL="0" indent="0" algn="just">
              <a:buNone/>
            </a:pPr>
            <a:r>
              <a:rPr lang="es-MX" dirty="0" smtClean="0"/>
              <a:t>Es la puesta en marcha de la fase anterior, frente al factor humano; las actividades realizadas son de naturaleza técnica, didáctica y administrativa.</a:t>
            </a:r>
            <a:endParaRPr lang="es-MX"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MX" sz="2800" dirty="0" smtClean="0"/>
              <a:t>Evaluación: </a:t>
            </a:r>
          </a:p>
          <a:p>
            <a:pPr marL="0" indent="0" algn="just">
              <a:buNone/>
            </a:pPr>
            <a:r>
              <a:rPr lang="es-MX" sz="2800" dirty="0" smtClean="0"/>
              <a:t>Se hace la valoración del trabajo hecho en las etapas anteriores, incluye la autoevaluación  de empleado, de los procesos y de las personas encargadas de llevarlos a cabo.</a:t>
            </a:r>
          </a:p>
          <a:p>
            <a:pPr marL="0" indent="0" algn="just">
              <a:buNone/>
            </a:pPr>
            <a:r>
              <a:rPr lang="es-MX" sz="2800" dirty="0" smtClean="0"/>
              <a:t>Muchas empresas también optan por hacer una evaluación previa al curso y una al finalizar para realizar un comparativo.</a:t>
            </a:r>
            <a:endParaRPr lang="es-E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31640" y="1071546"/>
            <a:ext cx="7355160" cy="5054617"/>
          </a:xfrm>
        </p:spPr>
        <p:txBody>
          <a:bodyPr>
            <a:normAutofit/>
          </a:bodyPr>
          <a:lstStyle/>
          <a:p>
            <a:pPr algn="just"/>
            <a:endParaRPr lang="es-ES" u="sng" dirty="0" smtClean="0"/>
          </a:p>
          <a:p>
            <a:endParaRPr lang="es-MX" dirty="0"/>
          </a:p>
        </p:txBody>
      </p:sp>
      <p:graphicFrame>
        <p:nvGraphicFramePr>
          <p:cNvPr id="2" name="Diagrama 1"/>
          <p:cNvGraphicFramePr/>
          <p:nvPr/>
        </p:nvGraphicFramePr>
        <p:xfrm>
          <a:off x="1524000" y="1396999"/>
          <a:ext cx="6504384" cy="47291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8598019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pPr algn="r"/>
            <a:r>
              <a:rPr lang="es-ES" dirty="0" smtClean="0">
                <a:latin typeface="Arial" pitchFamily="34" charset="0"/>
                <a:cs typeface="Arial" pitchFamily="34" charset="0"/>
              </a:rPr>
              <a:t>Referencias Bibliográficas</a:t>
            </a:r>
            <a:endParaRPr lang="es-MX" dirty="0">
              <a:latin typeface="Arial" pitchFamily="34" charset="0"/>
              <a:cs typeface="Arial" pitchFamily="34" charset="0"/>
            </a:endParaRPr>
          </a:p>
        </p:txBody>
      </p:sp>
      <p:sp>
        <p:nvSpPr>
          <p:cNvPr id="9" name="8 Marcador de contenido"/>
          <p:cNvSpPr>
            <a:spLocks noGrp="1"/>
          </p:cNvSpPr>
          <p:nvPr>
            <p:ph idx="1"/>
          </p:nvPr>
        </p:nvSpPr>
        <p:spPr>
          <a:xfrm>
            <a:off x="1071506" y="1397645"/>
            <a:ext cx="8001056" cy="4500594"/>
          </a:xfrm>
        </p:spPr>
        <p:txBody>
          <a:bodyPr>
            <a:noAutofit/>
          </a:bodyPr>
          <a:lstStyle/>
          <a:p>
            <a:pPr defTabSz="762000">
              <a:spcBef>
                <a:spcPct val="50000"/>
              </a:spcBef>
            </a:pPr>
            <a:r>
              <a:rPr lang="es-MX" sz="2400" dirty="0" err="1" smtClean="0">
                <a:latin typeface="Berlin Sans FB Demi" pitchFamily="34" charset="0"/>
                <a:cs typeface="Arial" pitchFamily="34" charset="0"/>
              </a:rPr>
              <a:t>Alles</a:t>
            </a:r>
            <a:r>
              <a:rPr lang="es-MX" sz="2400" dirty="0" smtClean="0">
                <a:latin typeface="Berlin Sans FB Demi" pitchFamily="34" charset="0"/>
                <a:cs typeface="Arial" pitchFamily="34" charset="0"/>
              </a:rPr>
              <a:t>, Martha. Diccionario de términos de recursos humanos. 1ª ed. </a:t>
            </a:r>
            <a:r>
              <a:rPr lang="es-MX" sz="2400" dirty="0" err="1" smtClean="0">
                <a:latin typeface="Berlin Sans FB Demi" pitchFamily="34" charset="0"/>
                <a:cs typeface="Arial" pitchFamily="34" charset="0"/>
              </a:rPr>
              <a:t>Granica</a:t>
            </a:r>
            <a:r>
              <a:rPr lang="es-MX" sz="2400" dirty="0" smtClean="0">
                <a:latin typeface="Berlin Sans FB Demi" pitchFamily="34" charset="0"/>
                <a:cs typeface="Arial" pitchFamily="34" charset="0"/>
              </a:rPr>
              <a:t>, Argentina, 2012.</a:t>
            </a:r>
          </a:p>
          <a:p>
            <a:pPr defTabSz="762000">
              <a:spcBef>
                <a:spcPct val="50000"/>
              </a:spcBef>
            </a:pPr>
            <a:r>
              <a:rPr lang="es-MX" sz="2400" dirty="0" err="1" smtClean="0">
                <a:latin typeface="Berlin Sans FB Demi" pitchFamily="34" charset="0"/>
                <a:cs typeface="Arial" pitchFamily="34" charset="0"/>
              </a:rPr>
              <a:t>Atehortúa</a:t>
            </a:r>
            <a:r>
              <a:rPr lang="es-MX" sz="2400" dirty="0" smtClean="0">
                <a:latin typeface="Berlin Sans FB Demi" pitchFamily="34" charset="0"/>
                <a:cs typeface="Arial" pitchFamily="34" charset="0"/>
              </a:rPr>
              <a:t>, Federico. Gestión y auditoría de la calidad para organizaciones públicas. 1ª ed. Universidad de Antioquia, Colombia, 2005.</a:t>
            </a:r>
          </a:p>
          <a:p>
            <a:pPr defTabSz="762000">
              <a:spcBef>
                <a:spcPct val="50000"/>
              </a:spcBef>
            </a:pPr>
            <a:r>
              <a:rPr lang="es-MX" sz="2400" b="1" dirty="0"/>
              <a:t>García López, J.:</a:t>
            </a:r>
            <a:r>
              <a:rPr lang="es-MX" sz="2400" dirty="0"/>
              <a:t> </a:t>
            </a:r>
            <a:r>
              <a:rPr lang="es-MX" sz="2400" i="1" dirty="0"/>
              <a:t>"El proceso de capacitación, sus etapas e implementación para mejorar el desempeño del recurso humano en las organizaciones" ,</a:t>
            </a:r>
            <a:r>
              <a:rPr lang="es-MX" sz="2400" dirty="0"/>
              <a:t> en Contribuciones a la Economía, diciembre 2011, en </a:t>
            </a:r>
            <a:r>
              <a:rPr lang="es-MX" sz="2400" dirty="0" smtClean="0"/>
              <a:t>http</a:t>
            </a:r>
            <a:r>
              <a:rPr lang="es-MX" sz="2400" dirty="0"/>
              <a:t>://www.eumed.net/ce/2011b/</a:t>
            </a:r>
            <a:endParaRPr lang="es-MX" sz="2400" dirty="0" smtClean="0">
              <a:latin typeface="Berlin Sans FB Demi" pitchFamily="34" charset="0"/>
              <a:cs typeface="Arial" pitchFamily="34" charset="0"/>
            </a:endParaRPr>
          </a:p>
          <a:p>
            <a:pPr marL="0" indent="0">
              <a:buNone/>
            </a:pPr>
            <a:endParaRPr lang="es-MX" sz="2400" dirty="0">
              <a:latin typeface="Berlin Sans FB Demi" pitchFamily="34" charset="0"/>
              <a:cs typeface="Arial" pitchFamily="34" charset="0"/>
            </a:endParaRPr>
          </a:p>
        </p:txBody>
      </p:sp>
    </p:spTree>
    <p:extLst>
      <p:ext uri="{BB962C8B-B14F-4D97-AF65-F5344CB8AC3E}">
        <p14:creationId xmlns:p14="http://schemas.microsoft.com/office/powerpoint/2010/main" xmlns="" val="36442562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idx="1"/>
          </p:nvPr>
        </p:nvSpPr>
        <p:spPr>
          <a:xfrm>
            <a:off x="1259632" y="1628800"/>
            <a:ext cx="7560840" cy="4525963"/>
          </a:xfrm>
        </p:spPr>
        <p:txBody>
          <a:bodyPr>
            <a:normAutofit/>
          </a:bodyPr>
          <a:lstStyle/>
          <a:p>
            <a:pPr lvl="1"/>
            <a:r>
              <a:rPr lang="es-MX" dirty="0">
                <a:effectLst>
                  <a:outerShdw blurRad="38100" dist="38100" dir="2700000" algn="tl">
                    <a:srgbClr val="000000">
                      <a:alpha val="43137"/>
                    </a:srgbClr>
                  </a:outerShdw>
                </a:effectLst>
                <a:latin typeface="Arial" pitchFamily="34" charset="0"/>
                <a:cs typeface="Arial" pitchFamily="34" charset="0"/>
              </a:rPr>
              <a:t>Área </a:t>
            </a:r>
            <a:r>
              <a:rPr lang="es-MX" dirty="0" smtClean="0">
                <a:effectLst>
                  <a:outerShdw blurRad="38100" dist="38100" dir="2700000" algn="tl">
                    <a:srgbClr val="000000">
                      <a:alpha val="43137"/>
                    </a:srgbClr>
                  </a:outerShdw>
                </a:effectLst>
                <a:latin typeface="Arial" pitchFamily="34" charset="0"/>
                <a:cs typeface="Arial" pitchFamily="34" charset="0"/>
              </a:rPr>
              <a:t>Académica: Administración</a:t>
            </a:r>
            <a:endParaRPr lang="es-MX" dirty="0" smtClean="0">
              <a:latin typeface="Arial" pitchFamily="34" charset="0"/>
              <a:cs typeface="Arial" pitchFamily="34" charset="0"/>
            </a:endParaRP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Tema: </a:t>
            </a:r>
            <a:r>
              <a:rPr lang="es-MX" dirty="0" smtClean="0"/>
              <a:t>Ciclo de la Capacitación</a:t>
            </a:r>
            <a:endParaRPr lang="es-MX" dirty="0" smtClean="0">
              <a:latin typeface="Arial" pitchFamily="34" charset="0"/>
              <a:cs typeface="Arial" pitchFamily="34" charset="0"/>
            </a:endParaRP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Profesor(a):Dra. Karina Valencia Sandoval</a:t>
            </a:r>
            <a:endParaRPr lang="es-MX" sz="2000" dirty="0" smtClean="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Periodo: Enero Junio 2017</a:t>
            </a:r>
            <a:endParaRPr lang="es-MX" sz="2000" dirty="0">
              <a:latin typeface="Arial" pitchFamily="34" charset="0"/>
              <a:cs typeface="Arial" pitchFamily="34" charset="0"/>
            </a:endParaRPr>
          </a:p>
          <a:p>
            <a:endParaRPr lang="es-MX" dirty="0"/>
          </a:p>
        </p:txBody>
      </p:sp>
    </p:spTree>
    <p:extLst>
      <p:ext uri="{BB962C8B-B14F-4D97-AF65-F5344CB8AC3E}">
        <p14:creationId xmlns:p14="http://schemas.microsoft.com/office/powerpoint/2010/main" xmlns="" val="42515747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91680" y="274638"/>
            <a:ext cx="6995120" cy="706090"/>
          </a:xfrm>
        </p:spPr>
        <p:txBody>
          <a:bodyPr/>
          <a:lstStyle/>
          <a:p>
            <a:r>
              <a:rPr lang="es-MX" sz="2400" u="sng" dirty="0" smtClean="0"/>
              <a:t>Tema: </a:t>
            </a:r>
            <a:r>
              <a:rPr lang="es-MX" sz="2400" dirty="0" smtClean="0"/>
              <a:t>Ciclo de la capacitación</a:t>
            </a:r>
            <a:endParaRPr lang="es-MX" sz="2400" u="sng" dirty="0"/>
          </a:p>
        </p:txBody>
      </p:sp>
      <p:sp>
        <p:nvSpPr>
          <p:cNvPr id="3" name="Marcador de contenido 2"/>
          <p:cNvSpPr>
            <a:spLocks noGrp="1"/>
          </p:cNvSpPr>
          <p:nvPr>
            <p:ph idx="1"/>
          </p:nvPr>
        </p:nvSpPr>
        <p:spPr>
          <a:xfrm>
            <a:off x="1331640" y="1071546"/>
            <a:ext cx="7355160" cy="5143536"/>
          </a:xfrm>
        </p:spPr>
        <p:txBody>
          <a:bodyPr>
            <a:normAutofit fontScale="32500" lnSpcReduction="20000"/>
          </a:bodyPr>
          <a:lstStyle/>
          <a:p>
            <a:pPr marL="0" indent="0" algn="ctr">
              <a:buNone/>
            </a:pPr>
            <a:r>
              <a:rPr lang="es-MX" sz="8600" b="1" u="sng" dirty="0" smtClean="0">
                <a:latin typeface="Arial" panose="020B0604020202020204" pitchFamily="34" charset="0"/>
                <a:cs typeface="Arial" panose="020B0604020202020204" pitchFamily="34" charset="0"/>
              </a:rPr>
              <a:t>Resumen </a:t>
            </a:r>
          </a:p>
          <a:p>
            <a:pPr algn="just"/>
            <a:r>
              <a:rPr lang="es-MX" sz="8600" dirty="0" smtClean="0"/>
              <a:t>Si bien es cierto que las empresas buscan el beneficio económico y muchos de sus objetivos están centrados en este andar, alcanzarlos implica el desarrollo y crecimiento del factor humano como una relación ganar- ganar. La estrategia de capacitación no debe verse como un gasto, sino como una inversión que al final del día permitirá incrementar la competitividad de la compañía en los mercados.</a:t>
            </a:r>
          </a:p>
          <a:p>
            <a:pPr marL="0" indent="0" algn="just">
              <a:buNone/>
            </a:pPr>
            <a:endParaRPr lang="es-MX" sz="7200" dirty="0"/>
          </a:p>
          <a:p>
            <a:pPr algn="just"/>
            <a:r>
              <a:rPr lang="es-MX" sz="8600" b="1" dirty="0" smtClean="0">
                <a:latin typeface="Arial" pitchFamily="34" charset="0"/>
                <a:cs typeface="Arial" pitchFamily="34" charset="0"/>
              </a:rPr>
              <a:t>Palabras Clave: </a:t>
            </a:r>
            <a:r>
              <a:rPr lang="es-MX" sz="7400" dirty="0" smtClean="0">
                <a:latin typeface="Arial" pitchFamily="34" charset="0"/>
                <a:cs typeface="Arial" pitchFamily="34" charset="0"/>
              </a:rPr>
              <a:t>factor humano, ganar-ganar, inversión</a:t>
            </a:r>
            <a:endParaRPr lang="es-MX" sz="7400" dirty="0">
              <a:latin typeface="Arial" pitchFamily="34" charset="0"/>
              <a:cs typeface="Arial" pitchFamily="34" charset="0"/>
            </a:endParaRPr>
          </a:p>
        </p:txBody>
      </p:sp>
    </p:spTree>
    <p:extLst>
      <p:ext uri="{BB962C8B-B14F-4D97-AF65-F5344CB8AC3E}">
        <p14:creationId xmlns:p14="http://schemas.microsoft.com/office/powerpoint/2010/main" xmlns="" val="150933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fr-FR" sz="2800" b="1" u="sng" dirty="0" smtClean="0">
                <a:latin typeface="Arial" pitchFamily="34" charset="0"/>
                <a:cs typeface="Arial" pitchFamily="34" charset="0"/>
              </a:rPr>
              <a:t>Tema:</a:t>
            </a:r>
            <a:r>
              <a:rPr lang="es-MX" sz="2800" dirty="0" smtClean="0"/>
              <a:t> Demanda y oferta en un mercado competitivo</a:t>
            </a:r>
            <a:endParaRPr lang="es-MX" sz="2800" dirty="0">
              <a:latin typeface="Arial" pitchFamily="34" charset="0"/>
              <a:cs typeface="Arial" pitchFamily="34" charset="0"/>
            </a:endParaRPr>
          </a:p>
        </p:txBody>
      </p:sp>
      <p:sp>
        <p:nvSpPr>
          <p:cNvPr id="3" name="2 Marcador de contenido"/>
          <p:cNvSpPr>
            <a:spLocks noGrp="1"/>
          </p:cNvSpPr>
          <p:nvPr>
            <p:ph idx="1"/>
          </p:nvPr>
        </p:nvSpPr>
        <p:spPr/>
        <p:txBody>
          <a:bodyPr>
            <a:normAutofit fontScale="92500" lnSpcReduction="10000"/>
          </a:bodyPr>
          <a:lstStyle/>
          <a:p>
            <a:pPr algn="ctr">
              <a:lnSpc>
                <a:spcPct val="90000"/>
              </a:lnSpc>
              <a:buNone/>
            </a:pPr>
            <a:r>
              <a:rPr lang="fr-FR" sz="6400" b="1" u="sng" dirty="0" smtClean="0">
                <a:effectLst>
                  <a:outerShdw blurRad="38100" dist="38100" dir="2700000" algn="tl">
                    <a:srgbClr val="000000">
                      <a:alpha val="43137"/>
                    </a:srgbClr>
                  </a:outerShdw>
                </a:effectLst>
                <a:latin typeface="Arial" pitchFamily="34" charset="0"/>
                <a:cs typeface="Arial" pitchFamily="34" charset="0"/>
              </a:rPr>
              <a:t> </a:t>
            </a:r>
            <a:r>
              <a:rPr lang="fr-FR" sz="1600" b="1" u="sng" dirty="0" smtClean="0">
                <a:effectLst>
                  <a:outerShdw blurRad="38100" dist="38100" dir="2700000" algn="tl">
                    <a:srgbClr val="000000">
                      <a:alpha val="43137"/>
                    </a:srgbClr>
                  </a:outerShdw>
                </a:effectLst>
                <a:latin typeface="Arial" pitchFamily="34" charset="0"/>
                <a:cs typeface="Arial" pitchFamily="34" charset="0"/>
              </a:rPr>
              <a:t>Abstract</a:t>
            </a:r>
            <a:r>
              <a:rPr lang="en-US" sz="1600" dirty="0" smtClean="0"/>
              <a:t/>
            </a:r>
            <a:br>
              <a:rPr lang="en-US" sz="1600" dirty="0" smtClean="0"/>
            </a:br>
            <a:endParaRPr lang="en-US" sz="1600" dirty="0" smtClean="0"/>
          </a:p>
          <a:p>
            <a:pPr algn="just"/>
            <a:r>
              <a:rPr lang="en-US" sz="2400" dirty="0"/>
              <a:t/>
            </a:r>
            <a:br>
              <a:rPr lang="en-US" sz="2400" dirty="0"/>
            </a:br>
            <a:r>
              <a:rPr lang="en-US" sz="2400" dirty="0"/>
              <a:t>While it is true that companies seek economic benefit and many of their objectives are focused on this stage, achieving them implies the development and growth of the human factor as a win-win relationship. The training strategy should not be seen as an expense, but as an investment that at the end of the day will increase the competitiveness of the company in the markets</a:t>
            </a:r>
            <a:endParaRPr lang="fr-FR" sz="1600" dirty="0">
              <a:latin typeface="Arial" pitchFamily="34" charset="0"/>
              <a:cs typeface="Arial" pitchFamily="34" charset="0"/>
            </a:endParaRPr>
          </a:p>
          <a:p>
            <a:pPr>
              <a:lnSpc>
                <a:spcPct val="90000"/>
              </a:lnSpc>
              <a:buNone/>
            </a:pPr>
            <a:endParaRPr lang="fr-FR" sz="1600" dirty="0">
              <a:latin typeface="Arial" pitchFamily="34" charset="0"/>
              <a:cs typeface="Arial" pitchFamily="34" charset="0"/>
            </a:endParaRPr>
          </a:p>
          <a:p>
            <a:pPr>
              <a:lnSpc>
                <a:spcPct val="90000"/>
              </a:lnSpc>
              <a:buNone/>
            </a:pPr>
            <a:endParaRPr lang="fr-FR" sz="1600" dirty="0">
              <a:latin typeface="Arial" pitchFamily="34" charset="0"/>
              <a:cs typeface="Arial" pitchFamily="34" charset="0"/>
            </a:endParaRPr>
          </a:p>
          <a:p>
            <a:pPr>
              <a:lnSpc>
                <a:spcPct val="90000"/>
              </a:lnSpc>
              <a:buNone/>
            </a:pPr>
            <a:r>
              <a:rPr lang="fr-FR" sz="1600" b="1" u="sng" dirty="0">
                <a:effectLst>
                  <a:outerShdw blurRad="38100" dist="38100" dir="2700000" algn="tl">
                    <a:srgbClr val="000000">
                      <a:alpha val="43137"/>
                    </a:srgbClr>
                  </a:outerShdw>
                </a:effectLst>
                <a:latin typeface="Arial" pitchFamily="34" charset="0"/>
                <a:cs typeface="Arial" pitchFamily="34" charset="0"/>
              </a:rPr>
              <a:t>Keywords</a:t>
            </a:r>
            <a:r>
              <a:rPr lang="fr-FR" sz="1600" b="1" dirty="0" smtClean="0">
                <a:effectLst>
                  <a:outerShdw blurRad="38100" dist="38100" dir="2700000" algn="tl">
                    <a:srgbClr val="000000">
                      <a:alpha val="43137"/>
                    </a:srgbClr>
                  </a:outerShdw>
                </a:effectLst>
                <a:latin typeface="Arial" pitchFamily="34" charset="0"/>
                <a:cs typeface="Arial" pitchFamily="34" charset="0"/>
              </a:rPr>
              <a:t>: </a:t>
            </a:r>
            <a:r>
              <a:rPr lang="fr-FR" sz="1600" b="1" dirty="0" err="1" smtClean="0">
                <a:effectLst>
                  <a:outerShdw blurRad="38100" dist="38100" dir="2700000" algn="tl">
                    <a:srgbClr val="000000">
                      <a:alpha val="43137"/>
                    </a:srgbClr>
                  </a:outerShdw>
                </a:effectLst>
                <a:latin typeface="Arial" pitchFamily="34" charset="0"/>
                <a:cs typeface="Arial" pitchFamily="34" charset="0"/>
              </a:rPr>
              <a:t>human</a:t>
            </a:r>
            <a:r>
              <a:rPr lang="fr-FR" sz="1600" b="1" dirty="0" smtClean="0">
                <a:effectLst>
                  <a:outerShdw blurRad="38100" dist="38100" dir="2700000" algn="tl">
                    <a:srgbClr val="000000">
                      <a:alpha val="43137"/>
                    </a:srgbClr>
                  </a:outerShdw>
                </a:effectLst>
                <a:latin typeface="Arial" pitchFamily="34" charset="0"/>
                <a:cs typeface="Arial" pitchFamily="34" charset="0"/>
              </a:rPr>
              <a:t> factor, </a:t>
            </a:r>
            <a:r>
              <a:rPr lang="fr-FR" sz="1600" b="1" dirty="0" err="1" smtClean="0">
                <a:effectLst>
                  <a:outerShdw blurRad="38100" dist="38100" dir="2700000" algn="tl">
                    <a:srgbClr val="000000">
                      <a:alpha val="43137"/>
                    </a:srgbClr>
                  </a:outerShdw>
                </a:effectLst>
                <a:latin typeface="Arial" pitchFamily="34" charset="0"/>
                <a:cs typeface="Arial" pitchFamily="34" charset="0"/>
              </a:rPr>
              <a:t>win-win</a:t>
            </a:r>
            <a:r>
              <a:rPr lang="fr-FR" sz="1600" b="1" dirty="0" smtClean="0">
                <a:effectLst>
                  <a:outerShdw blurRad="38100" dist="38100" dir="2700000" algn="tl">
                    <a:srgbClr val="000000">
                      <a:alpha val="43137"/>
                    </a:srgbClr>
                  </a:outerShdw>
                </a:effectLst>
                <a:latin typeface="Arial" pitchFamily="34" charset="0"/>
                <a:cs typeface="Arial" pitchFamily="34" charset="0"/>
              </a:rPr>
              <a:t>, </a:t>
            </a:r>
            <a:r>
              <a:rPr lang="fr-FR" sz="1600" b="1" dirty="0" err="1" smtClean="0">
                <a:effectLst>
                  <a:outerShdw blurRad="38100" dist="38100" dir="2700000" algn="tl">
                    <a:srgbClr val="000000">
                      <a:alpha val="43137"/>
                    </a:srgbClr>
                  </a:outerShdw>
                </a:effectLst>
                <a:latin typeface="Arial" pitchFamily="34" charset="0"/>
                <a:cs typeface="Arial" pitchFamily="34" charset="0"/>
              </a:rPr>
              <a:t>investment</a:t>
            </a:r>
            <a:endParaRPr lang="es-MX" sz="1600" dirty="0">
              <a:latin typeface="Arial" pitchFamily="34" charset="0"/>
              <a:cs typeface="Arial" pitchFamily="34" charset="0"/>
            </a:endParaRPr>
          </a:p>
        </p:txBody>
      </p:sp>
    </p:spTree>
    <p:extLst>
      <p:ext uri="{BB962C8B-B14F-4D97-AF65-F5344CB8AC3E}">
        <p14:creationId xmlns:p14="http://schemas.microsoft.com/office/powerpoint/2010/main" xmlns="" val="18393560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Objetivo General</a:t>
            </a:r>
            <a:endParaRPr lang="es-MX" dirty="0"/>
          </a:p>
        </p:txBody>
      </p:sp>
      <p:sp>
        <p:nvSpPr>
          <p:cNvPr id="5" name="4 Marcador de contenido"/>
          <p:cNvSpPr>
            <a:spLocks noGrp="1"/>
          </p:cNvSpPr>
          <p:nvPr>
            <p:ph idx="1"/>
          </p:nvPr>
        </p:nvSpPr>
        <p:spPr/>
        <p:txBody>
          <a:bodyPr/>
          <a:lstStyle/>
          <a:p>
            <a:r>
              <a:rPr lang="es-MX" dirty="0" smtClean="0"/>
              <a:t>El alumno analizará la importancia de la capacitación como formación de recursos humanos, al mismo tiempo enlistará los pasos en el proceso de capacitación y profundizará en cada un de ellos.</a:t>
            </a:r>
          </a:p>
          <a:p>
            <a:endParaRPr lang="es-MX" dirty="0"/>
          </a:p>
        </p:txBody>
      </p:sp>
    </p:spTree>
    <p:extLst>
      <p:ext uri="{BB962C8B-B14F-4D97-AF65-F5344CB8AC3E}">
        <p14:creationId xmlns:p14="http://schemas.microsoft.com/office/powerpoint/2010/main" xmlns="" val="37410534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Objetivos Específicos</a:t>
            </a:r>
            <a:endParaRPr lang="es-MX" dirty="0"/>
          </a:p>
        </p:txBody>
      </p:sp>
      <p:sp>
        <p:nvSpPr>
          <p:cNvPr id="3" name="2 Marcador de contenido"/>
          <p:cNvSpPr>
            <a:spLocks noGrp="1"/>
          </p:cNvSpPr>
          <p:nvPr>
            <p:ph idx="1"/>
          </p:nvPr>
        </p:nvSpPr>
        <p:spPr/>
        <p:txBody>
          <a:bodyPr>
            <a:normAutofit/>
          </a:bodyPr>
          <a:lstStyle/>
          <a:p>
            <a:pPr algn="just"/>
            <a:r>
              <a:rPr lang="es-ES" dirty="0" smtClean="0"/>
              <a:t>Definir el concepto de capacitación como parte importante del crecimiento de una empresa</a:t>
            </a:r>
          </a:p>
          <a:p>
            <a:pPr algn="just"/>
            <a:r>
              <a:rPr lang="es-ES" dirty="0" smtClean="0"/>
              <a:t>Distinguir</a:t>
            </a:r>
            <a:r>
              <a:rPr lang="es-MX" dirty="0" smtClean="0"/>
              <a:t> cada una de las fases y los requisitos del ciclo de capacitación</a:t>
            </a:r>
          </a:p>
          <a:p>
            <a:pPr algn="just"/>
            <a:endParaRPr lang="es-MX" dirty="0" smtClean="0"/>
          </a:p>
          <a:p>
            <a:endParaRPr lang="es-MX"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85000" lnSpcReduction="20000"/>
          </a:bodyPr>
          <a:lstStyle/>
          <a:p>
            <a:r>
              <a:rPr lang="es-MX" dirty="0" smtClean="0"/>
              <a:t>Los recursos humanos de una empresa son el engranaje de la misma, mientras funcionen bien los eslabones la cadena completa  funcionará de manera adecuada y, mejor aún, crecerá.</a:t>
            </a:r>
          </a:p>
          <a:p>
            <a:r>
              <a:rPr lang="es-MX" dirty="0" smtClean="0"/>
              <a:t>Capacitación: </a:t>
            </a:r>
          </a:p>
          <a:p>
            <a:pPr lvl="1"/>
            <a:r>
              <a:rPr lang="es-MX" dirty="0" smtClean="0"/>
              <a:t>conjunto de procesos encaminados a perfeccionar y generar habilidades con la finalidad de contribuir al cumplimiento de metas institucionales (</a:t>
            </a:r>
            <a:r>
              <a:rPr lang="es-MX" dirty="0" err="1" smtClean="0"/>
              <a:t>Atehortúa</a:t>
            </a:r>
            <a:r>
              <a:rPr lang="es-MX" dirty="0" smtClean="0"/>
              <a:t>, 2005)</a:t>
            </a:r>
          </a:p>
          <a:p>
            <a:pPr lvl="1"/>
            <a:r>
              <a:rPr lang="es-MX" dirty="0" smtClean="0"/>
              <a:t>“Actividades estructuradas, generalmente bajo la forma de un curso, con fechas y horarios establecidos y objetivos predeterminados” (</a:t>
            </a:r>
            <a:r>
              <a:rPr lang="es-MX" dirty="0" err="1" smtClean="0"/>
              <a:t>Alles</a:t>
            </a:r>
            <a:r>
              <a:rPr lang="es-MX" dirty="0" smtClean="0"/>
              <a:t>, 2012)</a:t>
            </a:r>
            <a:endParaRPr lang="es-MX"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31640" y="928670"/>
            <a:ext cx="7355160" cy="5572164"/>
          </a:xfrm>
        </p:spPr>
        <p:txBody>
          <a:bodyPr>
            <a:normAutofit/>
          </a:bodyPr>
          <a:lstStyle/>
          <a:p>
            <a:pPr algn="just">
              <a:lnSpc>
                <a:spcPct val="90000"/>
              </a:lnSpc>
            </a:pPr>
            <a:r>
              <a:rPr lang="es-MX" dirty="0" smtClean="0"/>
              <a:t>El éxito de la capacitación puede definir el rumbo de la empresa, por lo que debe asegurarse que ésta sea acorde a los objetivos de la compañía.</a:t>
            </a:r>
          </a:p>
          <a:p>
            <a:pPr algn="just">
              <a:lnSpc>
                <a:spcPct val="90000"/>
              </a:lnSpc>
            </a:pPr>
            <a:r>
              <a:rPr lang="es-MX" dirty="0" smtClean="0"/>
              <a:t>Las acciones de capacitación que se consideren y las estrategias planteadas deben quedar estructuradas dentro del “Ciclo o proceso de capacitación” que se conforma de 4 puntos </a:t>
            </a:r>
            <a:r>
              <a:rPr lang="es-MX" dirty="0" err="1" smtClean="0"/>
              <a:t>escenciales</a:t>
            </a:r>
            <a:r>
              <a:rPr lang="es-MX" dirty="0" smtClean="0"/>
              <a:t>:</a:t>
            </a:r>
          </a:p>
          <a:p>
            <a:endParaRPr lang="es-MX"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31640" y="2000240"/>
            <a:ext cx="7355160" cy="4125923"/>
          </a:xfrm>
        </p:spPr>
        <p:txBody>
          <a:bodyPr>
            <a:normAutofit fontScale="92500"/>
          </a:bodyPr>
          <a:lstStyle/>
          <a:p>
            <a:pPr algn="just"/>
            <a:r>
              <a:rPr lang="es-MX" dirty="0" smtClean="0"/>
              <a:t>Identificación: </a:t>
            </a:r>
          </a:p>
          <a:p>
            <a:pPr marL="0" indent="0" algn="just">
              <a:buNone/>
            </a:pPr>
            <a:r>
              <a:rPr lang="es-MX" dirty="0" smtClean="0"/>
              <a:t>En este apartado debe responderse a la pregunta </a:t>
            </a:r>
            <a:r>
              <a:rPr lang="es-MX" dirty="0" smtClean="0">
                <a:effectLst>
                  <a:outerShdw blurRad="38100" dist="38100" dir="2700000" algn="tl">
                    <a:srgbClr val="000000">
                      <a:alpha val="43137"/>
                    </a:srgbClr>
                  </a:outerShdw>
                </a:effectLst>
              </a:rPr>
              <a:t>¿es pertinente en este momento capacitar a mis recursos humanos? Y ¿quién será sujeto de entrenamiento?. </a:t>
            </a:r>
            <a:r>
              <a:rPr lang="es-MX" dirty="0" smtClean="0"/>
              <a:t>La gerencia deberá ser observadora de las posibles problemáticas dentro de la empresa y, también, de las áreas de oportunidad.</a:t>
            </a:r>
            <a:endParaRPr lang="es-ES" dirty="0" smtClean="0"/>
          </a:p>
          <a:p>
            <a:pPr algn="just"/>
            <a:endParaRPr lang="es-MX"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680</TotalTime>
  <Words>635</Words>
  <Application>Microsoft Office PowerPoint</Application>
  <PresentationFormat>Presentación en pantalla (4:3)</PresentationFormat>
  <Paragraphs>51</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Tema de Office</vt:lpstr>
      <vt:lpstr>UNIVERSIDAD AUTÓNOMA DEL ESTADO DE HIDALGO</vt:lpstr>
      <vt:lpstr>Diapositiva 2</vt:lpstr>
      <vt:lpstr>Tema: Ciclo de la capacitación</vt:lpstr>
      <vt:lpstr>Tema: Demanda y oferta en un mercado competitivo</vt:lpstr>
      <vt:lpstr>Objetivo General</vt:lpstr>
      <vt:lpstr>Objetivos Específicos</vt:lpstr>
      <vt:lpstr>Diapositiva 7</vt:lpstr>
      <vt:lpstr>Diapositiva 8</vt:lpstr>
      <vt:lpstr>Diapositiva 9</vt:lpstr>
      <vt:lpstr>Diapositiva 10</vt:lpstr>
      <vt:lpstr>Diapositiva 11</vt:lpstr>
      <vt:lpstr>Diapositiva 12</vt:lpstr>
      <vt:lpstr>Diapositiva 13</vt:lpstr>
      <vt:lpstr>Diapositiva 14</vt:lpstr>
      <vt:lpstr>Referencias Bibliográficas</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End_user</cp:lastModifiedBy>
  <cp:revision>52</cp:revision>
  <dcterms:created xsi:type="dcterms:W3CDTF">2014-12-12T16:57:31Z</dcterms:created>
  <dcterms:modified xsi:type="dcterms:W3CDTF">2017-04-05T20:04:27Z</dcterms:modified>
</cp:coreProperties>
</file>