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9" r:id="rId5"/>
    <p:sldId id="268" r:id="rId6"/>
    <p:sldId id="270" r:id="rId7"/>
    <p:sldId id="271" r:id="rId8"/>
    <p:sldId id="258" r:id="rId9"/>
    <p:sldId id="262" r:id="rId10"/>
    <p:sldId id="260" r:id="rId11"/>
    <p:sldId id="263" r:id="rId12"/>
    <p:sldId id="264" r:id="rId13"/>
    <p:sldId id="265" r:id="rId14"/>
    <p:sldId id="267"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A22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996" y="-4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30/05/2017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30/05/2017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a:p>
        </p:txBody>
      </p:sp>
      <p:pic>
        <p:nvPicPr>
          <p:cNvPr id="1026" name="Picture 2" descr="http://1.bp.blogspot.com/-V0dzMy_HVAI/VYx5z_0bhQI/AAAAAAAAAA4/-06VEQ8rQoY/s320/Sin%2Bffs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03648" y="1162998"/>
            <a:ext cx="7344816" cy="49334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3 Título"/>
          <p:cNvSpPr>
            <a:spLocks noGrp="1"/>
          </p:cNvSpPr>
          <p:nvPr>
            <p:ph type="title"/>
          </p:nvPr>
        </p:nvSpPr>
        <p:spPr/>
        <p:txBody>
          <a:bodyPr/>
          <a:lstStyle/>
          <a:p>
            <a:r>
              <a:rPr lang="es-ES" dirty="0" smtClean="0"/>
              <a:t>DISTRIBUCIÓN FISÍCA</a:t>
            </a:r>
            <a:endParaRPr lang="es-ES" dirty="0"/>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475656" y="332656"/>
            <a:ext cx="6995120" cy="1143000"/>
          </a:xfrm>
        </p:spPr>
        <p:txBody>
          <a:bodyPr/>
          <a:lstStyle/>
          <a:p>
            <a:pPr lvl="0"/>
            <a:r>
              <a:rPr lang="es-ES_tradnl" dirty="0" smtClean="0"/>
              <a:t/>
            </a:r>
            <a:br>
              <a:rPr lang="es-ES_tradnl" dirty="0" smtClean="0"/>
            </a:br>
            <a:r>
              <a:rPr lang="es-ES" b="1" dirty="0">
                <a:effectLst/>
              </a:rPr>
              <a:t>Principios básicos de la distribución en planta:</a:t>
            </a:r>
            <a:r>
              <a:rPr lang="es-ES" dirty="0">
                <a:effectLst/>
              </a:rPr>
              <a:t/>
            </a:r>
            <a:br>
              <a:rPr lang="es-ES" dirty="0">
                <a:effectLst/>
              </a:rPr>
            </a:br>
            <a:r>
              <a:rPr lang="es-MX" dirty="0" smtClean="0"/>
              <a:t/>
            </a:r>
            <a:br>
              <a:rPr lang="es-MX" dirty="0" smtClean="0"/>
            </a:br>
            <a:endParaRPr lang="es-MX" dirty="0">
              <a:latin typeface="Arial" pitchFamily="34" charset="0"/>
              <a:cs typeface="Arial" pitchFamily="34" charset="0"/>
            </a:endParaRPr>
          </a:p>
        </p:txBody>
      </p:sp>
      <p:sp>
        <p:nvSpPr>
          <p:cNvPr id="5" name="4 Marcador de contenido"/>
          <p:cNvSpPr>
            <a:spLocks noGrp="1"/>
          </p:cNvSpPr>
          <p:nvPr>
            <p:ph sz="half" idx="1"/>
          </p:nvPr>
        </p:nvSpPr>
        <p:spPr/>
        <p:txBody>
          <a:bodyPr>
            <a:normAutofit fontScale="70000" lnSpcReduction="20000"/>
          </a:bodyPr>
          <a:lstStyle/>
          <a:p>
            <a:pPr marL="514350" indent="-514350">
              <a:buFont typeface="+mj-lt"/>
              <a:buAutoNum type="arabicPeriod"/>
            </a:pPr>
            <a:r>
              <a:rPr lang="es-ES" dirty="0"/>
              <a:t>Integración conjunta de todos los factores que afectan la distribución. </a:t>
            </a:r>
          </a:p>
          <a:p>
            <a:pPr marL="514350" indent="-514350">
              <a:buFont typeface="+mj-lt"/>
              <a:buAutoNum type="arabicPeriod"/>
            </a:pPr>
            <a:r>
              <a:rPr lang="es-ES" dirty="0" smtClean="0"/>
              <a:t> </a:t>
            </a:r>
            <a:r>
              <a:rPr lang="es-ES" dirty="0"/>
              <a:t>Movimiento del material según distancias mínimas. </a:t>
            </a:r>
          </a:p>
          <a:p>
            <a:pPr marL="514350" indent="-514350">
              <a:buFont typeface="+mj-lt"/>
              <a:buAutoNum type="arabicPeriod"/>
            </a:pPr>
            <a:r>
              <a:rPr lang="es-ES" dirty="0" smtClean="0"/>
              <a:t> </a:t>
            </a:r>
            <a:r>
              <a:rPr lang="es-ES" dirty="0"/>
              <a:t>Circulación del trabajo a través de la planta según su flujo de materiales. </a:t>
            </a:r>
            <a:endParaRPr lang="es-ES" dirty="0" smtClean="0"/>
          </a:p>
          <a:p>
            <a:pPr marL="514350" indent="-514350">
              <a:buFont typeface="+mj-lt"/>
              <a:buAutoNum type="arabicPeriod"/>
            </a:pPr>
            <a:r>
              <a:rPr lang="es-ES" dirty="0" smtClean="0"/>
              <a:t>Utilización </a:t>
            </a:r>
            <a:r>
              <a:rPr lang="es-ES" dirty="0"/>
              <a:t>efectiva de todo el espacio. </a:t>
            </a:r>
          </a:p>
          <a:p>
            <a:pPr marL="514350" indent="-514350">
              <a:buFont typeface="+mj-lt"/>
              <a:buAutoNum type="arabicPeriod"/>
            </a:pPr>
            <a:r>
              <a:rPr lang="es-ES" dirty="0" smtClean="0"/>
              <a:t>Satisfacción </a:t>
            </a:r>
            <a:r>
              <a:rPr lang="es-ES" dirty="0"/>
              <a:t>y seguridad de los trabajadores. </a:t>
            </a:r>
            <a:endParaRPr lang="es-ES" dirty="0" smtClean="0"/>
          </a:p>
          <a:p>
            <a:pPr marL="514350" indent="-514350">
              <a:buFont typeface="+mj-lt"/>
              <a:buAutoNum type="arabicPeriod"/>
            </a:pPr>
            <a:r>
              <a:rPr lang="es-ES" dirty="0" smtClean="0"/>
              <a:t>Flexibilidad </a:t>
            </a:r>
            <a:r>
              <a:rPr lang="es-ES" dirty="0"/>
              <a:t>de ordenación para facilitar cualquier reajuste. </a:t>
            </a:r>
          </a:p>
          <a:p>
            <a:endParaRPr lang="es-MX" dirty="0">
              <a:latin typeface="Arial" pitchFamily="34" charset="0"/>
              <a:cs typeface="Arial" pitchFamily="34" charset="0"/>
            </a:endParaRPr>
          </a:p>
        </p:txBody>
      </p:sp>
      <p:sp>
        <p:nvSpPr>
          <p:cNvPr id="7" name="AutoShape 4" descr="Resultado de imagen para imagenes de distribucion de planta"/>
          <p:cNvSpPr>
            <a:spLocks noGrp="1" noChangeAspect="1" noChangeArrowheads="1"/>
          </p:cNvSpPr>
          <p:nvPr>
            <p:ph sz="half" idx="2"/>
          </p:nvPr>
        </p:nvSpPr>
        <p:spPr bwMode="auto">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dirty="0"/>
          </a:p>
        </p:txBody>
      </p:sp>
      <p:pic>
        <p:nvPicPr>
          <p:cNvPr id="2053"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20072" y="2204864"/>
            <a:ext cx="3456383" cy="28803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1503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Rectángulo"/>
          <p:cNvSpPr/>
          <p:nvPr/>
        </p:nvSpPr>
        <p:spPr>
          <a:xfrm>
            <a:off x="1475656" y="1484784"/>
            <a:ext cx="7344816" cy="2031325"/>
          </a:xfrm>
          <a:prstGeom prst="rect">
            <a:avLst/>
          </a:prstGeom>
        </p:spPr>
        <p:txBody>
          <a:bodyPr wrap="square">
            <a:spAutoFit/>
          </a:bodyPr>
          <a:lstStyle/>
          <a:p>
            <a:r>
              <a:rPr lang="es-ES" dirty="0">
                <a:solidFill>
                  <a:schemeClr val="accent6">
                    <a:lumMod val="50000"/>
                  </a:schemeClr>
                </a:solidFill>
                <a:latin typeface="Berlin Sans FB" pitchFamily="34" charset="0"/>
              </a:rPr>
              <a:t>La distribución del equipo (instalaciones, máquinas, etc.) y áreas de trabajo es un problema ineludible para todas las plantas industriales, por lo tanto no es posible evitarlo. El solo hecho de colocar un equipo en el interior del edificio ya representa un problema de ordenación. </a:t>
            </a:r>
            <a:endParaRPr lang="es-ES" dirty="0" smtClean="0">
              <a:solidFill>
                <a:schemeClr val="accent6">
                  <a:lumMod val="50000"/>
                </a:schemeClr>
              </a:solidFill>
              <a:latin typeface="Berlin Sans FB" pitchFamily="34" charset="0"/>
            </a:endParaRPr>
          </a:p>
          <a:p>
            <a:endParaRPr lang="es-ES" dirty="0">
              <a:solidFill>
                <a:schemeClr val="accent6">
                  <a:lumMod val="50000"/>
                </a:schemeClr>
              </a:solidFill>
              <a:latin typeface="Berlin Sans FB" pitchFamily="34" charset="0"/>
            </a:endParaRPr>
          </a:p>
          <a:p>
            <a:endParaRPr lang="es-ES" dirty="0" smtClean="0">
              <a:solidFill>
                <a:schemeClr val="accent6">
                  <a:lumMod val="50000"/>
                </a:schemeClr>
              </a:solidFill>
              <a:latin typeface="Berlin Sans FB" pitchFamily="34" charset="0"/>
            </a:endParaRPr>
          </a:p>
          <a:p>
            <a:endParaRPr lang="es-ES" dirty="0">
              <a:solidFill>
                <a:schemeClr val="accent6">
                  <a:lumMod val="50000"/>
                </a:schemeClr>
              </a:solidFill>
              <a:latin typeface="Berlin Sans FB" pitchFamily="34"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27784" y="2788871"/>
            <a:ext cx="4752528" cy="32324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idx="1"/>
          </p:nvPr>
        </p:nvSpPr>
        <p:spPr>
          <a:xfrm>
            <a:off x="1643042" y="548680"/>
            <a:ext cx="7043758" cy="5577483"/>
          </a:xfrm>
        </p:spPr>
        <p:txBody>
          <a:bodyPr>
            <a:normAutofit fontScale="70000" lnSpcReduction="20000"/>
          </a:bodyPr>
          <a:lstStyle/>
          <a:p>
            <a:r>
              <a:rPr lang="es-ES" dirty="0"/>
              <a:t>Reducción del riesgo para la salud y aumento de la seguridad de los </a:t>
            </a:r>
            <a:r>
              <a:rPr lang="es-ES" dirty="0" smtClean="0"/>
              <a:t>Trabajadores</a:t>
            </a:r>
            <a:r>
              <a:rPr lang="es-ES" dirty="0"/>
              <a:t>. </a:t>
            </a:r>
            <a:br>
              <a:rPr lang="es-ES" dirty="0"/>
            </a:br>
            <a:r>
              <a:rPr lang="es-ES" dirty="0"/>
              <a:t>· Elevación de la moral y la satisfacción del obrero. </a:t>
            </a:r>
            <a:br>
              <a:rPr lang="es-ES" dirty="0"/>
            </a:br>
            <a:r>
              <a:rPr lang="es-ES" dirty="0"/>
              <a:t>· Incremento de la producción. </a:t>
            </a:r>
            <a:br>
              <a:rPr lang="es-ES" dirty="0"/>
            </a:br>
            <a:r>
              <a:rPr lang="es-ES" dirty="0"/>
              <a:t>· Disminución de los retrasos en la producción. </a:t>
            </a:r>
            <a:br>
              <a:rPr lang="es-ES" dirty="0"/>
            </a:br>
            <a:r>
              <a:rPr lang="es-ES" dirty="0"/>
              <a:t>· Ahorro de área ocupada. </a:t>
            </a:r>
            <a:br>
              <a:rPr lang="es-ES" dirty="0"/>
            </a:br>
            <a:r>
              <a:rPr lang="es-ES" dirty="0"/>
              <a:t>· Reducción del manejo de materiales. </a:t>
            </a:r>
            <a:br>
              <a:rPr lang="es-ES" dirty="0"/>
            </a:br>
            <a:r>
              <a:rPr lang="es-ES" dirty="0"/>
              <a:t>· Una mayor utilización de la maquinaria, de la mano de obra y de los servicios. </a:t>
            </a:r>
            <a:br>
              <a:rPr lang="es-ES" dirty="0"/>
            </a:br>
            <a:r>
              <a:rPr lang="es-ES" dirty="0"/>
              <a:t>· Reducción del material en proceso. </a:t>
            </a:r>
            <a:br>
              <a:rPr lang="es-ES" dirty="0"/>
            </a:br>
            <a:r>
              <a:rPr lang="es-ES" dirty="0"/>
              <a:t>· Acortamiento del tiempo de fabricación. </a:t>
            </a:r>
            <a:br>
              <a:rPr lang="es-ES" dirty="0"/>
            </a:br>
            <a:r>
              <a:rPr lang="es-ES" dirty="0"/>
              <a:t>· Reducción del trabajo administrativo, del trabajo indirecto en general. </a:t>
            </a:r>
            <a:br>
              <a:rPr lang="es-ES" dirty="0"/>
            </a:br>
            <a:r>
              <a:rPr lang="es-ES" dirty="0"/>
              <a:t>· Logro de una supervisión más fácil y mejor. </a:t>
            </a:r>
            <a:br>
              <a:rPr lang="es-ES" dirty="0"/>
            </a:br>
            <a:r>
              <a:rPr lang="es-ES" dirty="0"/>
              <a:t>· Disminución de la congestión y confusión. </a:t>
            </a:r>
            <a:br>
              <a:rPr lang="es-ES" dirty="0"/>
            </a:br>
            <a:r>
              <a:rPr lang="es-ES" dirty="0"/>
              <a:t>· Disminución del riesgo para el material o su calidad. </a:t>
            </a:r>
            <a:br>
              <a:rPr lang="es-ES" dirty="0"/>
            </a:br>
            <a:r>
              <a:rPr lang="es-ES" dirty="0"/>
              <a:t>· Mayor facilidad de ajuste a los cambios de condiciones. </a:t>
            </a:r>
            <a:br>
              <a:rPr lang="es-ES" dirty="0"/>
            </a:br>
            <a:r>
              <a:rPr lang="es-ES" dirty="0"/>
              <a:t>· Otras ventajas diversas. </a:t>
            </a:r>
            <a:br>
              <a:rPr lang="es-ES" dirty="0"/>
            </a:br>
            <a:endParaRPr lang="es-MX"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0" indent="0">
              <a:buNone/>
            </a:pPr>
            <a:r>
              <a:rPr lang="es-ES" dirty="0" smtClean="0"/>
              <a:t>CONCLUSIÓN:</a:t>
            </a:r>
          </a:p>
          <a:p>
            <a:pPr marL="0" indent="0">
              <a:buNone/>
            </a:pPr>
            <a:r>
              <a:rPr lang="es-ES" dirty="0"/>
              <a:t>Se busca hallar una ordenación de las áreas de trabajo y el equipo, que sea la más económica para el trabajo, al mismo tiempo que la más segura y satisfactoria para los empleados</a:t>
            </a: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pPr>
              <a:buNone/>
            </a:pPr>
            <a:r>
              <a:rPr lang="es-MX" sz="2400" dirty="0" smtClean="0">
                <a:latin typeface="Arial" pitchFamily="34" charset="0"/>
                <a:cs typeface="Arial" pitchFamily="34" charset="0"/>
              </a:rPr>
              <a:t>RIGGS, James L. Sistemas de Producción, Planeación, Análisis y Control. </a:t>
            </a:r>
            <a:r>
              <a:rPr lang="es-MX" sz="2400" dirty="0" err="1" smtClean="0">
                <a:latin typeface="Arial" pitchFamily="34" charset="0"/>
                <a:cs typeface="Arial" pitchFamily="34" charset="0"/>
              </a:rPr>
              <a:t>Limusa</a:t>
            </a:r>
            <a:r>
              <a:rPr lang="es-MX" sz="2400" dirty="0" smtClean="0">
                <a:latin typeface="Arial" pitchFamily="34" charset="0"/>
                <a:cs typeface="Arial" pitchFamily="34" charset="0"/>
              </a:rPr>
              <a:t> Noriega Editores. </a:t>
            </a:r>
          </a:p>
          <a:p>
            <a:pPr>
              <a:buNone/>
            </a:pPr>
            <a:r>
              <a:rPr lang="es-ES" sz="2400" dirty="0" err="1" smtClean="0">
                <a:latin typeface="Arial" pitchFamily="34" charset="0"/>
                <a:cs typeface="Arial" pitchFamily="34" charset="0"/>
              </a:rPr>
              <a:t>Jay</a:t>
            </a:r>
            <a:r>
              <a:rPr lang="es-ES" sz="2400" dirty="0" smtClean="0">
                <a:latin typeface="Arial" pitchFamily="34" charset="0"/>
                <a:cs typeface="Arial" pitchFamily="34" charset="0"/>
              </a:rPr>
              <a:t> </a:t>
            </a:r>
            <a:r>
              <a:rPr lang="es-ES" sz="2400" dirty="0" err="1">
                <a:latin typeface="Arial" pitchFamily="34" charset="0"/>
                <a:cs typeface="Arial" pitchFamily="34" charset="0"/>
              </a:rPr>
              <a:t>Heizer</a:t>
            </a:r>
            <a:r>
              <a:rPr lang="es-ES" sz="2400" dirty="0">
                <a:latin typeface="Arial" pitchFamily="34" charset="0"/>
                <a:cs typeface="Arial" pitchFamily="34" charset="0"/>
              </a:rPr>
              <a:t>  y Barry </a:t>
            </a:r>
            <a:r>
              <a:rPr lang="es-ES" sz="2400" dirty="0" err="1">
                <a:latin typeface="Arial" pitchFamily="34" charset="0"/>
                <a:cs typeface="Arial" pitchFamily="34" charset="0"/>
              </a:rPr>
              <a:t>Render</a:t>
            </a:r>
            <a:r>
              <a:rPr lang="es-ES" sz="2400" dirty="0">
                <a:latin typeface="Arial" pitchFamily="34" charset="0"/>
                <a:cs typeface="Arial" pitchFamily="34" charset="0"/>
              </a:rPr>
              <a:t>  </a:t>
            </a:r>
            <a:r>
              <a:rPr lang="es-ES" sz="2400" dirty="0" smtClean="0">
                <a:latin typeface="Arial" pitchFamily="34" charset="0"/>
                <a:cs typeface="Arial" pitchFamily="34" charset="0"/>
              </a:rPr>
              <a:t>Principios </a:t>
            </a:r>
            <a:r>
              <a:rPr lang="es-ES" sz="2400" dirty="0">
                <a:latin typeface="Arial" pitchFamily="34" charset="0"/>
                <a:cs typeface="Arial" pitchFamily="34" charset="0"/>
              </a:rPr>
              <a:t>de Administración de </a:t>
            </a:r>
            <a:r>
              <a:rPr lang="es-ES" sz="2400" dirty="0" smtClean="0">
                <a:latin typeface="Arial" pitchFamily="34" charset="0"/>
                <a:cs typeface="Arial" pitchFamily="34" charset="0"/>
              </a:rPr>
              <a:t>Operaciones, Editorial </a:t>
            </a:r>
            <a:r>
              <a:rPr lang="es-ES" sz="2400" dirty="0">
                <a:latin typeface="Arial" pitchFamily="34" charset="0"/>
                <a:cs typeface="Arial" pitchFamily="34" charset="0"/>
              </a:rPr>
              <a:t>Pearson Prentice </a:t>
            </a:r>
            <a:r>
              <a:rPr lang="es-ES" sz="2400" dirty="0" smtClean="0">
                <a:latin typeface="Arial" pitchFamily="34" charset="0"/>
                <a:cs typeface="Arial" pitchFamily="34" charset="0"/>
              </a:rPr>
              <a:t>Hall, 7ª </a:t>
            </a:r>
            <a:r>
              <a:rPr lang="es-ES" sz="2400" dirty="0">
                <a:latin typeface="Arial" pitchFamily="34" charset="0"/>
                <a:cs typeface="Arial" pitchFamily="34" charset="0"/>
              </a:rPr>
              <a:t>Edición 2009</a:t>
            </a:r>
            <a:endParaRPr lang="es-MX" sz="2400" dirty="0" smtClean="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Distribución </a:t>
            </a:r>
            <a:r>
              <a:rPr lang="es-MX" dirty="0" err="1" smtClean="0">
                <a:effectLst>
                  <a:outerShdw blurRad="38100" dist="38100" dir="2700000" algn="tl">
                    <a:srgbClr val="000000">
                      <a:alpha val="43137"/>
                    </a:srgbClr>
                  </a:outerShdw>
                </a:effectLst>
                <a:latin typeface="Arial" pitchFamily="34" charset="0"/>
                <a:cs typeface="Arial" pitchFamily="34" charset="0"/>
              </a:rPr>
              <a:t>Fisìca</a:t>
            </a:r>
            <a:r>
              <a:rPr lang="es-MX" dirty="0" smtClean="0">
                <a:latin typeface="Arial" pitchFamily="34" charset="0"/>
                <a:cs typeface="Arial" pitchFamily="34" charset="0"/>
              </a:rPr>
              <a:t>.</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 (a):</a:t>
            </a:r>
            <a:r>
              <a:rPr lang="es-MX" dirty="0" smtClean="0">
                <a:latin typeface="Arial" pitchFamily="34" charset="0"/>
                <a:cs typeface="Arial" pitchFamily="34" charset="0"/>
              </a:rPr>
              <a:t> </a:t>
            </a:r>
            <a:r>
              <a:rPr lang="es-MX" dirty="0" err="1">
                <a:latin typeface="Arial" pitchFamily="34" charset="0"/>
                <a:cs typeface="Arial" pitchFamily="34" charset="0"/>
              </a:rPr>
              <a:t>M.en</a:t>
            </a:r>
            <a:r>
              <a:rPr lang="es-MX" dirty="0">
                <a:latin typeface="Arial" pitchFamily="34" charset="0"/>
                <a:cs typeface="Arial" pitchFamily="34" charset="0"/>
              </a:rPr>
              <a:t> I.I. Ma. Victoria Ramírez </a:t>
            </a:r>
            <a:r>
              <a:rPr lang="es-MX" dirty="0" err="1" smtClean="0">
                <a:latin typeface="Arial" pitchFamily="34" charset="0"/>
                <a:cs typeface="Arial" pitchFamily="34" charset="0"/>
              </a:rPr>
              <a:t>Ramirez</a:t>
            </a:r>
            <a:endParaRPr lang="es-MX" dirty="0">
              <a:latin typeface="Arial" pitchFamily="34" charset="0"/>
              <a:cs typeface="Arial" pitchFamily="34" charset="0"/>
            </a:endParaRPr>
          </a:p>
          <a:p>
            <a:pPr marL="457200" lvl="1" indent="0">
              <a:buNone/>
            </a:pP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 Junio 2017</a:t>
            </a:r>
            <a:r>
              <a:rPr lang="es-MX" dirty="0" smtClean="0">
                <a:latin typeface="Arial" pitchFamily="34" charset="0"/>
                <a:cs typeface="Arial" pitchFamily="34" charset="0"/>
              </a:rPr>
              <a:t> </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629816"/>
            <a:ext cx="7704856" cy="1143000"/>
          </a:xfrm>
        </p:spPr>
        <p:txBody>
          <a:bodyPr/>
          <a:lstStyle/>
          <a:p>
            <a:r>
              <a:rPr lang="fr-FR" b="1" u="sng" dirty="0" err="1" smtClean="0">
                <a:latin typeface="Arial" pitchFamily="34" charset="0"/>
                <a:cs typeface="Arial" pitchFamily="34" charset="0"/>
              </a:rPr>
              <a:t>Tema:DISTRIBUTION</a:t>
            </a:r>
            <a:r>
              <a:rPr lang="fr-FR" b="1" u="sng" dirty="0" smtClean="0">
                <a:latin typeface="Arial" pitchFamily="34" charset="0"/>
                <a:cs typeface="Arial" pitchFamily="34" charset="0"/>
              </a:rPr>
              <a:t> </a:t>
            </a:r>
            <a:r>
              <a:rPr lang="fr-FR" b="1" u="sng" dirty="0">
                <a:latin typeface="Arial" pitchFamily="34" charset="0"/>
                <a:cs typeface="Arial" pitchFamily="34" charset="0"/>
              </a:rPr>
              <a:t>OF PHYSICAL PLANT</a:t>
            </a:r>
            <a:r>
              <a:rPr lang="fr-FR" sz="4400" dirty="0">
                <a:latin typeface="Arial" pitchFamily="34" charset="0"/>
                <a:cs typeface="Arial" pitchFamily="34" charset="0"/>
              </a:rPr>
              <a:t/>
            </a:r>
            <a:br>
              <a:rPr lang="fr-FR" sz="4400" dirty="0">
                <a:latin typeface="Arial" pitchFamily="34" charset="0"/>
                <a:cs typeface="Arial" pitchFamily="34" charset="0"/>
              </a:rPr>
            </a:b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lnSpcReduction="1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b="1" u="sng" dirty="0" smtClean="0">
                <a:effectLst>
                  <a:outerShdw blurRad="38100" dist="38100" dir="2700000" algn="tl">
                    <a:srgbClr val="000000">
                      <a:alpha val="43137"/>
                    </a:srgbClr>
                  </a:outerShdw>
                </a:effectLst>
                <a:latin typeface="Arial" pitchFamily="34" charset="0"/>
                <a:cs typeface="Arial" pitchFamily="34" charset="0"/>
              </a:rPr>
              <a:t>Abstract:</a:t>
            </a:r>
          </a:p>
          <a:p>
            <a:pPr algn="just">
              <a:lnSpc>
                <a:spcPct val="90000"/>
              </a:lnSpc>
              <a:buNone/>
            </a:pPr>
            <a:r>
              <a:rPr lang="en-US" dirty="0" smtClean="0">
                <a:latin typeface="Arial" pitchFamily="34" charset="0"/>
                <a:cs typeface="Arial" pitchFamily="34" charset="0"/>
              </a:rPr>
              <a:t>Is to determine the space, of the various elements that make up the production process. Both the necessary spaces for this management includes movement of material, storage, indirect jobs and all other activities or services, such as the work equipment and the workshop staff.</a:t>
            </a:r>
            <a:endParaRPr lang="fr-FR"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Tree>
    <p:extLst>
      <p:ext uri="{BB962C8B-B14F-4D97-AF65-F5344CB8AC3E}">
        <p14:creationId xmlns:p14="http://schemas.microsoft.com/office/powerpoint/2010/main" xmlns=""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a:xfrm>
            <a:off x="1295400" y="1752600"/>
            <a:ext cx="7529538" cy="4419600"/>
          </a:xfrm>
        </p:spPr>
        <p:txBody>
          <a:bodyPr>
            <a:normAutofit/>
          </a:bodyPr>
          <a:lstStyle/>
          <a:p>
            <a:pPr algn="just"/>
            <a:r>
              <a:rPr lang="es-MX" dirty="0" smtClean="0"/>
              <a:t>Al finalizar el curso el estudiante estará capacitado para identificar alguna de las problemáticas dentro de la empresa y/o organización para la toma decisiones de mejoras en la elaboración de nuestros productos y servicios en la satisfacción de nuestros clientes internos y externos. </a:t>
            </a:r>
            <a:endParaRPr lang="es-MX" dirty="0"/>
          </a:p>
        </p:txBody>
      </p:sp>
    </p:spTree>
    <p:extLst>
      <p:ext uri="{BB962C8B-B14F-4D97-AF65-F5344CB8AC3E}">
        <p14:creationId xmlns:p14="http://schemas.microsoft.com/office/powerpoint/2010/main" xmlns="" val="1297852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lnSpcReduction="10000"/>
          </a:bodyPr>
          <a:lstStyle/>
          <a:p>
            <a:pPr algn="just"/>
            <a:r>
              <a:rPr lang="es-MX" dirty="0" smtClean="0"/>
              <a:t>Describir una optimización de tiempos y costos en la realización de actividades.</a:t>
            </a:r>
          </a:p>
          <a:p>
            <a:pPr algn="just"/>
            <a:r>
              <a:rPr lang="es-MX" dirty="0" smtClean="0"/>
              <a:t>Determinar el problema de entregas de productos y/o servicios a nuestros clientes.</a:t>
            </a:r>
          </a:p>
          <a:p>
            <a:pPr algn="just"/>
            <a:r>
              <a:rPr lang="es-MX" dirty="0" smtClean="0"/>
              <a:t>Identificar la ruta adecuada de al momento de realizar las actividades en la transformación de un producto y/o servicio.</a:t>
            </a:r>
          </a:p>
        </p:txBody>
      </p:sp>
    </p:spTree>
    <p:extLst>
      <p:ext uri="{BB962C8B-B14F-4D97-AF65-F5344CB8AC3E}">
        <p14:creationId xmlns:p14="http://schemas.microsoft.com/office/powerpoint/2010/main" xmlns="" val="2971164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lnSpcReduction="10000"/>
          </a:bodyPr>
          <a:lstStyle/>
          <a:p>
            <a:pPr algn="just"/>
            <a:r>
              <a:rPr lang="es-ES" sz="2800" dirty="0"/>
              <a:t>L</a:t>
            </a:r>
            <a:r>
              <a:rPr lang="es-ES" sz="2800" dirty="0" smtClean="0"/>
              <a:t>a </a:t>
            </a:r>
            <a:r>
              <a:rPr lang="es-ES" sz="2800" dirty="0"/>
              <a:t>distribución física es llevar el producto desde el centro de producción al consumidor final. </a:t>
            </a:r>
            <a:br>
              <a:rPr lang="es-ES" sz="2800" dirty="0"/>
            </a:br>
            <a:r>
              <a:rPr lang="es-ES" sz="2800" dirty="0"/>
              <a:t/>
            </a:r>
            <a:br>
              <a:rPr lang="es-ES" sz="2800" dirty="0"/>
            </a:br>
            <a:r>
              <a:rPr lang="es-ES" sz="2800" dirty="0"/>
              <a:t>Dependiendo del tipo de producto la distribución física será más o menos compleja. Al igual los costos variarán considerablemente, tratándose de uno u otro. No es lo mismo distribuir físicamente productos perecibles o no perecibles, líquidos o sólidos, inflamables o inocuos, gaseosos o no gaseosos, pequeños de tamaño o muy grandes.</a:t>
            </a:r>
            <a:endParaRPr lang="es-ES_tradnl" sz="2700" dirty="0" smtClean="0"/>
          </a:p>
        </p:txBody>
      </p:sp>
    </p:spTree>
    <p:extLst>
      <p:ext uri="{BB962C8B-B14F-4D97-AF65-F5344CB8AC3E}">
        <p14:creationId xmlns:p14="http://schemas.microsoft.com/office/powerpoint/2010/main" xmlns="" val="1101861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fontScale="77500" lnSpcReduction="20000"/>
          </a:bodyPr>
          <a:lstStyle/>
          <a:p>
            <a:pPr algn="just"/>
            <a:r>
              <a:rPr lang="es-ES" sz="2800" dirty="0"/>
              <a:t>Un buen sistema de distribución física permite reducir inventarios, disminuir los costos, aumentar las ventas y satisfacer plenamente a los clientes. Los avances en los sistemas de distribución física los ha hecho posible las tecnologías informáticas y telemáticas. Sistemas de rastreo de productos en tránsito, existencias e inventarios, lectores de códigos de barras, rastreo de embarques por medio de satélites y toda esa información accesible por medio de Internet, se encuentran revolucionando los conceptos de la distribución física. </a:t>
            </a:r>
            <a:br>
              <a:rPr lang="es-ES" sz="2800" dirty="0"/>
            </a:br>
            <a:r>
              <a:rPr lang="es-ES" sz="2800" dirty="0"/>
              <a:t/>
            </a:r>
            <a:br>
              <a:rPr lang="es-ES" sz="2800" dirty="0"/>
            </a:br>
            <a:r>
              <a:rPr lang="es-ES" sz="2800" dirty="0"/>
              <a:t>La misión de la distribución física en una empresa es desarrollar un sistema que materialice la política de servicios al cliente establecida por la compañía al costo mas bajo posible. </a:t>
            </a:r>
            <a:endParaRPr lang="es-ES_tradnl" sz="2700" dirty="0" smtClean="0"/>
          </a:p>
        </p:txBody>
      </p:sp>
    </p:spTree>
    <p:extLst>
      <p:ext uri="{BB962C8B-B14F-4D97-AF65-F5344CB8AC3E}">
        <p14:creationId xmlns:p14="http://schemas.microsoft.com/office/powerpoint/2010/main" xmlns="" val="431678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sz="4800" dirty="0" smtClean="0">
                <a:latin typeface="Arial" pitchFamily="34" charset="0"/>
                <a:cs typeface="Arial" pitchFamily="34" charset="0"/>
              </a:rPr>
              <a:t>DISTRIBUCIÓN FISÍCA</a:t>
            </a:r>
            <a:endParaRPr lang="es-MX" sz="4800" dirty="0">
              <a:latin typeface="Arial" pitchFamily="34" charset="0"/>
              <a:cs typeface="Arial" pitchFamily="34" charset="0"/>
            </a:endParaRPr>
          </a:p>
        </p:txBody>
      </p:sp>
      <p:sp>
        <p:nvSpPr>
          <p:cNvPr id="5" name="4 Marcador de contenido"/>
          <p:cNvSpPr>
            <a:spLocks noGrp="1"/>
          </p:cNvSpPr>
          <p:nvPr>
            <p:ph sz="half" idx="1"/>
          </p:nvPr>
        </p:nvSpPr>
        <p:spPr>
          <a:xfrm>
            <a:off x="1619672" y="1628800"/>
            <a:ext cx="6912768" cy="4525963"/>
          </a:xfrm>
        </p:spPr>
        <p:txBody>
          <a:bodyPr>
            <a:normAutofit/>
          </a:bodyPr>
          <a:lstStyle/>
          <a:p>
            <a:pPr algn="just"/>
            <a:r>
              <a:rPr lang="es-ES" sz="3200" dirty="0"/>
              <a:t>Consiste en determinar el  espacio, de los diversos elementos que integran el proceso productivo.  Tanto los espacios necesarios para </a:t>
            </a:r>
            <a:r>
              <a:rPr lang="es-ES" sz="3200" dirty="0" smtClean="0"/>
              <a:t>el.  </a:t>
            </a:r>
            <a:r>
              <a:rPr lang="es-ES" sz="3200" dirty="0"/>
              <a:t>Esta ordenación incluye  movimiento del material, almacenamiento, trabajos indirectos y todas las otras actividades o servicios, como el equipo de trabajo y el personal de taller.</a:t>
            </a:r>
            <a:r>
              <a:rPr lang="es-ES" sz="3200" dirty="0" smtClean="0"/>
              <a:t>.</a:t>
            </a:r>
            <a:endParaRPr lang="es-ES" sz="3200" dirty="0"/>
          </a:p>
          <a:p>
            <a:pPr algn="just"/>
            <a:endParaRPr lang="es-MX" sz="3200" dirty="0">
              <a:latin typeface="Arial" pitchFamily="34" charset="0"/>
              <a:cs typeface="Arial" pitchFamily="34" charset="0"/>
            </a:endParaRPr>
          </a:p>
        </p:txBody>
      </p:sp>
    </p:spTree>
    <p:extLst>
      <p:ext uri="{BB962C8B-B14F-4D97-AF65-F5344CB8AC3E}">
        <p14:creationId xmlns:p14="http://schemas.microsoft.com/office/powerpoint/2010/main" xmlns="" val="71503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547664" y="266292"/>
            <a:ext cx="6995120" cy="1143000"/>
          </a:xfrm>
        </p:spPr>
        <p:txBody>
          <a:bodyPr/>
          <a:lstStyle/>
          <a:p>
            <a:r>
              <a:rPr lang="es-ES" dirty="0"/>
              <a:t>Los problemas de distribución de </a:t>
            </a:r>
            <a:r>
              <a:rPr lang="es-ES" dirty="0" smtClean="0"/>
              <a:t>planta:</a:t>
            </a:r>
            <a:endParaRPr lang="es-MX" dirty="0">
              <a:latin typeface="Arial" pitchFamily="34" charset="0"/>
              <a:cs typeface="Arial" pitchFamily="34" charset="0"/>
            </a:endParaRPr>
          </a:p>
        </p:txBody>
      </p:sp>
      <p:sp>
        <p:nvSpPr>
          <p:cNvPr id="5" name="4 Marcador de contenido"/>
          <p:cNvSpPr>
            <a:spLocks noGrp="1"/>
          </p:cNvSpPr>
          <p:nvPr>
            <p:ph sz="half" idx="1"/>
          </p:nvPr>
        </p:nvSpPr>
        <p:spPr>
          <a:xfrm>
            <a:off x="1475656" y="1600200"/>
            <a:ext cx="7128792" cy="4525963"/>
          </a:xfrm>
        </p:spPr>
        <p:txBody>
          <a:bodyPr>
            <a:normAutofit/>
          </a:bodyPr>
          <a:lstStyle/>
          <a:p>
            <a:r>
              <a:rPr lang="es-ES" dirty="0" smtClean="0"/>
              <a:t>Estos </a:t>
            </a:r>
            <a:r>
              <a:rPr lang="es-ES" dirty="0"/>
              <a:t>problemas pueden  Expansión o Proyecto de una planta completamente nueva ser de cuatro clases:   Reordenación de una distribución </a:t>
            </a:r>
            <a:r>
              <a:rPr lang="es-ES" dirty="0" smtClean="0"/>
              <a:t>y traslado </a:t>
            </a:r>
            <a:r>
              <a:rPr lang="es-ES" dirty="0"/>
              <a:t>a una planta ya existente    Ajustes menores en distribuciones ya </a:t>
            </a:r>
            <a:r>
              <a:rPr lang="es-ES" dirty="0" smtClean="0"/>
              <a:t>existentes. </a:t>
            </a:r>
            <a:endParaRPr lang="es-MX" dirty="0" smtClean="0"/>
          </a:p>
          <a:p>
            <a:endParaRPr lang="es-MX" dirty="0">
              <a:latin typeface="Arial" pitchFamily="34" charset="0"/>
              <a:cs typeface="Arial" pitchFamily="34" charset="0"/>
            </a:endParaRPr>
          </a:p>
        </p:txBody>
      </p:sp>
    </p:spTree>
    <p:extLst>
      <p:ext uri="{BB962C8B-B14F-4D97-AF65-F5344CB8AC3E}">
        <p14:creationId xmlns:p14="http://schemas.microsoft.com/office/powerpoint/2010/main" xmlns="" val="71503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592</Words>
  <Application>Microsoft Office PowerPoint</Application>
  <PresentationFormat>Presentación en pantalla (4:3)</PresentationFormat>
  <Paragraphs>49</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AUTÓNOMA DEL ESTADO DE HIDALGO</vt:lpstr>
      <vt:lpstr>Diapositiva 2</vt:lpstr>
      <vt:lpstr>Tema:DISTRIBUTION OF PHYSICAL PLANT </vt:lpstr>
      <vt:lpstr>Objetivo General</vt:lpstr>
      <vt:lpstr>Objetivos Específicos</vt:lpstr>
      <vt:lpstr>Introducción</vt:lpstr>
      <vt:lpstr>Introducción</vt:lpstr>
      <vt:lpstr>DISTRIBUCIÓN FISÍCA</vt:lpstr>
      <vt:lpstr>Los problemas de distribución de planta:</vt:lpstr>
      <vt:lpstr>DISTRIBUCIÓN FISÍCA</vt:lpstr>
      <vt:lpstr> Principios básicos de la distribución en planta:  </vt:lpstr>
      <vt:lpstr>Diapositiva 12</vt:lpstr>
      <vt:lpstr>Diapositiva 13</vt:lpstr>
      <vt:lpstr>Diapositiva 14</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39</cp:revision>
  <dcterms:created xsi:type="dcterms:W3CDTF">2014-12-12T16:57:31Z</dcterms:created>
  <dcterms:modified xsi:type="dcterms:W3CDTF">2017-05-31T01:42:36Z</dcterms:modified>
</cp:coreProperties>
</file>