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9" r:id="rId2"/>
    <p:sldId id="256" r:id="rId3"/>
    <p:sldId id="257" r:id="rId4"/>
    <p:sldId id="273" r:id="rId5"/>
    <p:sldId id="260" r:id="rId6"/>
    <p:sldId id="269" r:id="rId7"/>
    <p:sldId id="263" r:id="rId8"/>
    <p:sldId id="258" r:id="rId9"/>
    <p:sldId id="262" r:id="rId10"/>
    <p:sldId id="264" r:id="rId11"/>
    <p:sldId id="270" r:id="rId12"/>
    <p:sldId id="265" r:id="rId13"/>
    <p:sldId id="266" r:id="rId14"/>
    <p:sldId id="271" r:id="rId15"/>
    <p:sldId id="267" r:id="rId16"/>
    <p:sldId id="272" r:id="rId17"/>
    <p:sldId id="268" r:id="rId18"/>
    <p:sldId id="261" r:id="rId19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2" autoAdjust="0"/>
    <p:restoredTop sz="94660"/>
  </p:normalViewPr>
  <p:slideViewPr>
    <p:cSldViewPr>
      <p:cViewPr varScale="1">
        <p:scale>
          <a:sx n="69" d="100"/>
          <a:sy n="69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5971-DC88-4B47-B98D-04D615315496}" type="datetimeFigureOut">
              <a:rPr lang="es-MX" smtClean="0"/>
              <a:pPr/>
              <a:t>22/05/2017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214F7-88E9-4043-9A2F-994B94D57A8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22/05/2017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    Aspectos importantes de las fusiones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643050"/>
            <a:ext cx="7215238" cy="44831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   A)  Una fusión es sencilla en términos jurídicos y no cuesta tanto como otras formas de adquisición. Evita la necesidad de transferir  la propiedad de cada uno de los activos de la empresa adquirida a la compañía adquiriente.</a:t>
            </a:r>
          </a:p>
          <a:p>
            <a:pPr algn="just">
              <a:buNone/>
            </a:pPr>
            <a:endParaRPr lang="es-MX" dirty="0" smtClean="0"/>
          </a:p>
          <a:p>
            <a:pPr algn="just">
              <a:buNone/>
            </a:pPr>
            <a:endParaRPr lang="es-MX" dirty="0"/>
          </a:p>
        </p:txBody>
      </p:sp>
      <p:pic>
        <p:nvPicPr>
          <p:cNvPr id="4" name="3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43446"/>
            <a:ext cx="5000660" cy="19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85919" y="357166"/>
            <a:ext cx="6929485" cy="5768997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B) Los accionistas de cada firma deben aprobar la fusión. En general se requieren los votos aprobatorios de los propietarios de las dos terceras partes  de las acciones.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143248"/>
            <a:ext cx="4828857" cy="3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85919" y="428604"/>
            <a:ext cx="6858047" cy="5697559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2.- Adquisición de Acciones</a:t>
            </a:r>
          </a:p>
          <a:p>
            <a:pPr algn="just">
              <a:buNone/>
            </a:pPr>
            <a:r>
              <a:rPr lang="es-MX" dirty="0" smtClean="0"/>
              <a:t>   En la adquisición por acciones el comprador obtiene las acciones pagando con efectivo, acciones u algún otro título a valor. </a:t>
            </a:r>
          </a:p>
          <a:p>
            <a:pPr algn="just">
              <a:buNone/>
            </a:pPr>
            <a:r>
              <a:rPr lang="es-MX" dirty="0" smtClean="0"/>
              <a:t>   </a:t>
            </a:r>
          </a:p>
          <a:p>
            <a:endParaRPr lang="es-MX" dirty="0"/>
          </a:p>
        </p:txBody>
      </p:sp>
      <p:pic>
        <p:nvPicPr>
          <p:cNvPr id="4" name="3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10"/>
            <a:ext cx="4357718" cy="353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71605" y="428604"/>
            <a:ext cx="7215237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   Una adquisición estratégica ocurre cuando una compañía adquiere otra como parte de su estrategia empresarial general. </a:t>
            </a:r>
          </a:p>
          <a:p>
            <a:pPr algn="just">
              <a:buNone/>
            </a:pPr>
            <a:endParaRPr lang="es-MX" dirty="0"/>
          </a:p>
        </p:txBody>
      </p:sp>
      <p:pic>
        <p:nvPicPr>
          <p:cNvPr id="4" name="3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71810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571604" y="357166"/>
            <a:ext cx="7143799" cy="5768997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 El resultado deseado puede ser lograr una ventaja de costo. Ejemplo, una compañía que requiere capacidad adicional adquiera a otra que sufre debido a su capacidad exagerada;  o quizá la empresa de interés pueda ayudar a incrementar los ingresos mediante la ampliación de productos o el dominio de mercado.</a:t>
            </a:r>
            <a:endParaRPr lang="es-MX" dirty="0"/>
          </a:p>
        </p:txBody>
      </p:sp>
      <p:pic>
        <p:nvPicPr>
          <p:cNvPr id="4" name="3 Imagen" descr="Resultado de imagen para adquisiciones de comp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857760"/>
            <a:ext cx="4614543" cy="172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142976" y="357166"/>
            <a:ext cx="771530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    3.- Compra de Activos</a:t>
            </a:r>
          </a:p>
          <a:p>
            <a:pPr algn="just">
              <a:buNone/>
            </a:pPr>
            <a:r>
              <a:rPr lang="es-MX" dirty="0" smtClean="0"/>
              <a:t>    Es la compra de los activos del vendedor, efectuándose el pago directamente a la empresa vendedora, y puede ser en efectivo, acciones del comprador o algún otro título, la transferencia de los activos conlleva otros gastos administrativos y legales normalmente, que deben  incluirse en el análisis financiero de la adquisición.</a:t>
            </a:r>
          </a:p>
          <a:p>
            <a:endParaRPr lang="es-MX" dirty="0"/>
          </a:p>
        </p:txBody>
      </p:sp>
      <p:pic>
        <p:nvPicPr>
          <p:cNvPr id="5" name="4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857760"/>
            <a:ext cx="38789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383194" cy="2084393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Motivos para fusión o adquisición de empresas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39784"/>
          </a:xfrm>
        </p:spPr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 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670" y="642918"/>
            <a:ext cx="6858048" cy="5929354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es-MX" sz="3600" dirty="0" smtClean="0"/>
              <a:t>Incremento de las ventas</a:t>
            </a:r>
          </a:p>
          <a:p>
            <a:pPr lvl="0" algn="just"/>
            <a:r>
              <a:rPr lang="es-MX" sz="3600" dirty="0" smtClean="0"/>
              <a:t>Mejoramiento de la administración</a:t>
            </a:r>
          </a:p>
          <a:p>
            <a:pPr lvl="0" algn="just"/>
            <a:r>
              <a:rPr lang="es-MX" sz="3600" dirty="0" smtClean="0"/>
              <a:t>Efecto de la información</a:t>
            </a:r>
          </a:p>
          <a:p>
            <a:pPr lvl="0" algn="just"/>
            <a:r>
              <a:rPr lang="es-MX" sz="3600" dirty="0" smtClean="0"/>
              <a:t>Transferencia de riqueza</a:t>
            </a:r>
          </a:p>
          <a:p>
            <a:pPr lvl="0" algn="just"/>
            <a:r>
              <a:rPr lang="es-MX" sz="3600" dirty="0" smtClean="0"/>
              <a:t>Beneficios fiscales</a:t>
            </a:r>
          </a:p>
          <a:p>
            <a:pPr lvl="0" algn="just"/>
            <a:r>
              <a:rPr lang="es-MX" sz="3600" dirty="0" smtClean="0"/>
              <a:t>Beneficios derivados del apalancamiento</a:t>
            </a:r>
          </a:p>
          <a:p>
            <a:pPr lvl="0" algn="just"/>
            <a:r>
              <a:rPr lang="es-MX" sz="3600" dirty="0" smtClean="0"/>
              <a:t>Agenda personal de los directores</a:t>
            </a:r>
          </a:p>
          <a:p>
            <a:pPr lvl="0" algn="just"/>
            <a:r>
              <a:rPr lang="es-MX" sz="3600" dirty="0" smtClean="0"/>
              <a:t>Diversificación del negocio</a:t>
            </a:r>
          </a:p>
          <a:p>
            <a:pPr lvl="0" algn="just"/>
            <a:r>
              <a:rPr lang="es-MX" sz="3600" dirty="0" smtClean="0"/>
              <a:t>Expansión nacional</a:t>
            </a:r>
          </a:p>
          <a:p>
            <a:pPr lvl="0" algn="just"/>
            <a:r>
              <a:rPr lang="es-MX" sz="3600" dirty="0" smtClean="0"/>
              <a:t>Expansión internacional</a:t>
            </a:r>
          </a:p>
          <a:p>
            <a:pPr lvl="0" algn="just"/>
            <a:r>
              <a:rPr lang="es-MX" sz="3600" dirty="0" smtClean="0"/>
              <a:t>Incremento de la capacidad productiva</a:t>
            </a:r>
          </a:p>
          <a:p>
            <a:pPr lvl="0" algn="just"/>
            <a:r>
              <a:rPr lang="es-MX" sz="3600" dirty="0" smtClean="0"/>
              <a:t>Elevación de la cuota de mercado</a:t>
            </a:r>
          </a:p>
          <a:p>
            <a:pPr lvl="0" algn="just"/>
            <a:r>
              <a:rPr lang="es-MX" sz="3600" dirty="0" smtClean="0"/>
              <a:t>Eliminar a los competidores no deseados</a:t>
            </a:r>
          </a:p>
          <a:p>
            <a:pPr lvl="0" algn="just"/>
            <a:r>
              <a:rPr lang="es-MX" sz="3600" dirty="0" smtClean="0"/>
              <a:t>Ocasión para adquirir empresas a precios bajos</a:t>
            </a:r>
          </a:p>
          <a:p>
            <a:pPr lvl="0" algn="just"/>
            <a:r>
              <a:rPr lang="es-MX" sz="3600" dirty="0" smtClean="0"/>
              <a:t>Comprar para vender por partes, debido a que estas tienen un mayor valor que el valor global de conjunto.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Ross, Stephen A.,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Westerfield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Randolph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W. y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Jaffe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Jeffrey F. (2012).    Finanzas corporativas,  Novena ed.,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Mc.Graw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Hill, México.</a:t>
            </a: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Morales Castro A. y Morales Castro J. A. (2014). Planeación Financiera, primera ed., grupo  editorial  Patria, México. </a:t>
            </a: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Weston, J. Fred, y 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Copeland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, T. E. (1995). Finanzas en Administración, Novena edición ,   Vol. II ,  </a:t>
            </a:r>
            <a:r>
              <a:rPr lang="es-MX" sz="2400" dirty="0" err="1" smtClean="0">
                <a:latin typeface="Arial" pitchFamily="34" charset="0"/>
                <a:cs typeface="Arial" pitchFamily="34" charset="0"/>
              </a:rPr>
              <a:t>Mc.GrawHill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  , México.</a:t>
            </a:r>
          </a:p>
          <a:p>
            <a:endParaRPr lang="es-MX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Administración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Fusiones y Adquisiciones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Profesor(a):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María Isabel Rivera López</a:t>
            </a:r>
          </a:p>
          <a:p>
            <a:pPr lvl="1"/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 Enero- Junio, 2017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err="1" smtClean="0">
                <a:latin typeface="Arial" pitchFamily="34" charset="0"/>
                <a:cs typeface="Arial" pitchFamily="34" charset="0"/>
              </a:rPr>
              <a:t>Fusions</a:t>
            </a:r>
            <a:r>
              <a:rPr lang="es-MX" b="1" u="sng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b="1" u="sng" dirty="0" err="1" smtClean="0">
                <a:latin typeface="Arial" pitchFamily="34" charset="0"/>
                <a:cs typeface="Arial" pitchFamily="34" charset="0"/>
              </a:rPr>
              <a:t>acquisitions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: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3042" y="1714488"/>
            <a:ext cx="6572296" cy="441167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</a:t>
            </a:r>
            <a:r>
              <a:rPr lang="fr-FR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90000"/>
              </a:lnSpc>
              <a:buNone/>
            </a:pPr>
            <a:endParaRPr lang="fr-FR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es-MX" sz="7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reasons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fusions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acquisitions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companies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produced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, are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obtain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will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allow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conclude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fusion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acquisition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right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motivation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if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operation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has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proved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success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failure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fr-FR" sz="7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sz="7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sz="7200" dirty="0" smtClean="0">
                <a:latin typeface="Arial" pitchFamily="34" charset="0"/>
                <a:cs typeface="Arial" pitchFamily="34" charset="0"/>
              </a:rPr>
              <a:t>  M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ergers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acquisitions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maximum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7200" dirty="0" err="1" smtClean="0">
                <a:latin typeface="Arial" pitchFamily="34" charset="0"/>
                <a:cs typeface="Arial" pitchFamily="34" charset="0"/>
              </a:rPr>
              <a:t>gain</a:t>
            </a:r>
            <a:r>
              <a:rPr lang="es-MX" sz="7200" dirty="0" smtClean="0">
                <a:latin typeface="Arial" pitchFamily="34" charset="0"/>
                <a:cs typeface="Arial" pitchFamily="34" charset="0"/>
              </a:rPr>
              <a:t>. </a:t>
            </a:r>
            <a:endParaRPr lang="es-MX" sz="7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Adquisición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 origina cuando una empresa compra las acciones  y/o activos de una compañía suficiente para tener control sobre la misma, con el objetivo de incrementar su valor y luego venderla a un precio superior. </a:t>
            </a:r>
            <a:endParaRPr lang="es-MX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4294967295"/>
          </p:nvPr>
        </p:nvSpPr>
        <p:spPr>
          <a:xfrm>
            <a:off x="1428728" y="642918"/>
            <a:ext cx="7358114" cy="58579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    Las empresas realizan las adquisiciones con la finalidad de ganar una ventaja competitiva en los mercados, tener control sobre un proveedor, consolidación de la capacidad excedente, crecimiento de la empresa, o bien   disminuir sus riesgos. </a:t>
            </a:r>
          </a:p>
          <a:p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143380"/>
            <a:ext cx="4045900" cy="2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89113" y="571480"/>
            <a:ext cx="6997729" cy="5554683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Normalmente todas las decisiones que se sitúan en la adquisición se orientan con un criterio de maximización de la riqueza de los accionistas o la creación de valor en la empresa.</a:t>
            </a:r>
            <a:endParaRPr lang="es-MX" dirty="0"/>
          </a:p>
        </p:txBody>
      </p:sp>
      <p:pic>
        <p:nvPicPr>
          <p:cNvPr id="5" name="4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Formas básicas en que se desarrollan las Adquisiciones</a:t>
            </a:r>
            <a:br>
              <a:rPr lang="es-MX" dirty="0" smtClean="0"/>
            </a:br>
            <a:endParaRPr lang="es-MX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331640" y="357166"/>
            <a:ext cx="7598078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/>
              <a:t>    1.- Fusión o Consolidación.  </a:t>
            </a:r>
          </a:p>
          <a:p>
            <a:pPr algn="just">
              <a:buNone/>
            </a:pPr>
            <a:r>
              <a:rPr lang="es-MX" dirty="0" smtClean="0"/>
              <a:t>    Una fusión ocurre cuando una empresa absorbe por completo a otra. La firma adquiriente, que conserva su nombre e identidad, obtiene todos los activos y pasivos de la compañía adquirida. Después de la fusión, esta última deja de existir como una entidad mercantil independiente.</a:t>
            </a:r>
          </a:p>
          <a:p>
            <a:pPr>
              <a:buNone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 descr="Resultado de imagen para fusiones y adquisicion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429132"/>
            <a:ext cx="4429156" cy="21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5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89113" y="428604"/>
            <a:ext cx="7069167" cy="5697559"/>
          </a:xfrm>
        </p:spPr>
        <p:txBody>
          <a:bodyPr/>
          <a:lstStyle/>
          <a:p>
            <a:pPr algn="just">
              <a:buNone/>
            </a:pPr>
            <a:r>
              <a:rPr lang="es-MX" dirty="0" smtClean="0"/>
              <a:t>   Una consolidación es  lo mismo que una fusión pero se diferencia   de esta en que se crea una empresa por completo nueva.  Las dos firmas terminan su anterior existencia jurídica y se constituye una nueva compañía.</a:t>
            </a:r>
          </a:p>
        </p:txBody>
      </p:sp>
      <p:pic>
        <p:nvPicPr>
          <p:cNvPr id="4" name="3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876"/>
            <a:ext cx="3862712" cy="30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711</Words>
  <Application>Microsoft Office PowerPoint</Application>
  <PresentationFormat>Presentación en pantalla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UNIVERSIDAD AUTÓNOMA DEL ESTADO DE HIDALGO</vt:lpstr>
      <vt:lpstr>Diapositiva 2</vt:lpstr>
      <vt:lpstr>Fusions and acquisitions:</vt:lpstr>
      <vt:lpstr>Adquisición</vt:lpstr>
      <vt:lpstr>Diapositiva 5</vt:lpstr>
      <vt:lpstr>Diapositiva 6</vt:lpstr>
      <vt:lpstr>  Formas básicas en que se desarrollan las Adquisiciones </vt:lpstr>
      <vt:lpstr>  </vt:lpstr>
      <vt:lpstr>Diapositiva 9</vt:lpstr>
      <vt:lpstr>      Aspectos importantes de las fusiones  </vt:lpstr>
      <vt:lpstr>Diapositiva 11</vt:lpstr>
      <vt:lpstr>Diapositiva 12</vt:lpstr>
      <vt:lpstr>Diapositiva 13</vt:lpstr>
      <vt:lpstr>Diapositiva 14</vt:lpstr>
      <vt:lpstr>Diapositiva 15</vt:lpstr>
      <vt:lpstr>  Motivos para fusión o adquisición de empresas </vt:lpstr>
      <vt:lpstr>   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End_user</cp:lastModifiedBy>
  <cp:revision>53</cp:revision>
  <dcterms:created xsi:type="dcterms:W3CDTF">2014-12-12T16:57:31Z</dcterms:created>
  <dcterms:modified xsi:type="dcterms:W3CDTF">2017-05-22T20:22:38Z</dcterms:modified>
</cp:coreProperties>
</file>