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9" r:id="rId2"/>
    <p:sldId id="256" r:id="rId3"/>
    <p:sldId id="274" r:id="rId4"/>
    <p:sldId id="260" r:id="rId5"/>
    <p:sldId id="276" r:id="rId6"/>
    <p:sldId id="258" r:id="rId7"/>
    <p:sldId id="277" r:id="rId8"/>
    <p:sldId id="278" r:id="rId9"/>
    <p:sldId id="270" r:id="rId10"/>
    <p:sldId id="284" r:id="rId11"/>
    <p:sldId id="282" r:id="rId12"/>
    <p:sldId id="283" r:id="rId13"/>
    <p:sldId id="281" r:id="rId14"/>
    <p:sldId id="285" r:id="rId15"/>
    <p:sldId id="261" r:id="rId16"/>
  </p:sldIdLst>
  <p:sldSz cx="9144000" cy="6858000" type="screen4x3"/>
  <p:notesSz cx="7102475" cy="9388475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A22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C8E21-7549-4C5D-A5EA-8E5C0D1F62CE}" type="datetimeFigureOut">
              <a:rPr lang="es-MX" smtClean="0"/>
              <a:pPr/>
              <a:t>22/05/2017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8FEEA-D23B-4D41-96FF-6042CF44917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FCD61-DFE3-42E7-8B3A-58367ECD62DE}" type="datetimeFigureOut">
              <a:rPr lang="es-MX"/>
              <a:pPr>
                <a:defRPr/>
              </a:pPr>
              <a:t>22/05/2017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9A79C-F758-4333-B3CC-7CCEB00F6A2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D0046-BF0A-4EE0-8627-528289CC19A8}" type="datetimeFigureOut">
              <a:rPr lang="es-MX"/>
              <a:pPr>
                <a:defRPr/>
              </a:pPr>
              <a:t>22/05/2017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32787-68B4-4B70-9451-418F9B9EC55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77072"/>
            <a:ext cx="7772400" cy="2016224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15616" y="220486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E81FF-8701-43EE-B276-1DB0C31EB870}" type="datetimeFigureOut">
              <a:rPr lang="es-MX"/>
              <a:pPr>
                <a:defRPr/>
              </a:pPr>
              <a:t>22/05/2017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28C2B-7BFC-48E4-B873-3FADB54259B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34563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D947-44D9-4876-8389-9327978F890B}" type="datetimeFigureOut">
              <a:rPr lang="es-MX"/>
              <a:pPr>
                <a:defRPr/>
              </a:pPr>
              <a:t>22/05/2017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62163-EABC-40DE-B606-77DD6306308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535113"/>
            <a:ext cx="352839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331640" y="2174875"/>
            <a:ext cx="35283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04048" y="1535113"/>
            <a:ext cx="3682752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04048" y="2174875"/>
            <a:ext cx="36827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F9560-E643-4C47-959C-D756B0A80C18}" type="datetimeFigureOut">
              <a:rPr lang="es-MX"/>
              <a:pPr>
                <a:defRPr/>
              </a:pPr>
              <a:t>22/05/2017</a:t>
            </a:fld>
            <a:endParaRPr lang="es-MX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9D034-EC6B-452E-8E4C-22029FE0A02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653E1-DA48-45B5-96D1-044905BA1CE4}" type="datetimeFigureOut">
              <a:rPr lang="es-MX"/>
              <a:pPr>
                <a:defRPr/>
              </a:pPr>
              <a:t>22/05/2017</a:t>
            </a:fld>
            <a:endParaRPr lang="es-MX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7EE94-BD04-4FBD-8A97-60E4B9B162ED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1167B-3291-4BBB-A5CB-D2E279280A6E}" type="datetimeFigureOut">
              <a:rPr lang="es-MX"/>
              <a:pPr>
                <a:defRPr/>
              </a:pPr>
              <a:t>22/05/2017</a:t>
            </a:fld>
            <a:endParaRPr lang="es-MX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5817D-DD7C-42DA-A405-50E6307E94CE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95FA3-8392-40D0-A3B3-FB4FF7C813D0}" type="datetimeFigureOut">
              <a:rPr lang="es-MX"/>
              <a:pPr>
                <a:defRPr/>
              </a:pPr>
              <a:t>22/05/2017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80CB-7A48-4BBF-AFE0-E421F813A09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9936" y="4800600"/>
            <a:ext cx="54864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09936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0993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10975-C7DB-417C-AAA7-346023E1E62A}" type="datetimeFigureOut">
              <a:rPr lang="es-MX"/>
              <a:pPr>
                <a:defRPr/>
              </a:pPr>
              <a:t>22/05/2017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88A2A-E899-437F-8AF3-80C07A2BA07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92275" y="274638"/>
            <a:ext cx="69945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1331913" y="1600200"/>
            <a:ext cx="73548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71550" y="65198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  <a:cs typeface="+mn-cs"/>
              </a:defRPr>
            </a:lvl1pPr>
          </a:lstStyle>
          <a:p>
            <a:pPr>
              <a:defRPr/>
            </a:pPr>
            <a:fld id="{5048ED0A-BA5A-4941-A6F1-2841CBEC892D}" type="datetimeFigureOut">
              <a:rPr lang="es-MX"/>
              <a:pPr>
                <a:defRPr/>
              </a:pPr>
              <a:t>22/05/2017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6625" y="65246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04025" y="6524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  <a:cs typeface="+mn-cs"/>
              </a:defRPr>
            </a:lvl1pPr>
          </a:lstStyle>
          <a:p>
            <a:pPr>
              <a:defRPr/>
            </a:pPr>
            <a:fld id="{8A0D130C-070B-48F6-8A20-70EAEA4587E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A221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rlin Sans FB" panose="020E0602020502020306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A221D"/>
          </a:solidFill>
          <a:latin typeface="Berlin Sans FB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A221D"/>
          </a:solidFill>
          <a:latin typeface="Berlin Sans FB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A221D"/>
          </a:solidFill>
          <a:latin typeface="Berlin Sans FB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A221D"/>
          </a:solidFill>
          <a:latin typeface="Berlin Sans FB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6A221D"/>
          </a:solidFill>
          <a:latin typeface="Berlin Sans FB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6A221D"/>
          </a:solidFill>
          <a:latin typeface="Berlin Sans FB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6A221D"/>
          </a:solidFill>
          <a:latin typeface="Berlin Sans FB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6A221D"/>
          </a:solidFill>
          <a:latin typeface="Berlin Sans FB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03350" y="1785938"/>
            <a:ext cx="705485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UNIVERSIDAD AUTÓNOMA DEL ESTADO DE HIDALGO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4105275"/>
            <a:ext cx="7088188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Instituto de Ciencias Económico Administrativas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14500" y="0"/>
            <a:ext cx="6972300" cy="1000125"/>
          </a:xfrm>
        </p:spPr>
        <p:txBody>
          <a:bodyPr/>
          <a:lstStyle/>
          <a:p>
            <a:pPr>
              <a:defRPr/>
            </a:pPr>
            <a:r>
              <a:rPr lang="es-MX" dirty="0" smtClean="0"/>
              <a:t>Desarrollo de la entrevista grupal</a:t>
            </a:r>
            <a:endParaRPr lang="es-MX" dirty="0"/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1357313" y="785813"/>
            <a:ext cx="7572375" cy="5715000"/>
          </a:xfrm>
        </p:spPr>
        <p:txBody>
          <a:bodyPr/>
          <a:lstStyle/>
          <a:p>
            <a:r>
              <a:rPr lang="es-MX" smtClean="0"/>
              <a:t>El entrevistador deberá indicar los temas sobre los que necesita obtener información.</a:t>
            </a:r>
          </a:p>
          <a:p>
            <a:r>
              <a:rPr lang="es-MX" smtClean="0"/>
              <a:t>Dirigir  la participación de los integrantes, tratando de que todos tengan oportunidad de aportar.</a:t>
            </a:r>
          </a:p>
          <a:p>
            <a:r>
              <a:rPr lang="es-MX" smtClean="0"/>
              <a:t>Tomar nota de las opiniones y respuestas.</a:t>
            </a:r>
          </a:p>
          <a:p>
            <a:r>
              <a:rPr lang="es-MX" smtClean="0"/>
              <a:t>Hacer los cambios de pregunta cuando una temática quede agotada.</a:t>
            </a:r>
          </a:p>
        </p:txBody>
      </p:sp>
      <p:pic>
        <p:nvPicPr>
          <p:cNvPr id="5" name="4 Imagen" descr="Imagen relacionad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143512"/>
            <a:ext cx="1786277" cy="137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Marcador de contenido"/>
          <p:cNvSpPr>
            <a:spLocks noGrp="1"/>
          </p:cNvSpPr>
          <p:nvPr>
            <p:ph sz="half" idx="1"/>
          </p:nvPr>
        </p:nvSpPr>
        <p:spPr>
          <a:xfrm>
            <a:off x="1500188" y="571500"/>
            <a:ext cx="3432175" cy="5554663"/>
          </a:xfrm>
        </p:spPr>
        <p:txBody>
          <a:bodyPr/>
          <a:lstStyle/>
          <a:p>
            <a:pPr algn="just"/>
            <a:r>
              <a:rPr lang="es-MX" sz="3200" smtClean="0"/>
              <a:t>En un primer momento de la entrevista grupal el entrevistador debe explicar los objetivos del diagnóstico y la importancia que tiene la entrevista que se va a realizar.</a:t>
            </a:r>
          </a:p>
        </p:txBody>
      </p:sp>
      <p:pic>
        <p:nvPicPr>
          <p:cNvPr id="12291" name="7 Marcador de contenido" descr="http://thumbs.dreamstime.com/x/3d-businessperson-signing-contract-1128309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25" y="285750"/>
            <a:ext cx="4143375" cy="6286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Marcador de contenido"/>
          <p:cNvSpPr>
            <a:spLocks noGrp="1"/>
          </p:cNvSpPr>
          <p:nvPr>
            <p:ph sz="half" idx="1"/>
          </p:nvPr>
        </p:nvSpPr>
        <p:spPr>
          <a:xfrm>
            <a:off x="1500188" y="857250"/>
            <a:ext cx="3432175" cy="52689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MX" sz="3200" smtClean="0"/>
              <a:t>    El entrevistador debe asegurarse que la entrevista es confidencial, nada de lo que ahí se diga será transmitido por el entrevistador a las instancias de la organización.</a:t>
            </a:r>
          </a:p>
        </p:txBody>
      </p:sp>
      <p:pic>
        <p:nvPicPr>
          <p:cNvPr id="5" name="4 Marcador de contenido" descr="Resultado de imagen para INFORMACION CONFIDENCIAL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214422"/>
            <a:ext cx="292895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Marcador de contenido"/>
          <p:cNvSpPr>
            <a:spLocks noGrp="1"/>
          </p:cNvSpPr>
          <p:nvPr>
            <p:ph sz="half" idx="1"/>
          </p:nvPr>
        </p:nvSpPr>
        <p:spPr>
          <a:xfrm>
            <a:off x="1476375" y="1600200"/>
            <a:ext cx="3455988" cy="452596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s-MX" sz="3200" smtClean="0"/>
              <a:t>    El entrevistador decidirá tomar las notas que le permitirán hacer el protocolo de la entrevista una vez que haya concluido</a:t>
            </a:r>
            <a:r>
              <a:rPr lang="es-MX" smtClean="0"/>
              <a:t>.</a:t>
            </a:r>
          </a:p>
          <a:p>
            <a:endParaRPr lang="es-MX" smtClean="0"/>
          </a:p>
        </p:txBody>
      </p:sp>
      <p:pic>
        <p:nvPicPr>
          <p:cNvPr id="14339" name="5 Marcador de contenido" descr="http://lisalouisecooke.com/wp-content/uploads/2014/09/stickman_customer_service_anim_300_wht_2125.gif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43563" y="1357313"/>
            <a:ext cx="3214687" cy="50006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dirty="0" smtClean="0"/>
              <a:t>Interpretación de la información </a:t>
            </a:r>
            <a:endParaRPr lang="es-MX" dirty="0"/>
          </a:p>
        </p:txBody>
      </p:sp>
      <p:sp>
        <p:nvSpPr>
          <p:cNvPr id="15363" name="2 Marcador de contenido"/>
          <p:cNvSpPr>
            <a:spLocks noGrp="1"/>
          </p:cNvSpPr>
          <p:nvPr>
            <p:ph sz="half" idx="1"/>
          </p:nvPr>
        </p:nvSpPr>
        <p:spPr>
          <a:xfrm>
            <a:off x="1476375" y="1600200"/>
            <a:ext cx="3455988" cy="452596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s-MX" smtClean="0"/>
              <a:t>    Una vez que se recopila la información se procesa  para llevar a cabo el análisis y diseñar una propuesta de mejora a partir del diagnóstico</a:t>
            </a:r>
          </a:p>
        </p:txBody>
      </p:sp>
      <p:pic>
        <p:nvPicPr>
          <p:cNvPr id="6" name="5 Marcador de contenido" descr="Resultado de imagen para mejora continua 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000240"/>
            <a:ext cx="314324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Referencias Bibliográficas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8 Marcador de contenido"/>
          <p:cNvSpPr>
            <a:spLocks noGrp="1"/>
          </p:cNvSpPr>
          <p:nvPr>
            <p:ph idx="1"/>
          </p:nvPr>
        </p:nvSpPr>
        <p:spPr>
          <a:xfrm>
            <a:off x="1643063" y="1143000"/>
            <a:ext cx="7043737" cy="4983163"/>
          </a:xfrm>
        </p:spPr>
        <p:txBody>
          <a:bodyPr/>
          <a:lstStyle/>
          <a:p>
            <a:pPr algn="just" eaLnBrk="1" hangingPunct="1"/>
            <a:endParaRPr lang="es-MX" sz="2400" smtClean="0"/>
          </a:p>
          <a:p>
            <a:pPr algn="just" eaLnBrk="1" hangingPunct="1"/>
            <a:r>
              <a:rPr lang="es-MX" sz="2400" smtClean="0"/>
              <a:t>Montañés Serrano, M.,  (2009). Metodología y Técnica participativa. Teoría y Práctica de una estrategia de investigación participativa  Primera ed., Editorial  UOC. Barcelona.</a:t>
            </a:r>
          </a:p>
          <a:p>
            <a:pPr algn="just" eaLnBrk="1" hangingPunct="1"/>
            <a:endParaRPr lang="es-ES" sz="2400" smtClean="0"/>
          </a:p>
          <a:p>
            <a:pPr algn="just" eaLnBrk="1" hangingPunct="1"/>
            <a:r>
              <a:rPr lang="es-ES" sz="2400" smtClean="0"/>
              <a:t>Rodríguez Mansilla  Merino, D.,  (2013). Diagnóstico Organizacional  6</a:t>
            </a:r>
            <a:r>
              <a:rPr lang="es-MX" sz="2400" smtClean="0"/>
              <a:t>ª ed., Editorial Alfaomega, </a:t>
            </a:r>
            <a:r>
              <a:rPr lang="es-ES" sz="2400" smtClean="0"/>
              <a:t> México. </a:t>
            </a:r>
          </a:p>
          <a:p>
            <a:pPr algn="just" eaLnBrk="1" hangingPunct="1"/>
            <a:endParaRPr lang="es-ES" sz="2400" smtClean="0"/>
          </a:p>
          <a:p>
            <a:pPr algn="just" eaLnBrk="1" hangingPunct="1"/>
            <a:r>
              <a:rPr lang="es-ES" sz="2400" smtClean="0"/>
              <a:t>Münch, L. y Paredes R., (2015). Consultoría administrativa, Primera ed., Editorial Trillas, México.</a:t>
            </a:r>
          </a:p>
          <a:p>
            <a:pPr eaLnBrk="1" hangingPunct="1"/>
            <a:endParaRPr lang="es-MX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Área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Académica: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 Administración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Entrevista Grupal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Profesor(a):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María Isabel Rivera López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s-MX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Periodo: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Enero-Junio 2017</a:t>
            </a:r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3737" cy="725487"/>
          </a:xfrm>
        </p:spPr>
        <p:txBody>
          <a:bodyPr/>
          <a:lstStyle/>
          <a:p>
            <a:pPr>
              <a:defRPr/>
            </a:pPr>
            <a:r>
              <a:rPr lang="es-MX" b="1" u="sng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es-MX" b="1" u="sng" dirty="0" smtClean="0">
                <a:latin typeface="Arial" pitchFamily="34" charset="0"/>
                <a:cs typeface="Arial" pitchFamily="34" charset="0"/>
              </a:rPr>
              <a:t> interview:</a:t>
            </a:r>
            <a:endParaRPr lang="es-MX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0188" y="1214438"/>
            <a:ext cx="7000875" cy="5286375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fr-FR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Abstract:</a:t>
            </a:r>
          </a:p>
          <a:p>
            <a:pPr algn="just">
              <a:lnSpc>
                <a:spcPct val="150000"/>
              </a:lnSpc>
              <a:buFont typeface="Arial" charset="0"/>
              <a:buNone/>
              <a:defRPr/>
            </a:pPr>
            <a:r>
              <a:rPr lang="es-MX" sz="1800" dirty="0" smtClean="0"/>
              <a:t>        </a:t>
            </a:r>
          </a:p>
          <a:p>
            <a:pPr algn="just">
              <a:lnSpc>
                <a:spcPct val="150000"/>
              </a:lnSpc>
              <a:buFont typeface="Arial" charset="0"/>
              <a:buNone/>
              <a:defRPr/>
            </a:pPr>
            <a:r>
              <a:rPr lang="en-US" sz="1800" dirty="0" smtClean="0"/>
              <a:t>    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The group interview is a technique for organizational diagnosis because it allows to collect information from members groups of the organization, this information will be primarily qualitative, diagnosis is a technique extremely useful for organizations, considering the group interview a tool for development.</a:t>
            </a:r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en-US" sz="1800" dirty="0" smtClean="0"/>
              <a:t> </a:t>
            </a:r>
            <a:endParaRPr lang="es-MX" sz="1800" dirty="0" smtClean="0"/>
          </a:p>
          <a:p>
            <a:pPr>
              <a:buFont typeface="Arial" charset="0"/>
              <a:buNone/>
              <a:defRPr/>
            </a:pPr>
            <a:r>
              <a:rPr lang="en-US" sz="1800" dirty="0" smtClean="0"/>
              <a:t> </a:t>
            </a:r>
          </a:p>
          <a:p>
            <a:pPr>
              <a:buFont typeface="Arial" charset="0"/>
              <a:buNone/>
              <a:defRPr/>
            </a:pPr>
            <a:r>
              <a:rPr lang="fr-FR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Keywords</a:t>
            </a:r>
            <a:r>
              <a:rPr lang="fr-F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s-MX" sz="1800" dirty="0" err="1" smtClean="0">
                <a:latin typeface="Arial" pitchFamily="34" charset="0"/>
                <a:cs typeface="Arial" pitchFamily="34" charset="0"/>
              </a:rPr>
              <a:t>roup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  interview , </a:t>
            </a:r>
            <a:r>
              <a:rPr lang="es-MX" sz="1800" dirty="0" err="1" smtClean="0">
                <a:latin typeface="Arial" pitchFamily="34" charset="0"/>
                <a:cs typeface="Arial" pitchFamily="34" charset="0"/>
              </a:rPr>
              <a:t>organizational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 diagnosis</a:t>
            </a:r>
          </a:p>
          <a:p>
            <a:pPr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charset="0"/>
              <a:buNone/>
              <a:defRPr/>
            </a:pPr>
            <a:endParaRPr lang="en-US" sz="1800" dirty="0" smtClean="0"/>
          </a:p>
          <a:p>
            <a:pPr algn="just">
              <a:buFont typeface="Arial" charset="0"/>
              <a:buNone/>
              <a:defRPr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s-MX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14500" y="0"/>
            <a:ext cx="6994525" cy="1011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La Entrevista Grupal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8 Marcador de contenido"/>
          <p:cNvSpPr>
            <a:spLocks noGrp="1"/>
          </p:cNvSpPr>
          <p:nvPr>
            <p:ph idx="1"/>
          </p:nvPr>
        </p:nvSpPr>
        <p:spPr>
          <a:xfrm>
            <a:off x="1571625" y="928688"/>
            <a:ext cx="7329488" cy="528637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s-MX" smtClean="0">
                <a:solidFill>
                  <a:schemeClr val="tx1"/>
                </a:solidFill>
              </a:rPr>
              <a:t>  </a:t>
            </a:r>
            <a:r>
              <a:rPr lang="es-MX" smtClean="0"/>
              <a:t> Una de las modalidades de la entrevista abierta es la entrevista grupal.</a:t>
            </a:r>
          </a:p>
          <a:p>
            <a:pPr algn="just" eaLnBrk="1" hangingPunct="1">
              <a:buFont typeface="Arial" charset="0"/>
              <a:buNone/>
            </a:pPr>
            <a:r>
              <a:rPr lang="es-MX" smtClean="0"/>
              <a:t>   Consiste en exponer un grupo de personas a una pauta de entrevista semi estructurada.</a:t>
            </a:r>
          </a:p>
          <a:p>
            <a:pPr algn="just" eaLnBrk="1" hangingPunct="1">
              <a:buFont typeface="Arial" charset="0"/>
              <a:buNone/>
            </a:pPr>
            <a:endParaRPr lang="es-MX" smtClean="0"/>
          </a:p>
          <a:p>
            <a:pPr eaLnBrk="1" hangingPunct="1"/>
            <a:endParaRPr lang="es-MX" smtClean="0">
              <a:latin typeface="Arial" charset="0"/>
              <a:cs typeface="Arial" charset="0"/>
            </a:endParaRPr>
          </a:p>
        </p:txBody>
      </p:sp>
      <p:pic>
        <p:nvPicPr>
          <p:cNvPr id="5124" name="9 Imagen" descr="http://4.bp.blogspot.com/-ueSepDSUjdE/UcIPhpv-RnI/AAAAAAAAAuM/ippqyZKz270/s1600/Contratado+44374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3571875"/>
            <a:ext cx="59293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dirty="0" smtClean="0"/>
              <a:t>Característica de la entrevista grupal</a:t>
            </a:r>
            <a:endParaRPr lang="es-MX" dirty="0"/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1331913" y="1500188"/>
            <a:ext cx="7454900" cy="462597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s-MX" smtClean="0"/>
              <a:t>   En ella las preguntas constituyen   temas que no se encuentran dirigidos a una persona particular, sino que son </a:t>
            </a:r>
          </a:p>
          <a:p>
            <a:pPr algn="just">
              <a:buFont typeface="Arial" charset="0"/>
              <a:buNone/>
            </a:pPr>
            <a:r>
              <a:rPr lang="es-MX" smtClean="0"/>
              <a:t>    planteados al grupo, esperando que sea </a:t>
            </a:r>
          </a:p>
          <a:p>
            <a:pPr algn="just">
              <a:buFont typeface="Arial" charset="0"/>
              <a:buNone/>
            </a:pPr>
            <a:r>
              <a:rPr lang="es-MX" smtClean="0"/>
              <a:t>    éste el que reaccione a ellos.</a:t>
            </a:r>
          </a:p>
          <a:p>
            <a:endParaRPr lang="es-MX" smtClean="0"/>
          </a:p>
        </p:txBody>
      </p:sp>
      <p:pic>
        <p:nvPicPr>
          <p:cNvPr id="6148" name="3 Imagen" descr="http://delhi.indiadynamics.com/adpics/543d93e754b67ac1550b2f2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4143375"/>
            <a:ext cx="3000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4 Marcador de contenido"/>
          <p:cNvSpPr>
            <a:spLocks noGrp="1"/>
          </p:cNvSpPr>
          <p:nvPr>
            <p:ph idx="1"/>
          </p:nvPr>
        </p:nvSpPr>
        <p:spPr>
          <a:xfrm>
            <a:off x="1214438" y="571500"/>
            <a:ext cx="7472362" cy="5554663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s-MX" smtClean="0">
                <a:solidFill>
                  <a:schemeClr val="tx1"/>
                </a:solidFill>
              </a:rPr>
              <a:t>      </a:t>
            </a:r>
            <a:r>
              <a:rPr lang="es-MX" smtClean="0"/>
              <a:t>Participan</a:t>
            </a:r>
          </a:p>
          <a:p>
            <a:pPr algn="just" eaLnBrk="1" hangingPunct="1">
              <a:buFont typeface="Arial" charset="0"/>
              <a:buNone/>
            </a:pPr>
            <a:r>
              <a:rPr lang="es-MX" smtClean="0"/>
              <a:t>     De 5 a 6 personas, seleccionadas por ser representativas de algún segmento importante de la organización.</a:t>
            </a:r>
          </a:p>
          <a:p>
            <a:pPr algn="just" eaLnBrk="1" hangingPunct="1">
              <a:buFont typeface="Arial" charset="0"/>
              <a:buNone/>
            </a:pPr>
            <a:r>
              <a:rPr lang="es-MX" smtClean="0"/>
              <a:t> </a:t>
            </a:r>
            <a:endParaRPr lang="es-MX" smtClean="0">
              <a:latin typeface="Arial" charset="0"/>
              <a:cs typeface="Arial" charset="0"/>
            </a:endParaRPr>
          </a:p>
        </p:txBody>
      </p:sp>
      <p:pic>
        <p:nvPicPr>
          <p:cNvPr id="7172" name="4 Imagen" descr="http://blog.infoempleo.com/media/2016/04/entrevista-recor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857500"/>
            <a:ext cx="671512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5 Marcador de contenido"/>
          <p:cNvSpPr>
            <a:spLocks noGrp="1"/>
          </p:cNvSpPr>
          <p:nvPr>
            <p:ph idx="4294967295"/>
          </p:nvPr>
        </p:nvSpPr>
        <p:spPr>
          <a:xfrm>
            <a:off x="1500188" y="357188"/>
            <a:ext cx="7429500" cy="576897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s-MX" smtClean="0"/>
              <a:t>    Se produce, una dinámica grupal que permite obtener respuestas complementarias al problema planteado. Se trata de una conversación entre varias personas  para que los integrantes del grupo potencien sus respuestas debido a la dinámica que se genera. </a:t>
            </a:r>
          </a:p>
          <a:p>
            <a:endParaRPr lang="es-MX" smtClean="0"/>
          </a:p>
        </p:txBody>
      </p:sp>
      <p:pic>
        <p:nvPicPr>
          <p:cNvPr id="8195" name="6 Imagen" descr="http://1.bp.blogspot.com/_5R0MyJmzWOE/Sw_PwuqhR3I/AAAAAAAAADc/TOjOwoMKeKU/s1600/2136954043_5145b15312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786188"/>
            <a:ext cx="550068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dirty="0" smtClean="0"/>
              <a:t>Clima de la entrevista grupal</a:t>
            </a:r>
            <a:endParaRPr lang="es-MX" dirty="0"/>
          </a:p>
        </p:txBody>
      </p:sp>
      <p:sp>
        <p:nvSpPr>
          <p:cNvPr id="9219" name="2 Marcador de contenido"/>
          <p:cNvSpPr>
            <a:spLocks noGrp="1"/>
          </p:cNvSpPr>
          <p:nvPr>
            <p:ph sz="half" idx="1"/>
          </p:nvPr>
        </p:nvSpPr>
        <p:spPr>
          <a:xfrm>
            <a:off x="1357313" y="1285875"/>
            <a:ext cx="3786187" cy="52149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MX" smtClean="0"/>
              <a:t>   </a:t>
            </a:r>
          </a:p>
          <a:p>
            <a:pPr>
              <a:buFont typeface="Arial" charset="0"/>
              <a:buNone/>
            </a:pPr>
            <a:r>
              <a:rPr lang="es-MX" smtClean="0"/>
              <a:t>     </a:t>
            </a:r>
            <a:r>
              <a:rPr lang="es-MX" sz="3200" smtClean="0"/>
              <a:t>El entrevistador debe procurar que los integrantes del grupo sientan que todos sus aportes serán de utilidad para los objetivos perseguidos por el trabajo grupal</a:t>
            </a:r>
            <a:r>
              <a:rPr lang="es-MX" smtClean="0"/>
              <a:t>.</a:t>
            </a:r>
          </a:p>
        </p:txBody>
      </p:sp>
      <p:pic>
        <p:nvPicPr>
          <p:cNvPr id="8" name="7 Marcador de contenido" descr="Resultado de imagen para entrevista grupal dibujo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571612"/>
            <a:ext cx="35719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3063" y="571500"/>
            <a:ext cx="6994525" cy="1143000"/>
          </a:xfrm>
        </p:spPr>
        <p:txBody>
          <a:bodyPr/>
          <a:lstStyle/>
          <a:p>
            <a:pPr>
              <a:defRPr/>
            </a:pPr>
            <a:r>
              <a:rPr lang="es-MX" dirty="0" smtClean="0"/>
              <a:t>Para conseguir un clima de aceptación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10243" name="2 Marcador de contenido"/>
          <p:cNvSpPr>
            <a:spLocks noGrp="1"/>
          </p:cNvSpPr>
          <p:nvPr>
            <p:ph sz="half" idx="1"/>
          </p:nvPr>
        </p:nvSpPr>
        <p:spPr>
          <a:xfrm>
            <a:off x="1357313" y="1428750"/>
            <a:ext cx="4000500" cy="5143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MX" sz="3200" dirty="0" smtClean="0"/>
              <a:t> 1. Toda intervención es importante </a:t>
            </a:r>
          </a:p>
          <a:p>
            <a:pPr>
              <a:buFont typeface="Arial" charset="0"/>
              <a:buNone/>
            </a:pPr>
            <a:r>
              <a:rPr lang="es-MX" sz="3200" dirty="0" smtClean="0"/>
              <a:t> 2. Todos tienen algo que aportar </a:t>
            </a:r>
          </a:p>
          <a:p>
            <a:pPr>
              <a:buFont typeface="Arial" charset="0"/>
              <a:buNone/>
            </a:pPr>
            <a:r>
              <a:rPr lang="es-MX" sz="3200" dirty="0" smtClean="0"/>
              <a:t> 3. Se debe evitar hacer alusiones descalificatorias </a:t>
            </a:r>
          </a:p>
          <a:p>
            <a:pPr>
              <a:buFont typeface="Arial" charset="0"/>
              <a:buNone/>
            </a:pPr>
            <a:r>
              <a:rPr lang="es-MX" sz="3200" dirty="0" smtClean="0"/>
              <a:t> 4. Se debe tratar de planear respuestas de índole general</a:t>
            </a:r>
          </a:p>
          <a:p>
            <a:pPr>
              <a:buFont typeface="Arial" charset="0"/>
              <a:buNone/>
            </a:pPr>
            <a:r>
              <a:rPr lang="es-MX" dirty="0" smtClean="0"/>
              <a:t>  </a:t>
            </a:r>
          </a:p>
        </p:txBody>
      </p:sp>
      <p:pic>
        <p:nvPicPr>
          <p:cNvPr id="6" name="5 Marcador de contenido" descr="Imagen relacionada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643050"/>
            <a:ext cx="328614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537</Words>
  <Application>Microsoft Office PowerPoint</Application>
  <PresentationFormat>Presentación en pantalla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UNIVERSIDAD AUTÓNOMA DEL ESTADO DE HIDALGO</vt:lpstr>
      <vt:lpstr>Diapositiva 2</vt:lpstr>
      <vt:lpstr>Group interview:</vt:lpstr>
      <vt:lpstr> La Entrevista Grupal</vt:lpstr>
      <vt:lpstr>Característica de la entrevista grupal</vt:lpstr>
      <vt:lpstr> </vt:lpstr>
      <vt:lpstr>Diapositiva 7</vt:lpstr>
      <vt:lpstr>Clima de la entrevista grupal</vt:lpstr>
      <vt:lpstr>Para conseguir un clima de aceptación </vt:lpstr>
      <vt:lpstr>Desarrollo de la entrevista grupal</vt:lpstr>
      <vt:lpstr>Diapositiva 11</vt:lpstr>
      <vt:lpstr>Diapositiva 12</vt:lpstr>
      <vt:lpstr>Diapositiva 13</vt:lpstr>
      <vt:lpstr>Interpretación de la información </vt:lpstr>
      <vt:lpstr>Referencias Bibliográficas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</dc:creator>
  <cp:lastModifiedBy>End_user</cp:lastModifiedBy>
  <cp:revision>127</cp:revision>
  <dcterms:created xsi:type="dcterms:W3CDTF">2014-12-12T16:57:31Z</dcterms:created>
  <dcterms:modified xsi:type="dcterms:W3CDTF">2017-05-22T20:22:19Z</dcterms:modified>
</cp:coreProperties>
</file>