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9" r:id="rId2"/>
    <p:sldId id="275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86" y="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09D74-F22B-4607-84A1-058195A23E03}" type="datetimeFigureOut">
              <a:rPr lang="es-MX" smtClean="0"/>
              <a:pPr/>
              <a:t>02/05/2017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C2BEF-17B1-4597-9C26-3D5642872C2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95853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C2BEF-17B1-4597-9C26-3D5642872C27}" type="slidenum">
              <a:rPr lang="es-MX" smtClean="0"/>
              <a:pPr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783395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smtClean="0"/>
              <a:t>20/junio/2016</a:t>
            </a: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smtClean="0"/>
              <a:t>Elaborado por: María Dolores Martínez García/Blanca Cecilia Salazar Hernández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>
            <a:normAutofit/>
          </a:bodyPr>
          <a:lstStyle/>
          <a:p>
            <a:r>
              <a:rPr lang="es-ES" sz="36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Instituto de Ciencias Económico Administrativas</a:t>
            </a:r>
            <a:endParaRPr lang="es-MX" sz="3600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Elaborado por: María Dolores Martínez García</a:t>
            </a:r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2800" dirty="0" smtClean="0"/>
              <a:t>Eventos mutuamente excluyentes </a:t>
            </a:r>
            <a:endParaRPr lang="es-MX" sz="280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33F-342E-43BA-9907-4B84C7D50AF7}" type="slidenum">
              <a:rPr lang="es-ES" smtClean="0"/>
              <a:pPr/>
              <a:t>10</a:t>
            </a:fld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 </a:t>
            </a:r>
          </a:p>
          <a:p>
            <a:r>
              <a:rPr lang="es-MX" dirty="0" smtClean="0"/>
              <a:t>Elaborado por: María Dolores </a:t>
            </a:r>
            <a:r>
              <a:rPr lang="es-MX" dirty="0"/>
              <a:t>Martínez García</a:t>
            </a:r>
          </a:p>
          <a:p>
            <a:endParaRPr lang="es-MX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6912768" cy="4525963"/>
          </a:xfrm>
        </p:spPr>
        <p:txBody>
          <a:bodyPr/>
          <a:lstStyle/>
          <a:p>
            <a:endParaRPr lang="es-ES_tradnl" dirty="0" smtClean="0"/>
          </a:p>
          <a:p>
            <a:endParaRPr lang="es-ES_tradnl" dirty="0"/>
          </a:p>
          <a:p>
            <a:pPr algn="just"/>
            <a:r>
              <a:rPr lang="es-ES_tradnl" sz="3200" dirty="0" smtClean="0"/>
              <a:t>Dos  </a:t>
            </a:r>
            <a:r>
              <a:rPr lang="es-ES_tradnl" sz="3200" dirty="0"/>
              <a:t>eventos son mutuamente excluyentes si no tienen elementos en común, es decir su intersección es cero.</a:t>
            </a:r>
            <a:endParaRPr lang="es-ES" sz="3200" dirty="0"/>
          </a:p>
          <a:p>
            <a:pPr algn="just"/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xmlns="" val="52670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33F-342E-43BA-9907-4B84C7D50AF7}" type="slidenum">
              <a:rPr lang="es-ES" smtClean="0"/>
              <a:pPr/>
              <a:t>11</a:t>
            </a:fld>
            <a:endParaRPr lang="es-ES"/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6984776" cy="4525963"/>
          </a:xfrm>
        </p:spPr>
        <p:txBody>
          <a:bodyPr>
            <a:normAutofit/>
          </a:bodyPr>
          <a:lstStyle/>
          <a:p>
            <a:pPr marL="800100" lvl="1" indent="-342900">
              <a:buFont typeface="+mj-lt"/>
              <a:buAutoNum type="arabicPeriod"/>
            </a:pPr>
            <a:r>
              <a:rPr lang="es-MX" sz="3200" dirty="0" smtClean="0"/>
              <a:t>Ley aditiva para eventos mutuamente excluyentes </a:t>
            </a:r>
          </a:p>
          <a:p>
            <a:pPr marL="800100" lvl="1" indent="-342900">
              <a:buFont typeface="+mj-lt"/>
              <a:buAutoNum type="arabicPeriod"/>
            </a:pPr>
            <a:endParaRPr lang="es-MX" dirty="0"/>
          </a:p>
          <a:p>
            <a:pPr marL="800100" lvl="1" indent="-342900">
              <a:buFont typeface="+mj-lt"/>
              <a:buAutoNum type="arabicPeriod"/>
            </a:pPr>
            <a:endParaRPr lang="es-MX" dirty="0" smtClean="0"/>
          </a:p>
          <a:p>
            <a:pPr marL="457200" lvl="1" indent="0">
              <a:buNone/>
            </a:pPr>
            <a:r>
              <a:rPr lang="es-MX" sz="3200" b="1" dirty="0" smtClean="0"/>
              <a:t>P </a:t>
            </a:r>
            <a:r>
              <a:rPr lang="es-MX" sz="3200" b="1" dirty="0"/>
              <a:t>( A U B) = P(A) + P(B)</a:t>
            </a:r>
            <a:endParaRPr lang="es-ES" sz="3200" b="1" dirty="0"/>
          </a:p>
          <a:p>
            <a:pPr marL="800100" lvl="1" indent="-342900">
              <a:buFont typeface="+mj-lt"/>
              <a:buAutoNum type="arabicPeriod"/>
            </a:pPr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Elaborado por: María Dolores </a:t>
            </a:r>
            <a:r>
              <a:rPr lang="es-MX" dirty="0"/>
              <a:t>Martínez García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5512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2800" dirty="0" smtClean="0"/>
              <a:t>Probabilidad condicional </a:t>
            </a:r>
            <a:endParaRPr lang="es-MX" sz="280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33F-342E-43BA-9907-4B84C7D50AF7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8" name="Marcador de contenido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endParaRPr lang="es-ES" sz="2000" dirty="0" smtClean="0"/>
          </a:p>
          <a:p>
            <a:endParaRPr lang="es-ES" sz="2000" dirty="0" smtClean="0"/>
          </a:p>
          <a:p>
            <a:endParaRPr lang="es-ES" sz="2000" dirty="0" smtClean="0"/>
          </a:p>
          <a:p>
            <a:endParaRPr lang="es-MX" sz="2000" dirty="0"/>
          </a:p>
        </p:txBody>
      </p:sp>
      <p:sp>
        <p:nvSpPr>
          <p:cNvPr id="9" name="Marcador de contenido 8"/>
          <p:cNvSpPr>
            <a:spLocks noGrp="1"/>
          </p:cNvSpPr>
          <p:nvPr>
            <p:ph sz="half" idx="2"/>
          </p:nvPr>
        </p:nvSpPr>
        <p:spPr>
          <a:xfrm>
            <a:off x="1475656" y="1600200"/>
            <a:ext cx="7211144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sz="3200" dirty="0"/>
              <a:t>Con frecuencia, la probabilidad de un evento se ve influida por la ocurrencia o no de otro evento relacionado. Supongamos que tenemos un evento A con probabilidad P (A ). Si se obtiene nueva información y vemos que ha ocurrido un evento relacionado, representado por B, se desea aprovechar esta información para calcular una nueva probabilidad del evento A. Esa nueva probabilidad se denota como P(A|B). </a:t>
            </a:r>
            <a:endParaRPr lang="es-ES" sz="3200" dirty="0"/>
          </a:p>
          <a:p>
            <a:endParaRPr lang="es-ES" sz="2000" dirty="0" smtClean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Elaborado por: María Dolores </a:t>
            </a:r>
            <a:r>
              <a:rPr lang="es-MX" dirty="0"/>
              <a:t>Martínez García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871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Fórmulas para el cálculo de la probabilidad condicional </a:t>
            </a:r>
            <a:endParaRPr lang="es-MX" sz="280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72AB-F701-4652-B4D3-09A309094454}" type="slidenum">
              <a:rPr lang="es-ES" smtClean="0"/>
              <a:pPr/>
              <a:t>13</a:t>
            </a:fld>
            <a:endParaRPr lang="es-ES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Elaborado por: María </a:t>
            </a:r>
            <a:r>
              <a:rPr lang="es-MX" dirty="0"/>
              <a:t>Dolores Martínez García</a:t>
            </a:r>
          </a:p>
          <a:p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7128792" cy="4525963"/>
          </a:xfrm>
        </p:spPr>
        <p:txBody>
          <a:bodyPr/>
          <a:lstStyle/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/>
              <a:t> </a:t>
            </a:r>
            <a:r>
              <a:rPr lang="es-MX" dirty="0" smtClean="0"/>
              <a:t>       </a:t>
            </a:r>
            <a:r>
              <a:rPr lang="es-MX" b="1" dirty="0" smtClean="0"/>
              <a:t>P(A|B</a:t>
            </a:r>
            <a:r>
              <a:rPr lang="es-MX" b="1" dirty="0"/>
              <a:t>) = P(A </a:t>
            </a:r>
            <a:r>
              <a:rPr lang="es-MX" b="1" dirty="0">
                <a:latin typeface="Arial" charset="0"/>
                <a:cs typeface="Arial" charset="0"/>
              </a:rPr>
              <a:t>∩</a:t>
            </a:r>
            <a:r>
              <a:rPr lang="es-MX" b="1" dirty="0"/>
              <a:t> B) /  P(B)</a:t>
            </a:r>
          </a:p>
          <a:p>
            <a:pPr>
              <a:buNone/>
            </a:pPr>
            <a:endParaRPr lang="es-MX" b="1" dirty="0"/>
          </a:p>
          <a:p>
            <a:pPr>
              <a:buNone/>
            </a:pPr>
            <a:r>
              <a:rPr lang="es-MX" b="1" dirty="0"/>
              <a:t>        P(B|A) = P(B</a:t>
            </a:r>
            <a:r>
              <a:rPr lang="es-MX" b="1" dirty="0">
                <a:latin typeface="Arial" charset="0"/>
                <a:cs typeface="Arial" charset="0"/>
              </a:rPr>
              <a:t>∩</a:t>
            </a:r>
            <a:r>
              <a:rPr lang="es-MX" b="1" dirty="0"/>
              <a:t>A) /  P(A)</a:t>
            </a:r>
            <a:endParaRPr lang="es-ES" b="1" dirty="0"/>
          </a:p>
          <a:p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xmlns="" val="138335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2800" dirty="0" smtClean="0"/>
              <a:t>Eventos Independientes </a:t>
            </a:r>
            <a:endParaRPr lang="es-MX" sz="280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72AB-F701-4652-B4D3-09A309094454}" type="slidenum">
              <a:rPr lang="es-ES" smtClean="0"/>
              <a:pPr/>
              <a:t>14</a:t>
            </a:fld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Elaborado por: María Dolores </a:t>
            </a:r>
            <a:r>
              <a:rPr lang="es-MX" dirty="0"/>
              <a:t>Martínez García</a:t>
            </a:r>
          </a:p>
          <a:p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7056784" cy="4525963"/>
          </a:xfrm>
        </p:spPr>
        <p:txBody>
          <a:bodyPr/>
          <a:lstStyle/>
          <a:p>
            <a:pPr algn="just"/>
            <a:r>
              <a:rPr lang="es-MX" dirty="0" smtClean="0"/>
              <a:t>Es necesario conocer la probabilidad condicional de los eventos involucrados para saber si son independientes o no.</a:t>
            </a:r>
          </a:p>
          <a:p>
            <a:endParaRPr lang="es-MX" dirty="0"/>
          </a:p>
          <a:p>
            <a:r>
              <a:rPr lang="es-MX" dirty="0" smtClean="0"/>
              <a:t>DOS </a:t>
            </a:r>
            <a:r>
              <a:rPr lang="es-MX" dirty="0"/>
              <a:t>EVENTOS SON INDEPENDIENTES SI:</a:t>
            </a:r>
          </a:p>
          <a:p>
            <a:pPr>
              <a:buNone/>
            </a:pPr>
            <a:r>
              <a:rPr lang="es-MX" b="1" dirty="0"/>
              <a:t>            P(A|B)= P(A)     o</a:t>
            </a:r>
          </a:p>
          <a:p>
            <a:pPr>
              <a:buNone/>
            </a:pPr>
            <a:r>
              <a:rPr lang="es-MX" b="1" dirty="0"/>
              <a:t> </a:t>
            </a:r>
            <a:r>
              <a:rPr lang="es-MX" b="1" dirty="0" smtClean="0"/>
              <a:t>            </a:t>
            </a:r>
            <a:r>
              <a:rPr lang="es-MX" b="1" dirty="0"/>
              <a:t>P(B|A)=P(B)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De </a:t>
            </a:r>
            <a:r>
              <a:rPr lang="es-MX" dirty="0"/>
              <a:t>lo contrario son dependientes.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03301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2800" dirty="0" smtClean="0"/>
              <a:t>Ley multiplicativa</a:t>
            </a:r>
            <a:endParaRPr lang="es-MX" sz="280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72AB-F701-4652-B4D3-09A309094454}" type="slidenum">
              <a:rPr lang="es-ES" smtClean="0"/>
              <a:pPr/>
              <a:t>15</a:t>
            </a:fld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Elaborado por: María Dolores </a:t>
            </a:r>
            <a:r>
              <a:rPr lang="es-MX" dirty="0"/>
              <a:t>Martínez García</a:t>
            </a:r>
          </a:p>
          <a:p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1331640" y="1772816"/>
            <a:ext cx="69127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 </a:t>
            </a:r>
            <a:r>
              <a:rPr lang="es-MX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rPr>
              <a:t>Se utiliza para calcular la probabilidad de la intersección de dos eventos  siempre y cuando se conozca la probabilidad condicional </a:t>
            </a:r>
          </a:p>
          <a:p>
            <a:endParaRPr lang="es-MX" sz="2800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j-ea"/>
              <a:cs typeface="+mj-cs"/>
            </a:endParaRPr>
          </a:p>
          <a:p>
            <a:endParaRPr lang="es-MX" sz="2800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j-ea"/>
              <a:cs typeface="+mj-cs"/>
            </a:endParaRPr>
          </a:p>
          <a:p>
            <a:r>
              <a:rPr lang="es-MX" sz="28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rPr>
              <a:t>P(A</a:t>
            </a:r>
            <a:r>
              <a:rPr lang="es-MX" sz="2800" b="1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rPr>
              <a:t>∩B)= P(B) P(A|B)</a:t>
            </a:r>
          </a:p>
          <a:p>
            <a:endParaRPr lang="es-MX" sz="2800" b="1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j-ea"/>
              <a:cs typeface="+mj-cs"/>
            </a:endParaRPr>
          </a:p>
          <a:p>
            <a:r>
              <a:rPr lang="es-MX" sz="28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rPr>
              <a:t>  </a:t>
            </a:r>
            <a:r>
              <a:rPr lang="es-MX" sz="2800" b="1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rPr>
              <a:t>P(A∩B)=P(A) P(B|A)</a:t>
            </a:r>
          </a:p>
        </p:txBody>
      </p:sp>
    </p:spTree>
    <p:extLst>
      <p:ext uri="{BB962C8B-B14F-4D97-AF65-F5344CB8AC3E}">
        <p14:creationId xmlns:p14="http://schemas.microsoft.com/office/powerpoint/2010/main" xmlns="" val="323391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ítulo 3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Ley multiplicativa para eventos independientes</a:t>
            </a:r>
            <a:endParaRPr lang="es-MX" sz="3200" dirty="0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Elaborado por: María Dolores </a:t>
            </a:r>
            <a:r>
              <a:rPr lang="es-MX" dirty="0"/>
              <a:t>Martínez García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CA1D-5EA4-43DB-BE73-28977AF4C156}" type="slidenum">
              <a:rPr lang="es-ES" smtClean="0"/>
              <a:pPr/>
              <a:t>16</a:t>
            </a:fld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Se utiliza para saber la  probabilidad de la intersección de dos eventos, los cuales deben ser independientes,  por lo que solo se multiplican las probabilidades de cada evento.</a:t>
            </a:r>
          </a:p>
          <a:p>
            <a:endParaRPr lang="es-MX" dirty="0" smtClean="0"/>
          </a:p>
          <a:p>
            <a:r>
              <a:rPr lang="es-MX" b="1" dirty="0" smtClean="0"/>
              <a:t>P(A</a:t>
            </a:r>
            <a:r>
              <a:rPr lang="es-MX" b="1" dirty="0">
                <a:latin typeface="Arial" charset="0"/>
                <a:cs typeface="Arial" charset="0"/>
              </a:rPr>
              <a:t>∩</a:t>
            </a:r>
            <a:r>
              <a:rPr lang="es-MX" b="1" dirty="0"/>
              <a:t>B)= P(A) P(B)</a:t>
            </a:r>
            <a:endParaRPr lang="es-ES" b="1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38870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Referencias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 err="1" smtClean="0"/>
              <a:t>Lind</a:t>
            </a:r>
            <a:r>
              <a:rPr lang="es-MX" sz="2800" dirty="0" smtClean="0"/>
              <a:t>, D.; </a:t>
            </a:r>
            <a:r>
              <a:rPr lang="es-MX" sz="2800" dirty="0" err="1" smtClean="0"/>
              <a:t>Marchal</a:t>
            </a:r>
            <a:r>
              <a:rPr lang="es-MX" sz="2800" dirty="0" smtClean="0"/>
              <a:t>, W. &amp; </a:t>
            </a:r>
            <a:r>
              <a:rPr lang="es-MX" sz="2800" dirty="0" err="1" smtClean="0"/>
              <a:t>Wathen</a:t>
            </a:r>
            <a:r>
              <a:rPr lang="es-MX" sz="2800" dirty="0" smtClean="0"/>
              <a:t>, S. </a:t>
            </a:r>
            <a:r>
              <a:rPr lang="es-MX" sz="2800" dirty="0"/>
              <a:t>(</a:t>
            </a:r>
            <a:r>
              <a:rPr lang="es-MX" sz="2800" dirty="0" smtClean="0"/>
              <a:t>2005). </a:t>
            </a:r>
            <a:r>
              <a:rPr lang="es-MX" sz="2800" i="1" dirty="0"/>
              <a:t>Estadística aplicada a los negocios y la </a:t>
            </a:r>
            <a:r>
              <a:rPr lang="es-MX" sz="2800" i="1" dirty="0" smtClean="0"/>
              <a:t>economía</a:t>
            </a:r>
            <a:r>
              <a:rPr lang="es-MX" sz="2800" dirty="0" smtClean="0"/>
              <a:t>, Ed. Mc Graw Hill.</a:t>
            </a:r>
          </a:p>
          <a:p>
            <a:endParaRPr lang="es-MX" sz="2800" dirty="0" smtClean="0"/>
          </a:p>
          <a:p>
            <a:r>
              <a:rPr lang="es-MX" sz="2800" dirty="0" smtClean="0"/>
              <a:t> </a:t>
            </a:r>
            <a:r>
              <a:rPr lang="es-MX" sz="2800" dirty="0" err="1" smtClean="0"/>
              <a:t>Jay</a:t>
            </a:r>
            <a:r>
              <a:rPr lang="es-MX" sz="2800" dirty="0" smtClean="0"/>
              <a:t> L. Devore, (2006). </a:t>
            </a:r>
            <a:r>
              <a:rPr lang="es-MX" sz="2800" i="1" dirty="0" smtClean="0"/>
              <a:t>Probabilidad y estadística para ingeniería y ciencias, </a:t>
            </a:r>
            <a:r>
              <a:rPr lang="es-MX" sz="2800" dirty="0" smtClean="0"/>
              <a:t>Ed. </a:t>
            </a:r>
            <a:r>
              <a:rPr lang="es-MX" sz="2800" dirty="0" err="1" smtClean="0"/>
              <a:t>Internatinal</a:t>
            </a:r>
            <a:r>
              <a:rPr lang="es-MX" sz="2800" dirty="0" smtClean="0"/>
              <a:t> Thomson.</a:t>
            </a:r>
            <a:endParaRPr lang="es-ES" sz="2800" dirty="0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Elaborado por: María Dolores </a:t>
            </a:r>
            <a:r>
              <a:rPr lang="es-MX" dirty="0"/>
              <a:t>Martínez </a:t>
            </a:r>
            <a:r>
              <a:rPr lang="es-MX" dirty="0" smtClean="0"/>
              <a:t>García</a:t>
            </a:r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AE5FA-005F-4D3C-8175-AF482C8FC73A}" type="slidenum">
              <a:rPr lang="es-ES" smtClean="0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9248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Contaduría</a:t>
            </a:r>
          </a:p>
          <a:p>
            <a:pPr marL="457200" lvl="1" indent="0">
              <a:buNone/>
            </a:pP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Unidad II: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Introducción a la Probabilidad</a:t>
            </a:r>
          </a:p>
          <a:p>
            <a:pPr lvl="1"/>
            <a:endParaRPr lang="es-MX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Axiomas de probabilidad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2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s-ES" dirty="0" smtClean="0">
                <a:latin typeface="Arial" pitchFamily="34" charset="0"/>
                <a:cs typeface="Arial" pitchFamily="34" charset="0"/>
              </a:rPr>
              <a:t>Mtra</a:t>
            </a:r>
            <a:r>
              <a:rPr lang="es-ES" dirty="0">
                <a:latin typeface="Arial" pitchFamily="34" charset="0"/>
                <a:cs typeface="Arial" pitchFamily="34" charset="0"/>
              </a:rPr>
              <a:t>. María Dolores Martínez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García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enero-junio 2017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Elaborado por: María Dolores </a:t>
            </a:r>
            <a:r>
              <a:rPr lang="es-MX" dirty="0"/>
              <a:t>Martínez García</a:t>
            </a:r>
          </a:p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71566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sz="3200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sz="3200" b="1" u="sng" dirty="0" err="1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fr-FR" sz="3200" b="1" u="sng" dirty="0" smtClean="0">
                <a:latin typeface="Arial" pitchFamily="34" charset="0"/>
                <a:cs typeface="Arial" pitchFamily="34" charset="0"/>
              </a:rPr>
              <a:t> a la </a:t>
            </a:r>
            <a:r>
              <a:rPr lang="fr-FR" sz="3200" b="1" u="sng" dirty="0" err="1" smtClean="0">
                <a:latin typeface="Arial" pitchFamily="34" charset="0"/>
                <a:cs typeface="Arial" pitchFamily="34" charset="0"/>
              </a:rPr>
              <a:t>Probabilidad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628800"/>
            <a:ext cx="7355160" cy="4525963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1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algn="just">
              <a:lnSpc>
                <a:spcPct val="134000"/>
              </a:lnSpc>
              <a:spcBef>
                <a:spcPts val="600"/>
              </a:spcBef>
              <a:buNone/>
            </a:pP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When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ake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decisions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there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always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uncertainty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important to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evaluate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every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variable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involved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 the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situtation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that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are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studying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In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this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evaluation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use the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Propability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Theory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order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to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make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decisions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with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the information of the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events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that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analyze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and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evaluete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the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risks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 marL="0" algn="just">
              <a:lnSpc>
                <a:spcPct val="134000"/>
              </a:lnSpc>
              <a:spcBef>
                <a:spcPts val="600"/>
              </a:spcBef>
              <a:buNone/>
            </a:pP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are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going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to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begin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studying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the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axioms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of 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probability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 marL="0">
              <a:lnSpc>
                <a:spcPct val="134000"/>
              </a:lnSpc>
              <a:spcBef>
                <a:spcPts val="600"/>
              </a:spcBef>
              <a:buNone/>
            </a:pPr>
            <a:endParaRPr lang="fr-FR" sz="9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>
              <a:lnSpc>
                <a:spcPct val="134000"/>
              </a:lnSpc>
              <a:spcBef>
                <a:spcPts val="600"/>
              </a:spcBef>
              <a:buNone/>
            </a:pP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Keywords:Probability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xioms</a:t>
            </a:r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</a:t>
            </a:r>
            <a:r>
              <a:rPr lang="fr-FR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ecisions</a:t>
            </a:r>
            <a:endParaRPr lang="es-MX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fecha 1"/>
          <p:cNvSpPr>
            <a:spLocks noGrp="1"/>
          </p:cNvSpPr>
          <p:nvPr>
            <p:ph type="dt" sz="half" idx="10"/>
          </p:nvPr>
        </p:nvSpPr>
        <p:spPr>
          <a:xfrm>
            <a:off x="971600" y="6520259"/>
            <a:ext cx="2133600" cy="365125"/>
          </a:xfrm>
        </p:spPr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5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476600" y="6525344"/>
            <a:ext cx="2895600" cy="365125"/>
          </a:xfrm>
        </p:spPr>
        <p:txBody>
          <a:bodyPr/>
          <a:lstStyle/>
          <a:p>
            <a:endParaRPr lang="es-MX" dirty="0" smtClean="0"/>
          </a:p>
          <a:p>
            <a:r>
              <a:rPr lang="es-MX" dirty="0" smtClean="0"/>
              <a:t>Elaborado por: María Dolores </a:t>
            </a:r>
            <a:r>
              <a:rPr lang="es-MX" dirty="0"/>
              <a:t>Martínez García</a:t>
            </a:r>
          </a:p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s-MX" sz="2800" b="1" dirty="0"/>
              <a:t>MÉTODOS PARA CALCULAR PROBABILIDADES</a:t>
            </a:r>
            <a:r>
              <a:rPr lang="es-MX" sz="2800" dirty="0"/>
              <a:t>:</a:t>
            </a:r>
            <a:br>
              <a:rPr lang="es-MX" sz="2800" dirty="0"/>
            </a:br>
            <a:endParaRPr lang="es-MX" sz="28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AE5FA-005F-4D3C-8175-AF482C8FC73A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8" name="Marcador de contenido 7"/>
          <p:cNvSpPr>
            <a:spLocks noGrp="1"/>
          </p:cNvSpPr>
          <p:nvPr>
            <p:ph idx="1"/>
          </p:nvPr>
        </p:nvSpPr>
        <p:spPr>
          <a:xfrm>
            <a:off x="1511660" y="1844824"/>
            <a:ext cx="735516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1.- MÉTODO CLÁSICO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2.- MÉTODO FRECUENCIAS RELATIVAS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3.-MÉTODO SUBJETIVO.</a:t>
            </a:r>
            <a:endParaRPr lang="es-ES" dirty="0"/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Marcador de fecha 1"/>
          <p:cNvSpPr>
            <a:spLocks noGrp="1"/>
          </p:cNvSpPr>
          <p:nvPr>
            <p:ph type="dt" sz="half" idx="10"/>
          </p:nvPr>
        </p:nvSpPr>
        <p:spPr>
          <a:xfrm>
            <a:off x="1124000" y="6515174"/>
            <a:ext cx="2133600" cy="365125"/>
          </a:xfrm>
        </p:spPr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7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629000" y="6520259"/>
            <a:ext cx="2895600" cy="365125"/>
          </a:xfrm>
        </p:spPr>
        <p:txBody>
          <a:bodyPr/>
          <a:lstStyle/>
          <a:p>
            <a:r>
              <a:rPr lang="es-MX" dirty="0" smtClean="0"/>
              <a:t>Elaborado por: María Dolores Martínez García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90207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2800" dirty="0" smtClean="0"/>
              <a:t>1.-Método Clásico</a:t>
            </a:r>
            <a:endParaRPr lang="es-MX" sz="28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AE5FA-005F-4D3C-8175-AF482C8FC73A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Elaborado por: María Dolores </a:t>
            </a:r>
            <a:r>
              <a:rPr lang="es-MX" dirty="0"/>
              <a:t>Martínez García</a:t>
            </a:r>
          </a:p>
          <a:p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Si </a:t>
            </a:r>
            <a:r>
              <a:rPr lang="es-MX" dirty="0"/>
              <a:t>en un experimento o evento todos los resultados tienen la misma posibilidad, se hace uso de este método, de forma general se denota como  1/n, donde n es el total de resultados posibles.</a:t>
            </a:r>
            <a:endParaRPr lang="es-E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72635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8200" y="377825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es-ES" sz="2800" dirty="0" smtClean="0"/>
              <a:t>2.Método de frecuencias relativas </a:t>
            </a:r>
            <a:endParaRPr lang="es-MX" sz="28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AE5FA-005F-4D3C-8175-AF482C8FC73A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Elaborado por: María Dolores </a:t>
            </a:r>
            <a:r>
              <a:rPr lang="es-MX" dirty="0"/>
              <a:t>Martínez García</a:t>
            </a:r>
          </a:p>
          <a:p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1745468" y="2204864"/>
            <a:ext cx="66429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32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rPr>
              <a:t>Cuando en un experimento o evento, del total de resultados posibles, algunos de estos se identifican como casos favorables, la probabilidad se obtiene dividiendo los casos favorables entre los casos totales.</a:t>
            </a:r>
          </a:p>
          <a:p>
            <a:pPr algn="just"/>
            <a:endParaRPr lang="es-MX" sz="2800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6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800" dirty="0" smtClean="0"/>
              <a:t>Condiciones de probabilidad</a:t>
            </a:r>
            <a:endParaRPr lang="es-MX" sz="2800" dirty="0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Elaborado por: María Dolores Martínez</a:t>
            </a:r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AE5FA-005F-4D3C-8175-AF482C8FC73A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1907704" y="1988840"/>
            <a:ext cx="619268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rPr>
              <a:t>1.-   0 ≤ P (E) ≤ 1</a:t>
            </a:r>
          </a:p>
          <a:p>
            <a:endParaRPr lang="es-ES_tradnl" sz="2800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j-ea"/>
              <a:cs typeface="+mj-cs"/>
            </a:endParaRPr>
          </a:p>
          <a:p>
            <a:r>
              <a:rPr lang="es-ES_tradnl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rPr>
              <a:t>La probabilidad de un evento es mayor o igual a cero pero menor o igual a 1</a:t>
            </a:r>
          </a:p>
          <a:p>
            <a:endParaRPr lang="es-ES_tradnl" sz="2800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j-ea"/>
              <a:cs typeface="+mj-cs"/>
            </a:endParaRPr>
          </a:p>
          <a:p>
            <a:r>
              <a:rPr lang="es-ES_tradnl" sz="2800" b="1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rPr>
              <a:t>2.- ∑ P (E) = 1</a:t>
            </a:r>
          </a:p>
          <a:p>
            <a:endParaRPr lang="es-ES_tradnl" sz="2800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j-ea"/>
              <a:cs typeface="+mj-cs"/>
            </a:endParaRPr>
          </a:p>
          <a:p>
            <a:r>
              <a:rPr lang="es-ES_tradnl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rPr>
              <a:t>La sumatoria de todas las probabilidades de un evento es igual a la unidad</a:t>
            </a:r>
          </a:p>
          <a:p>
            <a:r>
              <a:rPr lang="es-ES_tradnl" sz="3200" dirty="0" smtClean="0">
                <a:latin typeface="Berlin Sans FB" pitchFamily="34" charset="0"/>
              </a:rPr>
              <a:t>  </a:t>
            </a:r>
            <a:endParaRPr lang="es-ES_tradnl" sz="3200" dirty="0">
              <a:latin typeface="Berlin Sans FB" pitchFamily="34" charset="0"/>
            </a:endParaRPr>
          </a:p>
          <a:p>
            <a:endParaRPr lang="es-ES" sz="32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85271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2800" dirty="0" smtClean="0"/>
              <a:t>Complemento de un evento </a:t>
            </a:r>
            <a:endParaRPr lang="es-MX" sz="280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33F-342E-43BA-9907-4B84C7D50AF7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Elaborado por: María Dolores </a:t>
            </a:r>
            <a:r>
              <a:rPr lang="es-MX"/>
              <a:t>Martínez </a:t>
            </a:r>
            <a:r>
              <a:rPr lang="es-MX" smtClean="0"/>
              <a:t>García</a:t>
            </a:r>
            <a:endParaRPr lang="es-MX" dirty="0" smtClean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684076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dirty="0" smtClean="0"/>
              <a:t>La probabilidad de un evento mas la probabilidad de su complemento deben sumar la unidad, conociendo alguna de ellas se obtiene la otra.</a:t>
            </a:r>
          </a:p>
          <a:p>
            <a:endParaRPr lang="es-ES_tradnl" dirty="0"/>
          </a:p>
          <a:p>
            <a:pPr>
              <a:buNone/>
            </a:pPr>
            <a:r>
              <a:rPr lang="es-ES_tradnl" dirty="0"/>
              <a:t>    </a:t>
            </a:r>
            <a:r>
              <a:rPr lang="es-ES_tradnl" b="1" dirty="0"/>
              <a:t>P ( A ) + P ( A</a:t>
            </a:r>
            <a:r>
              <a:rPr lang="es-ES_tradnl" b="1" baseline="30000" dirty="0"/>
              <a:t>C</a:t>
            </a:r>
            <a:r>
              <a:rPr lang="es-ES_tradnl" b="1" dirty="0"/>
              <a:t> ) =  1</a:t>
            </a:r>
          </a:p>
          <a:p>
            <a:pPr>
              <a:buNone/>
            </a:pPr>
            <a:r>
              <a:rPr lang="es-ES_tradnl" b="1" dirty="0"/>
              <a:t>     </a:t>
            </a:r>
          </a:p>
          <a:p>
            <a:pPr>
              <a:buNone/>
            </a:pPr>
            <a:r>
              <a:rPr lang="es-ES_tradnl" b="1" dirty="0"/>
              <a:t>      P ( A ) = 1 – P ( A</a:t>
            </a:r>
            <a:r>
              <a:rPr lang="es-ES_tradnl" b="1" baseline="30000" dirty="0"/>
              <a:t>C</a:t>
            </a:r>
            <a:r>
              <a:rPr lang="es-ES_tradnl" b="1" dirty="0"/>
              <a:t> )</a:t>
            </a:r>
          </a:p>
          <a:p>
            <a:pPr>
              <a:buNone/>
            </a:pPr>
            <a:r>
              <a:rPr lang="es-ES_tradnl" b="1" dirty="0"/>
              <a:t>      </a:t>
            </a:r>
          </a:p>
          <a:p>
            <a:pPr>
              <a:buNone/>
            </a:pPr>
            <a:r>
              <a:rPr lang="es-ES_tradnl" b="1" dirty="0"/>
              <a:t>     P ( A</a:t>
            </a:r>
            <a:r>
              <a:rPr lang="es-ES_tradnl" b="1" baseline="30000" dirty="0"/>
              <a:t>C</a:t>
            </a:r>
            <a:r>
              <a:rPr lang="es-ES_tradnl" b="1" dirty="0"/>
              <a:t> ) = 1 – P ( A )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72981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3200" dirty="0" smtClean="0"/>
              <a:t>Ley aditiva </a:t>
            </a:r>
            <a:endParaRPr lang="es-MX" sz="320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33F-342E-43BA-9907-4B84C7D50AF7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1187624" y="1453604"/>
            <a:ext cx="7488832" cy="4525963"/>
          </a:xfrm>
        </p:spPr>
        <p:txBody>
          <a:bodyPr>
            <a:normAutofit/>
          </a:bodyPr>
          <a:lstStyle/>
          <a:p>
            <a:endParaRPr lang="es-ES_tradnl" dirty="0" smtClean="0"/>
          </a:p>
          <a:p>
            <a:pPr algn="just"/>
            <a:r>
              <a:rPr lang="es-ES_tradnl" sz="3200" dirty="0" smtClean="0"/>
              <a:t>La </a:t>
            </a:r>
            <a:r>
              <a:rPr lang="es-ES_tradnl" sz="3200" dirty="0"/>
              <a:t>ley aditiva es útil cuando se desea calcular la probabilidad de la unión de dos eventos y se denota como:</a:t>
            </a:r>
          </a:p>
          <a:p>
            <a:endParaRPr lang="es-ES_tradnl" dirty="0"/>
          </a:p>
          <a:p>
            <a:pPr>
              <a:buNone/>
            </a:pPr>
            <a:r>
              <a:rPr lang="es-ES_tradnl" dirty="0"/>
              <a:t> </a:t>
            </a:r>
            <a:r>
              <a:rPr lang="es-ES_tradnl" b="1" dirty="0"/>
              <a:t>P ( A U B ) = P ( A ) + P ( B ) – P (A </a:t>
            </a:r>
            <a:r>
              <a:rPr lang="es-MX" b="1" dirty="0">
                <a:latin typeface="Arial" charset="0"/>
                <a:cs typeface="Arial" charset="0"/>
              </a:rPr>
              <a:t>∩</a:t>
            </a:r>
            <a:r>
              <a:rPr lang="es-ES_tradnl" b="1" dirty="0" smtClean="0"/>
              <a:t> </a:t>
            </a:r>
            <a:r>
              <a:rPr lang="es-ES_tradnl" b="1" dirty="0"/>
              <a:t>B)</a:t>
            </a:r>
            <a:endParaRPr lang="es-ES" b="1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 dirty="0" smtClean="0"/>
              <a:t>29/Abril/2017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 </a:t>
            </a:r>
          </a:p>
          <a:p>
            <a:r>
              <a:rPr lang="es-MX" dirty="0" smtClean="0"/>
              <a:t>Elaborado por: María </a:t>
            </a:r>
            <a:r>
              <a:rPr lang="es-MX" dirty="0"/>
              <a:t>Dolores Martínez García</a:t>
            </a:r>
          </a:p>
          <a:p>
            <a:endParaRPr lang="es-MX" dirty="0"/>
          </a:p>
        </p:txBody>
      </p:sp>
      <p:sp>
        <p:nvSpPr>
          <p:cNvPr id="8" name="7 Arco"/>
          <p:cNvSpPr/>
          <p:nvPr/>
        </p:nvSpPr>
        <p:spPr>
          <a:xfrm>
            <a:off x="6660232" y="4149080"/>
            <a:ext cx="72008" cy="7200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8610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867</Words>
  <Application>Microsoft Office PowerPoint</Application>
  <PresentationFormat>Presentación en pantalla (4:3)</PresentationFormat>
  <Paragraphs>163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UNIVERSIDAD AUTÓNOMA DEL ESTADO DE HIDALGO</vt:lpstr>
      <vt:lpstr>Diapositiva 2</vt:lpstr>
      <vt:lpstr>Tema: Introducción a la Probabilidad</vt:lpstr>
      <vt:lpstr>MÉTODOS PARA CALCULAR PROBABILIDADES: </vt:lpstr>
      <vt:lpstr>1.-Método Clásico</vt:lpstr>
      <vt:lpstr>2.Método de frecuencias relativas </vt:lpstr>
      <vt:lpstr>Condiciones de probabilidad</vt:lpstr>
      <vt:lpstr>Complemento de un evento </vt:lpstr>
      <vt:lpstr>Ley aditiva </vt:lpstr>
      <vt:lpstr>Eventos mutuamente excluyentes </vt:lpstr>
      <vt:lpstr>Diapositiva 11</vt:lpstr>
      <vt:lpstr>Probabilidad condicional </vt:lpstr>
      <vt:lpstr>Fórmulas para el cálculo de la probabilidad condicional </vt:lpstr>
      <vt:lpstr>Eventos Independientes </vt:lpstr>
      <vt:lpstr>Ley multiplicativa</vt:lpstr>
      <vt:lpstr>Ley multiplicativa para eventos independientes</vt:lpstr>
      <vt:lpstr>Referencias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51</cp:revision>
  <dcterms:created xsi:type="dcterms:W3CDTF">2014-12-12T16:57:31Z</dcterms:created>
  <dcterms:modified xsi:type="dcterms:W3CDTF">2017-05-03T01:49:14Z</dcterms:modified>
</cp:coreProperties>
</file>