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9" r:id="rId2"/>
    <p:sldId id="256" r:id="rId3"/>
    <p:sldId id="283" r:id="rId4"/>
    <p:sldId id="257" r:id="rId5"/>
    <p:sldId id="262" r:id="rId6"/>
    <p:sldId id="284" r:id="rId7"/>
    <p:sldId id="285" r:id="rId8"/>
    <p:sldId id="294" r:id="rId9"/>
    <p:sldId id="287" r:id="rId10"/>
    <p:sldId id="288" r:id="rId11"/>
    <p:sldId id="286" r:id="rId12"/>
    <p:sldId id="289" r:id="rId13"/>
    <p:sldId id="293" r:id="rId14"/>
    <p:sldId id="295" r:id="rId15"/>
    <p:sldId id="261"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A221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5BE263C-DBD7-4A20-BB59-AAB30ACAA65A}" styleName="Estilo medio 3 - Énfasis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45" autoAdjust="0"/>
    <p:restoredTop sz="94660"/>
  </p:normalViewPr>
  <p:slideViewPr>
    <p:cSldViewPr>
      <p:cViewPr varScale="1">
        <p:scale>
          <a:sx n="69" d="100"/>
          <a:sy n="69" d="100"/>
        </p:scale>
        <p:origin x="-42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FF6EC9-4DF5-4D6D-BEE3-EEC8D0A6E102}" type="datetimeFigureOut">
              <a:rPr lang="es-MX" smtClean="0"/>
              <a:pPr/>
              <a:t>08/05/2017</a:t>
            </a:fld>
            <a:endParaRPr lang="es-MX" dirty="0"/>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B14F16-6933-45C9-9E7D-9792B43E53BD}" type="slidenum">
              <a:rPr lang="es-MX" smtClean="0"/>
              <a:pPr/>
              <a:t>‹Nº›</a:t>
            </a:fld>
            <a:endParaRPr lang="es-MX" dirty="0"/>
          </a:p>
        </p:txBody>
      </p:sp>
    </p:spTree>
    <p:extLst>
      <p:ext uri="{BB962C8B-B14F-4D97-AF65-F5344CB8AC3E}">
        <p14:creationId xmlns:p14="http://schemas.microsoft.com/office/powerpoint/2010/main" xmlns="" val="670819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08/05/2017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08/05/2017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08/05/2017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08/05/2017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08/05/2017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08/05/2017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08/05/2017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08/05/2017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08/05/2017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08/05/2017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txBox="1">
            <a:spLocks/>
          </p:cNvSpPr>
          <p:nvPr/>
        </p:nvSpPr>
        <p:spPr>
          <a:xfrm>
            <a:off x="1331640" y="908720"/>
            <a:ext cx="7355160" cy="55721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lvl="1" indent="-342900" algn="ctr">
              <a:lnSpc>
                <a:spcPct val="90000"/>
              </a:lnSpc>
              <a:buFont typeface="Arial" panose="020B0604020202020204" pitchFamily="34" charset="0"/>
              <a:buNone/>
            </a:pPr>
            <a:r>
              <a:rPr lang="es-MX" sz="4000" b="1" dirty="0" smtClean="0"/>
              <a:t>Liderazgo Entrenador</a:t>
            </a:r>
            <a:endParaRPr lang="es-ES" sz="4000" i="1" dirty="0" smtClean="0"/>
          </a:p>
          <a:p>
            <a:pPr algn="just">
              <a:lnSpc>
                <a:spcPct val="90000"/>
              </a:lnSpc>
            </a:pPr>
            <a:endParaRPr lang="es-MX" dirty="0" smtClean="0"/>
          </a:p>
          <a:p>
            <a:r>
              <a:rPr lang="es-MX" dirty="0" smtClean="0"/>
              <a:t>El líder se enfoca a la integración de su grupo, por lo cual debe ser paciente y entender a su personal</a:t>
            </a:r>
          </a:p>
          <a:p>
            <a:r>
              <a:rPr lang="es-MX" dirty="0" smtClean="0"/>
              <a:t>Debe aplicarse cuando los subordinados tienen poca experiencia en el área pero han demostrado deseos de aprender má</a:t>
            </a:r>
            <a:r>
              <a:rPr lang="es-MX" dirty="0"/>
              <a: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1331640" y="928670"/>
            <a:ext cx="7355160" cy="5572164"/>
          </a:xfrm>
        </p:spPr>
        <p:txBody>
          <a:bodyPr>
            <a:normAutofit/>
          </a:bodyPr>
          <a:lstStyle/>
          <a:p>
            <a:pPr marL="342900" lvl="1" indent="-342900" algn="ctr">
              <a:lnSpc>
                <a:spcPct val="90000"/>
              </a:lnSpc>
              <a:buNone/>
            </a:pPr>
            <a:r>
              <a:rPr lang="es-MX" sz="4000" b="1" dirty="0" smtClean="0"/>
              <a:t>Liderazgo Alentador</a:t>
            </a:r>
            <a:endParaRPr lang="es-ES" sz="4000" i="1" dirty="0" smtClean="0"/>
          </a:p>
          <a:p>
            <a:pPr algn="just">
              <a:lnSpc>
                <a:spcPct val="90000"/>
              </a:lnSpc>
            </a:pPr>
            <a:endParaRPr lang="es-MX" dirty="0" smtClean="0"/>
          </a:p>
          <a:p>
            <a:r>
              <a:rPr lang="es-MX" dirty="0" smtClean="0"/>
              <a:t>Asegura que los colaboradores aumenten su confianza reconociendo sus logros y permitiéndoles tomar decisiones</a:t>
            </a:r>
          </a:p>
          <a:p>
            <a:pPr marL="0" indent="0">
              <a:buNone/>
            </a:pPr>
            <a:endParaRPr lang="es-MX"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a:spLocks noGrp="1"/>
          </p:cNvSpPr>
          <p:nvPr>
            <p:ph idx="1"/>
          </p:nvPr>
        </p:nvSpPr>
        <p:spPr>
          <a:xfrm>
            <a:off x="1331640" y="928670"/>
            <a:ext cx="7355160" cy="5572164"/>
          </a:xfrm>
        </p:spPr>
        <p:txBody>
          <a:bodyPr>
            <a:normAutofit/>
          </a:bodyPr>
          <a:lstStyle/>
          <a:p>
            <a:pPr marL="342900" lvl="1" indent="-342900" algn="ctr">
              <a:lnSpc>
                <a:spcPct val="90000"/>
              </a:lnSpc>
              <a:buNone/>
            </a:pPr>
            <a:r>
              <a:rPr lang="es-MX" sz="4000" b="1" dirty="0" smtClean="0"/>
              <a:t>Liderazgo </a:t>
            </a:r>
            <a:r>
              <a:rPr lang="es-MX" sz="4000" b="1" dirty="0" err="1" smtClean="0"/>
              <a:t>Delegador</a:t>
            </a:r>
            <a:endParaRPr lang="es-ES" sz="4000" i="1" dirty="0" smtClean="0"/>
          </a:p>
          <a:p>
            <a:pPr algn="just">
              <a:lnSpc>
                <a:spcPct val="90000"/>
              </a:lnSpc>
            </a:pPr>
            <a:endParaRPr lang="es-MX" dirty="0" smtClean="0"/>
          </a:p>
          <a:p>
            <a:r>
              <a:rPr lang="es-MX" dirty="0" smtClean="0"/>
              <a:t>El líder asigna tareas al colaborador apropiado, dejando que éste tome decisiones con verificaciones ocasionales</a:t>
            </a:r>
          </a:p>
          <a:p>
            <a:r>
              <a:rPr lang="es-MX" dirty="0" smtClean="0"/>
              <a:t>No se emplea este tipo de liderazgo cuando el subordinado es nuevo en el área o no posee experiencia</a:t>
            </a:r>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1331640" y="928670"/>
            <a:ext cx="7355160" cy="5572164"/>
          </a:xfrm>
        </p:spPr>
        <p:txBody>
          <a:bodyPr>
            <a:normAutofit/>
          </a:bodyPr>
          <a:lstStyle/>
          <a:p>
            <a:pPr marL="342900" lvl="1" indent="-342900" algn="ctr">
              <a:lnSpc>
                <a:spcPct val="90000"/>
              </a:lnSpc>
              <a:buNone/>
            </a:pPr>
            <a:r>
              <a:rPr lang="es-MX" sz="4000" b="1" dirty="0" smtClean="0"/>
              <a:t>Liderazgo Carismático</a:t>
            </a:r>
            <a:endParaRPr lang="es-ES" sz="4000" i="1" dirty="0" smtClean="0"/>
          </a:p>
          <a:p>
            <a:pPr algn="just">
              <a:lnSpc>
                <a:spcPct val="90000"/>
              </a:lnSpc>
            </a:pPr>
            <a:endParaRPr lang="es-MX" dirty="0" smtClean="0"/>
          </a:p>
          <a:p>
            <a:r>
              <a:rPr lang="es-MX" dirty="0" smtClean="0"/>
              <a:t>Quien encabeza el quipo proyecta una presencia poderosa, segura y dinámica, además de que son sensibles a los intereses del grupo</a:t>
            </a:r>
            <a:endParaRPr lang="es-MX" dirty="0"/>
          </a:p>
        </p:txBody>
      </p:sp>
    </p:spTree>
    <p:extLst>
      <p:ext uri="{BB962C8B-B14F-4D97-AF65-F5344CB8AC3E}">
        <p14:creationId xmlns:p14="http://schemas.microsoft.com/office/powerpoint/2010/main" xmlns="" val="1215178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Otra forma de catalogar los estilos de dirección es:</a:t>
            </a:r>
            <a:endParaRPr lang="es-MX"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xmlns="" val="1382743796"/>
              </p:ext>
            </p:extLst>
          </p:nvPr>
        </p:nvGraphicFramePr>
        <p:xfrm>
          <a:off x="1689968" y="1628800"/>
          <a:ext cx="6768480" cy="4577080"/>
        </p:xfrm>
        <a:graphic>
          <a:graphicData uri="http://schemas.openxmlformats.org/drawingml/2006/table">
            <a:tbl>
              <a:tblPr firstRow="1" bandRow="1">
                <a:tableStyleId>{85BE263C-DBD7-4A20-BB59-AAB30ACAA65A}</a:tableStyleId>
              </a:tblPr>
              <a:tblGrid>
                <a:gridCol w="3384240"/>
                <a:gridCol w="3384240"/>
              </a:tblGrid>
              <a:tr h="370840">
                <a:tc>
                  <a:txBody>
                    <a:bodyPr/>
                    <a:lstStyle/>
                    <a:p>
                      <a:pPr algn="ctr"/>
                      <a:r>
                        <a:rPr lang="es-MX" dirty="0" smtClean="0"/>
                        <a:t>Estilos de dirección-liderazgo</a:t>
                      </a:r>
                      <a:endParaRPr lang="es-MX" dirty="0"/>
                    </a:p>
                  </a:txBody>
                  <a:tcPr anchor="ctr"/>
                </a:tc>
                <a:tc>
                  <a:txBody>
                    <a:bodyPr/>
                    <a:lstStyle/>
                    <a:p>
                      <a:pPr algn="ctr"/>
                      <a:r>
                        <a:rPr lang="es-MX" dirty="0" smtClean="0"/>
                        <a:t>Características</a:t>
                      </a:r>
                      <a:endParaRPr lang="es-MX" dirty="0"/>
                    </a:p>
                  </a:txBody>
                  <a:tcPr anchor="ctr"/>
                </a:tc>
              </a:tr>
              <a:tr h="370840">
                <a:tc>
                  <a:txBody>
                    <a:bodyPr/>
                    <a:lstStyle/>
                    <a:p>
                      <a:pPr algn="ctr"/>
                      <a:r>
                        <a:rPr lang="es-MX" dirty="0" err="1" smtClean="0"/>
                        <a:t>Entrepeneur</a:t>
                      </a:r>
                      <a:endParaRPr lang="es-MX" dirty="0"/>
                    </a:p>
                  </a:txBody>
                  <a:tcPr anchor="ctr"/>
                </a:tc>
                <a:tc>
                  <a:txBody>
                    <a:bodyPr/>
                    <a:lstStyle/>
                    <a:p>
                      <a:pPr algn="ctr"/>
                      <a:r>
                        <a:rPr lang="es-MX" dirty="0" smtClean="0"/>
                        <a:t>Innovador,</a:t>
                      </a:r>
                      <a:r>
                        <a:rPr lang="es-MX" baseline="0" dirty="0" smtClean="0"/>
                        <a:t> creativo, intuitivo, extrovertido, optimista, motivado, arriesgado</a:t>
                      </a:r>
                      <a:endParaRPr lang="es-MX" dirty="0"/>
                    </a:p>
                  </a:txBody>
                  <a:tcPr anchor="ctr"/>
                </a:tc>
              </a:tr>
              <a:tr h="370840">
                <a:tc>
                  <a:txBody>
                    <a:bodyPr/>
                    <a:lstStyle/>
                    <a:p>
                      <a:pPr algn="ctr"/>
                      <a:r>
                        <a:rPr lang="es-MX" dirty="0" smtClean="0"/>
                        <a:t>Profesional</a:t>
                      </a:r>
                      <a:endParaRPr lang="es-MX" dirty="0"/>
                    </a:p>
                  </a:txBody>
                  <a:tcPr anchor="ctr"/>
                </a:tc>
                <a:tc>
                  <a:txBody>
                    <a:bodyPr/>
                    <a:lstStyle/>
                    <a:p>
                      <a:pPr algn="ctr"/>
                      <a:r>
                        <a:rPr lang="es-MX" dirty="0" smtClean="0"/>
                        <a:t>Hombre de equipo, burocrático, conformista, estable, maduro</a:t>
                      </a:r>
                      <a:r>
                        <a:rPr lang="es-MX" baseline="0" dirty="0" smtClean="0"/>
                        <a:t>, conservador, precavido, acepta pequeños cambios</a:t>
                      </a:r>
                      <a:endParaRPr lang="es-MX" dirty="0"/>
                    </a:p>
                  </a:txBody>
                  <a:tcPr anchor="ctr"/>
                </a:tc>
              </a:tr>
              <a:tr h="370840">
                <a:tc>
                  <a:txBody>
                    <a:bodyPr/>
                    <a:lstStyle/>
                    <a:p>
                      <a:pPr algn="ctr"/>
                      <a:r>
                        <a:rPr lang="es-MX" dirty="0" smtClean="0"/>
                        <a:t>“</a:t>
                      </a:r>
                      <a:r>
                        <a:rPr lang="es-MX" dirty="0" err="1" smtClean="0"/>
                        <a:t>Care-taker</a:t>
                      </a:r>
                      <a:r>
                        <a:rPr lang="es-MX" dirty="0" smtClean="0"/>
                        <a:t>” </a:t>
                      </a:r>
                      <a:r>
                        <a:rPr lang="es-MX" dirty="0" err="1" smtClean="0"/>
                        <a:t>Resultor</a:t>
                      </a:r>
                      <a:r>
                        <a:rPr lang="es-MX" dirty="0" smtClean="0"/>
                        <a:t> de problemas</a:t>
                      </a:r>
                      <a:endParaRPr lang="es-MX" dirty="0"/>
                    </a:p>
                  </a:txBody>
                  <a:tcPr anchor="ctr"/>
                </a:tc>
                <a:tc>
                  <a:txBody>
                    <a:bodyPr/>
                    <a:lstStyle/>
                    <a:p>
                      <a:pPr algn="ctr"/>
                      <a:r>
                        <a:rPr lang="es-MX" dirty="0" smtClean="0"/>
                        <a:t>Fuerte, dominante, calculador, egoísta, eficiente, dogmático, legalista, orientado hacia las prioridades</a:t>
                      </a:r>
                      <a:endParaRPr lang="es-MX" dirty="0"/>
                    </a:p>
                  </a:txBody>
                  <a:tcPr anchor="ctr"/>
                </a:tc>
              </a:tr>
              <a:tr h="370840">
                <a:tc>
                  <a:txBody>
                    <a:bodyPr/>
                    <a:lstStyle/>
                    <a:p>
                      <a:pPr algn="ctr"/>
                      <a:r>
                        <a:rPr lang="es-MX" dirty="0" smtClean="0"/>
                        <a:t>Visionario</a:t>
                      </a:r>
                      <a:endParaRPr lang="es-MX" dirty="0"/>
                    </a:p>
                  </a:txBody>
                  <a:tcPr anchor="ctr"/>
                </a:tc>
                <a:tc>
                  <a:txBody>
                    <a:bodyPr/>
                    <a:lstStyle/>
                    <a:p>
                      <a:pPr algn="ctr"/>
                      <a:r>
                        <a:rPr lang="es-MX" dirty="0" smtClean="0"/>
                        <a:t>Fuerte, analítico, asume riesgos,</a:t>
                      </a:r>
                      <a:r>
                        <a:rPr lang="es-MX" baseline="0" dirty="0" smtClean="0"/>
                        <a:t> espíritu de ganador, exigente, calculador, flexible.</a:t>
                      </a:r>
                      <a:endParaRPr lang="es-MX" dirty="0"/>
                    </a:p>
                  </a:txBody>
                  <a:tcPr anchor="ctr"/>
                </a:tc>
              </a:tr>
            </a:tbl>
          </a:graphicData>
        </a:graphic>
      </p:graphicFrame>
    </p:spTree>
    <p:extLst>
      <p:ext uri="{BB962C8B-B14F-4D97-AF65-F5344CB8AC3E}">
        <p14:creationId xmlns:p14="http://schemas.microsoft.com/office/powerpoint/2010/main" xmlns="" val="3515347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r"/>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785786" y="1285860"/>
            <a:ext cx="8001056" cy="4500594"/>
          </a:xfrm>
        </p:spPr>
        <p:txBody>
          <a:bodyPr>
            <a:noAutofit/>
          </a:bodyPr>
          <a:lstStyle/>
          <a:p>
            <a:pPr defTabSz="762000">
              <a:spcBef>
                <a:spcPct val="50000"/>
              </a:spcBef>
            </a:pPr>
            <a:r>
              <a:rPr lang="es-MX" sz="2800" dirty="0" smtClean="0">
                <a:latin typeface="Berlin Sans FB Demi" pitchFamily="34" charset="0"/>
                <a:cs typeface="Arial" pitchFamily="34" charset="0"/>
              </a:rPr>
              <a:t>Palomo, María. Liderazgo y motivación de equipos de trabajo. 6ta. Edición . </a:t>
            </a:r>
            <a:r>
              <a:rPr lang="es-MX" sz="2800" dirty="0" err="1" smtClean="0">
                <a:latin typeface="Berlin Sans FB Demi" pitchFamily="34" charset="0"/>
                <a:cs typeface="Arial" pitchFamily="34" charset="0"/>
              </a:rPr>
              <a:t>Esic</a:t>
            </a:r>
            <a:r>
              <a:rPr lang="es-MX" sz="2800" dirty="0" smtClean="0">
                <a:latin typeface="Berlin Sans FB Demi" pitchFamily="34" charset="0"/>
                <a:cs typeface="Arial" pitchFamily="34" charset="0"/>
              </a:rPr>
              <a:t>, España, 2010.</a:t>
            </a:r>
          </a:p>
          <a:p>
            <a:pPr defTabSz="762000">
              <a:spcBef>
                <a:spcPct val="50000"/>
              </a:spcBef>
            </a:pPr>
            <a:endParaRPr lang="es-MX" sz="2800" dirty="0" smtClean="0">
              <a:latin typeface="Berlin Sans FB Demi" pitchFamily="34" charset="0"/>
              <a:cs typeface="Arial" pitchFamily="34" charset="0"/>
            </a:endParaRPr>
          </a:p>
          <a:p>
            <a:pPr defTabSz="762000">
              <a:spcBef>
                <a:spcPct val="50000"/>
              </a:spcBef>
            </a:pPr>
            <a:r>
              <a:rPr lang="es-MX" sz="2800" dirty="0" smtClean="0">
                <a:latin typeface="Berlin Sans FB Demi" pitchFamily="34" charset="0"/>
                <a:cs typeface="Arial" pitchFamily="34" charset="0"/>
              </a:rPr>
              <a:t>Vázquez, Rodrigo. Habilidades directivas y técnicas de liderazgo. Su aplicación en la gestión de equipos de trabajo. Ideas Propias, España, 2006.</a:t>
            </a:r>
            <a:endParaRPr lang="es-ES" sz="2800" dirty="0" smtClean="0">
              <a:latin typeface="Berlin Sans FB Demi" pitchFamily="34" charset="0"/>
              <a:cs typeface="Arial" pitchFamily="34" charset="0"/>
            </a:endParaRPr>
          </a:p>
          <a:p>
            <a:pPr marL="0" indent="0">
              <a:buNone/>
            </a:pPr>
            <a:endParaRPr lang="es-MX" sz="2800" dirty="0" smtClean="0">
              <a:latin typeface="Berlin Sans FB Demi" pitchFamily="34" charset="0"/>
              <a:cs typeface="Arial" pitchFamily="34" charset="0"/>
            </a:endParaRPr>
          </a:p>
          <a:p>
            <a:pPr marL="0" indent="0">
              <a:buNone/>
            </a:pPr>
            <a:endParaRPr lang="es-MX" sz="2800" dirty="0">
              <a:latin typeface="Berlin Sans FB Demi" pitchFamily="34" charset="0"/>
              <a:cs typeface="Arial" pitchFamily="34" charset="0"/>
            </a:endParaRP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259632" y="1628800"/>
            <a:ext cx="7560840" cy="4525963"/>
          </a:xfrm>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Administración</a:t>
            </a:r>
            <a:endParaRPr lang="es-MX" dirty="0" smtClean="0">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 </a:t>
            </a:r>
            <a:r>
              <a:rPr lang="es-MX" dirty="0" smtClean="0"/>
              <a:t>Estilos de liderazgo</a:t>
            </a:r>
            <a:endParaRPr lang="es-MX" dirty="0" smtClean="0">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Profesor(a):</a:t>
            </a:r>
          </a:p>
          <a:p>
            <a:pPr lvl="2"/>
            <a:r>
              <a:rPr lang="es-MX" dirty="0" smtClean="0">
                <a:effectLst>
                  <a:outerShdw blurRad="38100" dist="38100" dir="2700000" algn="tl">
                    <a:srgbClr val="000000">
                      <a:alpha val="43137"/>
                    </a:srgbClr>
                  </a:outerShdw>
                </a:effectLst>
                <a:latin typeface="Arial" pitchFamily="34" charset="0"/>
                <a:cs typeface="Arial" pitchFamily="34" charset="0"/>
              </a:rPr>
              <a:t>Dra. Karina Valencia Sandoval</a:t>
            </a:r>
          </a:p>
          <a:p>
            <a:pPr lvl="2"/>
            <a:r>
              <a:rPr lang="es-MX" dirty="0">
                <a:effectLst>
                  <a:outerShdw blurRad="38100" dist="38100" dir="2700000" algn="tl">
                    <a:srgbClr val="000000">
                      <a:alpha val="43137"/>
                    </a:srgbClr>
                  </a:outerShdw>
                </a:effectLst>
                <a:latin typeface="Arial" pitchFamily="34" charset="0"/>
                <a:cs typeface="Arial" pitchFamily="34" charset="0"/>
              </a:rPr>
              <a:t>Dr. </a:t>
            </a:r>
            <a:r>
              <a:rPr lang="es-MX" dirty="0" err="1">
                <a:effectLst>
                  <a:outerShdw blurRad="38100" dist="38100" dir="2700000" algn="tl">
                    <a:srgbClr val="000000">
                      <a:alpha val="43137"/>
                    </a:srgbClr>
                  </a:outerShdw>
                </a:effectLst>
                <a:latin typeface="Arial" pitchFamily="34" charset="0"/>
                <a:cs typeface="Arial" pitchFamily="34" charset="0"/>
              </a:rPr>
              <a:t>Danae</a:t>
            </a:r>
            <a:r>
              <a:rPr lang="es-MX" dirty="0">
                <a:effectLst>
                  <a:outerShdw blurRad="38100" dist="38100" dir="2700000" algn="tl">
                    <a:srgbClr val="000000">
                      <a:alpha val="43137"/>
                    </a:srgbClr>
                  </a:outerShdw>
                </a:effectLst>
                <a:latin typeface="Arial" pitchFamily="34" charset="0"/>
                <a:cs typeface="Arial" pitchFamily="34" charset="0"/>
              </a:rPr>
              <a:t> </a:t>
            </a:r>
            <a:r>
              <a:rPr lang="es-MX" dirty="0" err="1">
                <a:effectLst>
                  <a:outerShdw blurRad="38100" dist="38100" dir="2700000" algn="tl">
                    <a:srgbClr val="000000">
                      <a:alpha val="43137"/>
                    </a:srgbClr>
                  </a:outerShdw>
                </a:effectLst>
                <a:latin typeface="Arial" pitchFamily="34" charset="0"/>
                <a:cs typeface="Arial" pitchFamily="34" charset="0"/>
              </a:rPr>
              <a:t>Duana</a:t>
            </a:r>
            <a:r>
              <a:rPr lang="es-MX" dirty="0">
                <a:effectLst>
                  <a:outerShdw blurRad="38100" dist="38100" dir="2700000" algn="tl">
                    <a:srgbClr val="000000">
                      <a:alpha val="43137"/>
                    </a:srgbClr>
                  </a:outerShdw>
                </a:effectLst>
                <a:latin typeface="Arial" pitchFamily="34" charset="0"/>
                <a:cs typeface="Arial" pitchFamily="34" charset="0"/>
              </a:rPr>
              <a:t> </a:t>
            </a:r>
            <a:r>
              <a:rPr lang="es-MX" dirty="0" err="1">
                <a:effectLst>
                  <a:outerShdw blurRad="38100" dist="38100" dir="2700000" algn="tl">
                    <a:srgbClr val="000000">
                      <a:alpha val="43137"/>
                    </a:srgbClr>
                  </a:outerShdw>
                </a:effectLst>
                <a:latin typeface="Arial" pitchFamily="34" charset="0"/>
                <a:cs typeface="Arial" pitchFamily="34" charset="0"/>
              </a:rPr>
              <a:t>Avila</a:t>
            </a:r>
            <a:endParaRPr lang="es-MX"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 Enero Junio 2017</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xmlns=""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680" y="274638"/>
            <a:ext cx="6995120" cy="706090"/>
          </a:xfrm>
        </p:spPr>
        <p:txBody>
          <a:bodyPr/>
          <a:lstStyle/>
          <a:p>
            <a:r>
              <a:rPr lang="es-MX" sz="2400" u="sng" dirty="0" smtClean="0"/>
              <a:t>Tema:</a:t>
            </a:r>
            <a:r>
              <a:rPr lang="es-MX" sz="2400" dirty="0" smtClean="0"/>
              <a:t> Estilos de liderazgo</a:t>
            </a:r>
            <a:endParaRPr lang="es-MX" sz="2400" u="sng" dirty="0"/>
          </a:p>
        </p:txBody>
      </p:sp>
      <p:sp>
        <p:nvSpPr>
          <p:cNvPr id="3" name="Marcador de contenido 2"/>
          <p:cNvSpPr>
            <a:spLocks noGrp="1"/>
          </p:cNvSpPr>
          <p:nvPr>
            <p:ph idx="1"/>
          </p:nvPr>
        </p:nvSpPr>
        <p:spPr>
          <a:xfrm>
            <a:off x="1331640" y="1071546"/>
            <a:ext cx="7355160" cy="5143536"/>
          </a:xfrm>
        </p:spPr>
        <p:txBody>
          <a:bodyPr>
            <a:normAutofit fontScale="40000" lnSpcReduction="20000"/>
          </a:bodyPr>
          <a:lstStyle/>
          <a:p>
            <a:pPr marL="0" indent="0" algn="ctr">
              <a:buNone/>
            </a:pPr>
            <a:r>
              <a:rPr lang="es-MX" sz="8600" b="1" u="sng" dirty="0" smtClean="0">
                <a:latin typeface="Arial" panose="020B0604020202020204" pitchFamily="34" charset="0"/>
                <a:cs typeface="Arial" panose="020B0604020202020204" pitchFamily="34" charset="0"/>
              </a:rPr>
              <a:t> Resumen </a:t>
            </a:r>
          </a:p>
          <a:p>
            <a:pPr algn="just"/>
            <a:r>
              <a:rPr lang="es-MX" sz="7200" dirty="0" smtClean="0"/>
              <a:t>Tomar decisiones y lograr que los sub alternos trabajen en pos de los mismos objetivos son parte de la función del líder. Existen diferentes tipos de liderazgo pero la combinación exacta dependerá en gran medida de las necesidades de la institución.</a:t>
            </a:r>
          </a:p>
          <a:p>
            <a:pPr algn="just"/>
            <a:endParaRPr lang="es-MX" sz="7200" dirty="0"/>
          </a:p>
          <a:p>
            <a:pPr algn="just"/>
            <a:r>
              <a:rPr lang="es-MX" sz="8600" b="1" dirty="0" smtClean="0">
                <a:latin typeface="Arial" pitchFamily="34" charset="0"/>
                <a:cs typeface="Arial" pitchFamily="34" charset="0"/>
              </a:rPr>
              <a:t>Palabras Clave: </a:t>
            </a:r>
            <a:r>
              <a:rPr lang="es-MX" sz="8600" dirty="0" smtClean="0">
                <a:latin typeface="Arial" pitchFamily="34" charset="0"/>
                <a:cs typeface="Arial" pitchFamily="34" charset="0"/>
              </a:rPr>
              <a:t>toma de decisiones, objetivos, líder, necesidades</a:t>
            </a:r>
            <a:endParaRPr lang="es-MX" sz="8600" dirty="0">
              <a:latin typeface="Arial" pitchFamily="34" charset="0"/>
              <a:cs typeface="Arial" pitchFamily="34" charset="0"/>
            </a:endParaRPr>
          </a:p>
        </p:txBody>
      </p:sp>
    </p:spTree>
    <p:extLst>
      <p:ext uri="{BB962C8B-B14F-4D97-AF65-F5344CB8AC3E}">
        <p14:creationId xmlns:p14="http://schemas.microsoft.com/office/powerpoint/2010/main" xmlns="" val="150933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sz="2800" b="1" u="sng" dirty="0" smtClean="0">
                <a:latin typeface="Arial" pitchFamily="34" charset="0"/>
                <a:cs typeface="Arial" pitchFamily="34" charset="0"/>
              </a:rPr>
              <a:t>Tema:</a:t>
            </a:r>
            <a:r>
              <a:rPr lang="es-MX" sz="2800" dirty="0" smtClean="0"/>
              <a:t> Demanda y oferta en un mercado competitivo</a:t>
            </a:r>
            <a:endParaRPr lang="es-MX" sz="2800" dirty="0">
              <a:latin typeface="Arial" pitchFamily="34" charset="0"/>
              <a:cs typeface="Arial" pitchFamily="34" charset="0"/>
            </a:endParaRPr>
          </a:p>
        </p:txBody>
      </p:sp>
      <p:sp>
        <p:nvSpPr>
          <p:cNvPr id="3" name="2 Marcador de contenido"/>
          <p:cNvSpPr>
            <a:spLocks noGrp="1"/>
          </p:cNvSpPr>
          <p:nvPr>
            <p:ph idx="1"/>
          </p:nvPr>
        </p:nvSpPr>
        <p:spPr>
          <a:xfrm>
            <a:off x="1331640" y="1772816"/>
            <a:ext cx="7355160" cy="4525963"/>
          </a:xfrm>
        </p:spPr>
        <p:txBody>
          <a:bodyPr>
            <a:normAutofit/>
          </a:bodyPr>
          <a:lstStyle/>
          <a:p>
            <a:pPr algn="ctr">
              <a:lnSpc>
                <a:spcPct val="90000"/>
              </a:lnSpc>
              <a:buNone/>
            </a:pPr>
            <a:r>
              <a:rPr lang="fr-FR" sz="6400" b="1" u="sng" dirty="0" smtClean="0">
                <a:effectLst>
                  <a:outerShdw blurRad="38100" dist="38100" dir="2700000" algn="tl">
                    <a:srgbClr val="000000">
                      <a:alpha val="43137"/>
                    </a:srgbClr>
                  </a:outerShdw>
                </a:effectLst>
                <a:latin typeface="Arial" pitchFamily="34" charset="0"/>
                <a:cs typeface="Arial" pitchFamily="34" charset="0"/>
              </a:rPr>
              <a:t> </a:t>
            </a:r>
            <a:r>
              <a:rPr lang="fr-FR" sz="1600" b="1" u="sng" dirty="0" smtClean="0">
                <a:effectLst>
                  <a:outerShdw blurRad="38100" dist="38100" dir="2700000" algn="tl">
                    <a:srgbClr val="000000">
                      <a:alpha val="43137"/>
                    </a:srgbClr>
                  </a:outerShdw>
                </a:effectLst>
                <a:latin typeface="Arial" pitchFamily="34" charset="0"/>
                <a:cs typeface="Arial" pitchFamily="34" charset="0"/>
              </a:rPr>
              <a:t>Abstract</a:t>
            </a:r>
            <a:r>
              <a:rPr lang="en-US" sz="1600" dirty="0" smtClean="0"/>
              <a:t/>
            </a:r>
            <a:br>
              <a:rPr lang="en-US" sz="1600" dirty="0" smtClean="0"/>
            </a:br>
            <a:endParaRPr lang="en-US" sz="1600" dirty="0" smtClean="0"/>
          </a:p>
          <a:p>
            <a:pPr>
              <a:lnSpc>
                <a:spcPct val="90000"/>
              </a:lnSpc>
              <a:buNone/>
            </a:pPr>
            <a:endParaRPr lang="fr-FR" sz="1600" dirty="0">
              <a:latin typeface="Arial" pitchFamily="34" charset="0"/>
              <a:cs typeface="Arial" pitchFamily="34" charset="0"/>
            </a:endParaRPr>
          </a:p>
          <a:p>
            <a:pPr lvl="0">
              <a:lnSpc>
                <a:spcPct val="90000"/>
              </a:lnSpc>
              <a:buNone/>
            </a:pPr>
            <a:r>
              <a:rPr lang="es-MX" altLang="es-MX" sz="2400" dirty="0" err="1"/>
              <a:t>Making</a:t>
            </a:r>
            <a:r>
              <a:rPr lang="es-MX" altLang="es-MX" sz="2400" dirty="0"/>
              <a:t> </a:t>
            </a:r>
            <a:r>
              <a:rPr lang="es-MX" altLang="es-MX" sz="2400" dirty="0" err="1"/>
              <a:t>decisions</a:t>
            </a:r>
            <a:r>
              <a:rPr lang="es-MX" altLang="es-MX" sz="2400" dirty="0"/>
              <a:t> and </a:t>
            </a:r>
            <a:r>
              <a:rPr lang="es-MX" altLang="es-MX" sz="2400" dirty="0" err="1"/>
              <a:t>getting</a:t>
            </a:r>
            <a:r>
              <a:rPr lang="es-MX" altLang="es-MX" sz="2400" dirty="0"/>
              <a:t> </a:t>
            </a:r>
            <a:r>
              <a:rPr lang="es-MX" altLang="es-MX" sz="2400" dirty="0" err="1"/>
              <a:t>the</a:t>
            </a:r>
            <a:r>
              <a:rPr lang="es-MX" altLang="es-MX" sz="2400" dirty="0"/>
              <a:t> sub </a:t>
            </a:r>
            <a:r>
              <a:rPr lang="es-MX" altLang="es-MX" sz="2400" dirty="0" err="1"/>
              <a:t>alternates</a:t>
            </a:r>
            <a:r>
              <a:rPr lang="es-MX" altLang="es-MX" sz="2400" dirty="0"/>
              <a:t> </a:t>
            </a:r>
            <a:r>
              <a:rPr lang="es-MX" altLang="es-MX" sz="2400" dirty="0" err="1"/>
              <a:t>working</a:t>
            </a:r>
            <a:r>
              <a:rPr lang="es-MX" altLang="es-MX" sz="2400" dirty="0"/>
              <a:t> </a:t>
            </a:r>
            <a:r>
              <a:rPr lang="es-MX" altLang="es-MX" sz="2400" dirty="0" err="1"/>
              <a:t>towards</a:t>
            </a:r>
            <a:r>
              <a:rPr lang="es-MX" altLang="es-MX" sz="2400" dirty="0"/>
              <a:t> </a:t>
            </a:r>
            <a:r>
              <a:rPr lang="es-MX" altLang="es-MX" sz="2400" dirty="0" err="1"/>
              <a:t>the</a:t>
            </a:r>
            <a:r>
              <a:rPr lang="es-MX" altLang="es-MX" sz="2400" dirty="0"/>
              <a:t> </a:t>
            </a:r>
            <a:r>
              <a:rPr lang="es-MX" altLang="es-MX" sz="2400" dirty="0" err="1"/>
              <a:t>same</a:t>
            </a:r>
            <a:r>
              <a:rPr lang="es-MX" altLang="es-MX" sz="2400" dirty="0"/>
              <a:t> </a:t>
            </a:r>
            <a:r>
              <a:rPr lang="es-MX" altLang="es-MX" sz="2400" dirty="0" err="1"/>
              <a:t>goals</a:t>
            </a:r>
            <a:r>
              <a:rPr lang="es-MX" altLang="es-MX" sz="2400" dirty="0"/>
              <a:t> are </a:t>
            </a:r>
            <a:r>
              <a:rPr lang="es-MX" altLang="es-MX" sz="2400" dirty="0" err="1"/>
              <a:t>part</a:t>
            </a:r>
            <a:r>
              <a:rPr lang="es-MX" altLang="es-MX" sz="2400" dirty="0"/>
              <a:t> of </a:t>
            </a:r>
            <a:r>
              <a:rPr lang="es-MX" altLang="es-MX" sz="2400" dirty="0" err="1"/>
              <a:t>the</a:t>
            </a:r>
            <a:r>
              <a:rPr lang="es-MX" altLang="es-MX" sz="2400" dirty="0"/>
              <a:t> </a:t>
            </a:r>
            <a:r>
              <a:rPr lang="es-MX" altLang="es-MX" sz="2400" dirty="0" err="1"/>
              <a:t>leader's</a:t>
            </a:r>
            <a:r>
              <a:rPr lang="es-MX" altLang="es-MX" sz="2400" dirty="0"/>
              <a:t> role. </a:t>
            </a:r>
            <a:r>
              <a:rPr lang="es-MX" altLang="es-MX" sz="2400" dirty="0" err="1"/>
              <a:t>There</a:t>
            </a:r>
            <a:r>
              <a:rPr lang="es-MX" altLang="es-MX" sz="2400" dirty="0"/>
              <a:t> are </a:t>
            </a:r>
            <a:r>
              <a:rPr lang="es-MX" altLang="es-MX" sz="2400" dirty="0" err="1"/>
              <a:t>different</a:t>
            </a:r>
            <a:r>
              <a:rPr lang="es-MX" altLang="es-MX" sz="2400" dirty="0"/>
              <a:t> </a:t>
            </a:r>
            <a:r>
              <a:rPr lang="es-MX" altLang="es-MX" sz="2400" dirty="0" err="1"/>
              <a:t>types</a:t>
            </a:r>
            <a:r>
              <a:rPr lang="es-MX" altLang="es-MX" sz="2400" dirty="0"/>
              <a:t> of </a:t>
            </a:r>
            <a:r>
              <a:rPr lang="es-MX" altLang="es-MX" sz="2400" dirty="0" err="1"/>
              <a:t>leadership</a:t>
            </a:r>
            <a:r>
              <a:rPr lang="es-MX" altLang="es-MX" sz="2400" dirty="0"/>
              <a:t> </a:t>
            </a:r>
            <a:r>
              <a:rPr lang="es-MX" altLang="es-MX" sz="2400" dirty="0" err="1"/>
              <a:t>but</a:t>
            </a:r>
            <a:r>
              <a:rPr lang="es-MX" altLang="es-MX" sz="2400" dirty="0"/>
              <a:t> </a:t>
            </a:r>
            <a:r>
              <a:rPr lang="es-MX" altLang="es-MX" sz="2400" dirty="0" err="1"/>
              <a:t>the</a:t>
            </a:r>
            <a:r>
              <a:rPr lang="es-MX" altLang="es-MX" sz="2400" dirty="0"/>
              <a:t> </a:t>
            </a:r>
            <a:r>
              <a:rPr lang="es-MX" altLang="es-MX" sz="2400" dirty="0" err="1"/>
              <a:t>exact</a:t>
            </a:r>
            <a:r>
              <a:rPr lang="es-MX" altLang="es-MX" sz="2400" dirty="0"/>
              <a:t> </a:t>
            </a:r>
            <a:r>
              <a:rPr lang="es-MX" altLang="es-MX" sz="2400" dirty="0" err="1"/>
              <a:t>combination</a:t>
            </a:r>
            <a:r>
              <a:rPr lang="es-MX" altLang="es-MX" sz="2400" dirty="0"/>
              <a:t> </a:t>
            </a:r>
            <a:r>
              <a:rPr lang="es-MX" altLang="es-MX" sz="2400" dirty="0" err="1"/>
              <a:t>will</a:t>
            </a:r>
            <a:r>
              <a:rPr lang="es-MX" altLang="es-MX" sz="2400" dirty="0"/>
              <a:t> </a:t>
            </a:r>
            <a:r>
              <a:rPr lang="es-MX" altLang="es-MX" sz="2400" dirty="0" err="1"/>
              <a:t>depend</a:t>
            </a:r>
            <a:r>
              <a:rPr lang="es-MX" altLang="es-MX" sz="2400" dirty="0"/>
              <a:t> </a:t>
            </a:r>
            <a:r>
              <a:rPr lang="es-MX" altLang="es-MX" sz="2400" dirty="0" err="1"/>
              <a:t>largely</a:t>
            </a:r>
            <a:r>
              <a:rPr lang="es-MX" altLang="es-MX" sz="2400" dirty="0"/>
              <a:t> </a:t>
            </a:r>
            <a:r>
              <a:rPr lang="es-MX" altLang="es-MX" sz="2400" dirty="0" err="1"/>
              <a:t>on</a:t>
            </a:r>
            <a:r>
              <a:rPr lang="es-MX" altLang="es-MX" sz="2400" dirty="0"/>
              <a:t> </a:t>
            </a:r>
            <a:r>
              <a:rPr lang="es-MX" altLang="es-MX" sz="2400" dirty="0" err="1"/>
              <a:t>the</a:t>
            </a:r>
            <a:r>
              <a:rPr lang="es-MX" altLang="es-MX" sz="2400" dirty="0"/>
              <a:t> </a:t>
            </a:r>
            <a:r>
              <a:rPr lang="es-MX" altLang="es-MX" sz="2400" dirty="0" err="1"/>
              <a:t>needs</a:t>
            </a:r>
            <a:r>
              <a:rPr lang="es-MX" altLang="es-MX" sz="2400" dirty="0"/>
              <a:t> of </a:t>
            </a:r>
            <a:r>
              <a:rPr lang="es-MX" altLang="es-MX" sz="2400" dirty="0" err="1"/>
              <a:t>the</a:t>
            </a:r>
            <a:r>
              <a:rPr lang="es-MX" altLang="es-MX" sz="2400" dirty="0"/>
              <a:t> </a:t>
            </a:r>
            <a:r>
              <a:rPr lang="es-MX" altLang="es-MX" sz="2400" dirty="0" err="1"/>
              <a:t>institution</a:t>
            </a:r>
            <a:r>
              <a:rPr lang="es-MX" altLang="es-MX" sz="2400" dirty="0"/>
              <a:t>. </a:t>
            </a:r>
          </a:p>
          <a:p>
            <a:pPr>
              <a:lnSpc>
                <a:spcPct val="90000"/>
              </a:lnSpc>
              <a:buNone/>
            </a:pPr>
            <a:endParaRPr lang="fr-FR" sz="1600" dirty="0">
              <a:latin typeface="Arial" pitchFamily="34" charset="0"/>
              <a:cs typeface="Arial" pitchFamily="34" charset="0"/>
            </a:endParaRPr>
          </a:p>
          <a:p>
            <a:pPr>
              <a:lnSpc>
                <a:spcPct val="90000"/>
              </a:lnSpc>
              <a:buNone/>
            </a:pPr>
            <a:endParaRPr lang="fr-FR" sz="1600" dirty="0">
              <a:latin typeface="Arial" pitchFamily="34" charset="0"/>
              <a:cs typeface="Arial" pitchFamily="34" charset="0"/>
            </a:endParaRPr>
          </a:p>
          <a:p>
            <a:pPr>
              <a:lnSpc>
                <a:spcPct val="90000"/>
              </a:lnSpc>
              <a:buNone/>
            </a:pPr>
            <a:r>
              <a:rPr lang="fr-FR" sz="1600" b="1" u="sng" dirty="0">
                <a:effectLst>
                  <a:outerShdw blurRad="38100" dist="38100" dir="2700000" algn="tl">
                    <a:srgbClr val="000000">
                      <a:alpha val="43137"/>
                    </a:srgbClr>
                  </a:outerShdw>
                </a:effectLst>
                <a:latin typeface="Arial" pitchFamily="34" charset="0"/>
                <a:cs typeface="Arial" pitchFamily="34" charset="0"/>
              </a:rPr>
              <a:t>Keywords</a:t>
            </a:r>
            <a:r>
              <a:rPr lang="fr-FR" sz="1600" b="1" dirty="0" smtClean="0">
                <a:effectLst>
                  <a:outerShdw blurRad="38100" dist="38100" dir="2700000" algn="tl">
                    <a:srgbClr val="000000">
                      <a:alpha val="43137"/>
                    </a:srgbClr>
                  </a:outerShdw>
                </a:effectLst>
                <a:latin typeface="Arial" pitchFamily="34" charset="0"/>
                <a:cs typeface="Arial" pitchFamily="34" charset="0"/>
              </a:rPr>
              <a:t>: </a:t>
            </a:r>
            <a:r>
              <a:rPr lang="fr-FR" sz="1600" b="1" dirty="0" err="1" smtClean="0">
                <a:effectLst>
                  <a:outerShdw blurRad="38100" dist="38100" dir="2700000" algn="tl">
                    <a:srgbClr val="000000">
                      <a:alpha val="43137"/>
                    </a:srgbClr>
                  </a:outerShdw>
                </a:effectLst>
                <a:latin typeface="Arial" pitchFamily="34" charset="0"/>
                <a:cs typeface="Arial" pitchFamily="34" charset="0"/>
              </a:rPr>
              <a:t>Decision-making</a:t>
            </a:r>
            <a:r>
              <a:rPr lang="fr-FR" sz="1600" b="1" dirty="0" smtClean="0">
                <a:effectLst>
                  <a:outerShdw blurRad="38100" dist="38100" dir="2700000" algn="tl">
                    <a:srgbClr val="000000">
                      <a:alpha val="43137"/>
                    </a:srgbClr>
                  </a:outerShdw>
                </a:effectLst>
                <a:latin typeface="Arial" pitchFamily="34" charset="0"/>
                <a:cs typeface="Arial" pitchFamily="34" charset="0"/>
              </a:rPr>
              <a:t>, goals, leader, </a:t>
            </a:r>
            <a:r>
              <a:rPr lang="fr-FR" sz="1600" b="1" dirty="0" err="1" smtClean="0">
                <a:effectLst>
                  <a:outerShdw blurRad="38100" dist="38100" dir="2700000" algn="tl">
                    <a:srgbClr val="000000">
                      <a:alpha val="43137"/>
                    </a:srgbClr>
                  </a:outerShdw>
                </a:effectLst>
                <a:latin typeface="Arial" pitchFamily="34" charset="0"/>
                <a:cs typeface="Arial" pitchFamily="34" charset="0"/>
              </a:rPr>
              <a:t>needs</a:t>
            </a:r>
            <a:endParaRPr lang="es-MX" sz="1600" dirty="0">
              <a:latin typeface="Arial" pitchFamily="34" charset="0"/>
              <a:cs typeface="Arial" pitchFamily="34" charset="0"/>
            </a:endParaRPr>
          </a:p>
        </p:txBody>
      </p:sp>
    </p:spTree>
    <p:extLst>
      <p:ext uri="{BB962C8B-B14F-4D97-AF65-F5344CB8AC3E}">
        <p14:creationId xmlns:p14="http://schemas.microsoft.com/office/powerpoint/2010/main" xmlns="" val="1839356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Objetivo General</a:t>
            </a:r>
            <a:endParaRPr lang="es-MX" dirty="0"/>
          </a:p>
        </p:txBody>
      </p:sp>
      <p:sp>
        <p:nvSpPr>
          <p:cNvPr id="5" name="4 Marcador de contenido"/>
          <p:cNvSpPr>
            <a:spLocks noGrp="1"/>
          </p:cNvSpPr>
          <p:nvPr>
            <p:ph idx="1"/>
          </p:nvPr>
        </p:nvSpPr>
        <p:spPr>
          <a:xfrm>
            <a:off x="1331640" y="1600201"/>
            <a:ext cx="7355160" cy="2332856"/>
          </a:xfrm>
        </p:spPr>
        <p:txBody>
          <a:bodyPr/>
          <a:lstStyle/>
          <a:p>
            <a:r>
              <a:rPr lang="es-ES" dirty="0" smtClean="0"/>
              <a:t>Introducir al alumno al tema de liderazgo para que decida su uso y la mejor combinación de estilos  en la dirección empresarial</a:t>
            </a:r>
            <a:endParaRPr lang="es-MX" dirty="0"/>
          </a:p>
        </p:txBody>
      </p:sp>
    </p:spTree>
    <p:extLst>
      <p:ext uri="{BB962C8B-B14F-4D97-AF65-F5344CB8AC3E}">
        <p14:creationId xmlns:p14="http://schemas.microsoft.com/office/powerpoint/2010/main" xmlns="" val="3741053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Objetivos Específicos</a:t>
            </a:r>
            <a:endParaRPr lang="es-MX" dirty="0"/>
          </a:p>
        </p:txBody>
      </p:sp>
      <p:sp>
        <p:nvSpPr>
          <p:cNvPr id="3" name="2 Marcador de contenido"/>
          <p:cNvSpPr>
            <a:spLocks noGrp="1"/>
          </p:cNvSpPr>
          <p:nvPr>
            <p:ph idx="1"/>
          </p:nvPr>
        </p:nvSpPr>
        <p:spPr/>
        <p:txBody>
          <a:bodyPr>
            <a:normAutofit/>
          </a:bodyPr>
          <a:lstStyle/>
          <a:p>
            <a:pPr algn="just"/>
            <a:r>
              <a:rPr lang="es-ES" dirty="0" smtClean="0"/>
              <a:t>Comparar los diferentes estilos de liderazgo </a:t>
            </a:r>
          </a:p>
          <a:p>
            <a:pPr algn="just"/>
            <a:r>
              <a:rPr lang="es-ES" dirty="0" smtClean="0"/>
              <a:t>Distinguir </a:t>
            </a:r>
            <a:r>
              <a:rPr lang="es-MX" dirty="0" smtClean="0"/>
              <a:t>las cualidades que cada uno posee y aquellas que puede desarrollar para ser líder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a:bodyPr>
          <a:lstStyle/>
          <a:p>
            <a:r>
              <a:rPr lang="es-MX" sz="2800" dirty="0" smtClean="0"/>
              <a:t>Siempre que se escucha hablar del tema liderazgo nos referimos a grandes nombres, a diferentes fechas y a acontecimientos que han dejado huella: Jesucristo, Napoleón, Hitler, Teresa de Calcuta… y un gran número de personajes</a:t>
            </a:r>
            <a:r>
              <a:rPr lang="es-MX" dirty="0" smtClean="0"/>
              <a:t>.</a:t>
            </a:r>
          </a:p>
          <a:p>
            <a:r>
              <a:rPr lang="es-MX" sz="2800" dirty="0" smtClean="0"/>
              <a:t>Sin embargo, todos ellos diferentes entre sí… por consecuencia se tienen también diferentes tipos de liderazgo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¿Qué es el estilo de liderazgo?</a:t>
            </a:r>
            <a:endParaRPr lang="es-MX" dirty="0"/>
          </a:p>
        </p:txBody>
      </p:sp>
      <p:sp>
        <p:nvSpPr>
          <p:cNvPr id="3" name="Marcador de contenido 2"/>
          <p:cNvSpPr>
            <a:spLocks noGrp="1"/>
          </p:cNvSpPr>
          <p:nvPr>
            <p:ph idx="1"/>
          </p:nvPr>
        </p:nvSpPr>
        <p:spPr/>
        <p:txBody>
          <a:bodyPr/>
          <a:lstStyle/>
          <a:p>
            <a:r>
              <a:rPr lang="es-MX" dirty="0" smtClean="0"/>
              <a:t>Es la composición de rasgos, destrezas y comportamientos que los líderes usan cuando interactúan con sus seguidores.</a:t>
            </a:r>
          </a:p>
          <a:p>
            <a:r>
              <a:rPr lang="es-MX" dirty="0" smtClean="0"/>
              <a:t>No necesariamente debe encasillarse en un tipo de estilo, es más común que exista una combinación de éstos. </a:t>
            </a:r>
            <a:endParaRPr lang="es-MX" dirty="0"/>
          </a:p>
        </p:txBody>
      </p:sp>
    </p:spTree>
    <p:extLst>
      <p:ext uri="{BB962C8B-B14F-4D97-AF65-F5344CB8AC3E}">
        <p14:creationId xmlns:p14="http://schemas.microsoft.com/office/powerpoint/2010/main" xmlns="" val="1154691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928670"/>
            <a:ext cx="7355160" cy="5572164"/>
          </a:xfrm>
        </p:spPr>
        <p:txBody>
          <a:bodyPr>
            <a:normAutofit/>
          </a:bodyPr>
          <a:lstStyle/>
          <a:p>
            <a:pPr marL="342900" lvl="1" indent="-342900" algn="ctr">
              <a:lnSpc>
                <a:spcPct val="90000"/>
              </a:lnSpc>
              <a:buNone/>
            </a:pPr>
            <a:r>
              <a:rPr lang="es-MX" sz="4000" b="1" dirty="0" smtClean="0"/>
              <a:t>Liderazgo estructurador</a:t>
            </a:r>
            <a:endParaRPr lang="es-ES" sz="4000" i="1" dirty="0" smtClean="0"/>
          </a:p>
          <a:p>
            <a:pPr algn="just">
              <a:lnSpc>
                <a:spcPct val="90000"/>
              </a:lnSpc>
            </a:pPr>
            <a:endParaRPr lang="es-MX" dirty="0" smtClean="0"/>
          </a:p>
          <a:p>
            <a:r>
              <a:rPr lang="es-MX" dirty="0" smtClean="0"/>
              <a:t>El líder decide la mejor manera de efectuar una tarea y es el encargado de comunicar a sus subordinados lo que se espera de ellos</a:t>
            </a:r>
          </a:p>
          <a:p>
            <a:r>
              <a:rPr lang="es-MX" dirty="0" smtClean="0"/>
              <a:t>Este tipo de liderazgo debe aplicarse cuando los subordinados poseen conocimientos limitados</a:t>
            </a:r>
            <a:endParaRPr lang="es-MX"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TotalTime>
  <Words>565</Words>
  <Application>Microsoft Office PowerPoint</Application>
  <PresentationFormat>Presentación en pantalla (4:3)</PresentationFormat>
  <Paragraphs>65</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UNIVERSIDAD AUTÓNOMA DEL ESTADO DE HIDALGO</vt:lpstr>
      <vt:lpstr>Diapositiva 2</vt:lpstr>
      <vt:lpstr>Tema: Estilos de liderazgo</vt:lpstr>
      <vt:lpstr>Tema: Demanda y oferta en un mercado competitivo</vt:lpstr>
      <vt:lpstr>Objetivo General</vt:lpstr>
      <vt:lpstr>Objetivos Específicos</vt:lpstr>
      <vt:lpstr>Diapositiva 7</vt:lpstr>
      <vt:lpstr>¿Qué es el estilo de liderazgo?</vt:lpstr>
      <vt:lpstr>Diapositiva 9</vt:lpstr>
      <vt:lpstr>Diapositiva 10</vt:lpstr>
      <vt:lpstr>Diapositiva 11</vt:lpstr>
      <vt:lpstr>Diapositiva 12</vt:lpstr>
      <vt:lpstr>Diapositiva 13</vt:lpstr>
      <vt:lpstr>Otra forma de catalogar los estilos de dirección es:</vt:lpstr>
      <vt:lpstr>Referencias Bibliográficas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53</cp:revision>
  <dcterms:created xsi:type="dcterms:W3CDTF">2014-12-12T16:57:31Z</dcterms:created>
  <dcterms:modified xsi:type="dcterms:W3CDTF">2017-05-08T20:07:45Z</dcterms:modified>
</cp:coreProperties>
</file>