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259" r:id="rId2"/>
    <p:sldId id="256" r:id="rId3"/>
    <p:sldId id="283" r:id="rId4"/>
    <p:sldId id="257" r:id="rId5"/>
    <p:sldId id="262" r:id="rId6"/>
    <p:sldId id="284" r:id="rId7"/>
    <p:sldId id="285" r:id="rId8"/>
    <p:sldId id="314" r:id="rId9"/>
    <p:sldId id="318" r:id="rId10"/>
    <p:sldId id="319" r:id="rId11"/>
    <p:sldId id="320" r:id="rId12"/>
    <p:sldId id="321" r:id="rId13"/>
    <p:sldId id="322" r:id="rId14"/>
    <p:sldId id="323" r:id="rId15"/>
    <p:sldId id="324" r:id="rId16"/>
    <p:sldId id="325" r:id="rId17"/>
    <p:sldId id="326" r:id="rId18"/>
    <p:sldId id="327" r:id="rId19"/>
    <p:sldId id="328" r:id="rId20"/>
    <p:sldId id="315" r:id="rId21"/>
    <p:sldId id="316" r:id="rId22"/>
    <p:sldId id="329" r:id="rId23"/>
  </p:sldIdLst>
  <p:sldSz cx="9144000" cy="6858000" type="screen4x3"/>
  <p:notesSz cx="7045325" cy="9345613"/>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6A221D"/>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745" autoAdjust="0"/>
    <p:restoredTop sz="94660"/>
  </p:normalViewPr>
  <p:slideViewPr>
    <p:cSldViewPr>
      <p:cViewPr varScale="1">
        <p:scale>
          <a:sx n="69" d="100"/>
          <a:sy n="69" d="100"/>
        </p:scale>
        <p:origin x="-420" y="-108"/>
      </p:cViewPr>
      <p:guideLst>
        <p:guide orient="horz" pos="2160"/>
        <p:guide pos="2880"/>
      </p:guideLst>
    </p:cSldViewPr>
  </p:slideViewPr>
  <p:notesTextViewPr>
    <p:cViewPr>
      <p:scale>
        <a:sx n="1" d="1"/>
        <a:sy n="1" d="1"/>
      </p:scale>
      <p:origin x="0" y="0"/>
    </p:cViewPr>
  </p:notesTextViewPr>
  <p:sorterViewPr>
    <p:cViewPr>
      <p:scale>
        <a:sx n="100" d="100"/>
        <a:sy n="100" d="100"/>
      </p:scale>
      <p:origin x="0" y="7014"/>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52763" cy="466725"/>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sz="quarter" idx="1"/>
          </p:nvPr>
        </p:nvSpPr>
        <p:spPr>
          <a:xfrm>
            <a:off x="3990975" y="0"/>
            <a:ext cx="3052763" cy="466725"/>
          </a:xfrm>
          <a:prstGeom prst="rect">
            <a:avLst/>
          </a:prstGeom>
        </p:spPr>
        <p:txBody>
          <a:bodyPr vert="horz" lIns="91440" tIns="45720" rIns="91440" bIns="45720" rtlCol="0"/>
          <a:lstStyle>
            <a:lvl1pPr algn="r">
              <a:defRPr sz="1200"/>
            </a:lvl1pPr>
          </a:lstStyle>
          <a:p>
            <a:fld id="{50D55C8E-8C1A-4B40-9A47-82E176D9373C}" type="datetimeFigureOut">
              <a:rPr lang="es-MX" smtClean="0"/>
              <a:pPr/>
              <a:t>10/05/2017</a:t>
            </a:fld>
            <a:endParaRPr lang="es-MX"/>
          </a:p>
        </p:txBody>
      </p:sp>
      <p:sp>
        <p:nvSpPr>
          <p:cNvPr id="4" name="3 Marcador de pie de página"/>
          <p:cNvSpPr>
            <a:spLocks noGrp="1"/>
          </p:cNvSpPr>
          <p:nvPr>
            <p:ph type="ftr" sz="quarter" idx="2"/>
          </p:nvPr>
        </p:nvSpPr>
        <p:spPr>
          <a:xfrm>
            <a:off x="0" y="8877300"/>
            <a:ext cx="3052763" cy="466725"/>
          </a:xfrm>
          <a:prstGeom prst="rect">
            <a:avLst/>
          </a:prstGeom>
        </p:spPr>
        <p:txBody>
          <a:bodyPr vert="horz" lIns="91440" tIns="45720" rIns="91440" bIns="45720" rtlCol="0" anchor="b"/>
          <a:lstStyle>
            <a:lvl1pPr algn="l">
              <a:defRPr sz="1200"/>
            </a:lvl1pPr>
          </a:lstStyle>
          <a:p>
            <a:endParaRPr lang="es-MX"/>
          </a:p>
        </p:txBody>
      </p:sp>
      <p:sp>
        <p:nvSpPr>
          <p:cNvPr id="5" name="4 Marcador de número de diapositiva"/>
          <p:cNvSpPr>
            <a:spLocks noGrp="1"/>
          </p:cNvSpPr>
          <p:nvPr>
            <p:ph type="sldNum" sz="quarter" idx="3"/>
          </p:nvPr>
        </p:nvSpPr>
        <p:spPr>
          <a:xfrm>
            <a:off x="3990975" y="8877300"/>
            <a:ext cx="3052763" cy="466725"/>
          </a:xfrm>
          <a:prstGeom prst="rect">
            <a:avLst/>
          </a:prstGeom>
        </p:spPr>
        <p:txBody>
          <a:bodyPr vert="horz" lIns="91440" tIns="45720" rIns="91440" bIns="45720" rtlCol="0" anchor="b"/>
          <a:lstStyle>
            <a:lvl1pPr algn="r">
              <a:defRPr sz="1200"/>
            </a:lvl1pPr>
          </a:lstStyle>
          <a:p>
            <a:fld id="{B09D49AF-7ADC-4B7C-8ADB-4C88D8E0EA69}" type="slidenum">
              <a:rPr lang="es-MX" smtClean="0"/>
              <a:pPr/>
              <a:t>‹Nº›</a:t>
            </a:fld>
            <a:endParaRPr lang="es-MX"/>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052974" cy="468904"/>
          </a:xfrm>
          <a:prstGeom prst="rect">
            <a:avLst/>
          </a:prstGeom>
        </p:spPr>
        <p:txBody>
          <a:bodyPr vert="horz" lIns="93662" tIns="46831" rIns="93662" bIns="46831" rtlCol="0"/>
          <a:lstStyle>
            <a:lvl1pPr algn="l">
              <a:defRPr sz="1200"/>
            </a:lvl1pPr>
          </a:lstStyle>
          <a:p>
            <a:endParaRPr lang="es-MX" dirty="0"/>
          </a:p>
        </p:txBody>
      </p:sp>
      <p:sp>
        <p:nvSpPr>
          <p:cNvPr id="3" name="Marcador de fecha 2"/>
          <p:cNvSpPr>
            <a:spLocks noGrp="1"/>
          </p:cNvSpPr>
          <p:nvPr>
            <p:ph type="dt" idx="1"/>
          </p:nvPr>
        </p:nvSpPr>
        <p:spPr>
          <a:xfrm>
            <a:off x="3990721" y="0"/>
            <a:ext cx="3052974" cy="468904"/>
          </a:xfrm>
          <a:prstGeom prst="rect">
            <a:avLst/>
          </a:prstGeom>
        </p:spPr>
        <p:txBody>
          <a:bodyPr vert="horz" lIns="93662" tIns="46831" rIns="93662" bIns="46831" rtlCol="0"/>
          <a:lstStyle>
            <a:lvl1pPr algn="r">
              <a:defRPr sz="1200"/>
            </a:lvl1pPr>
          </a:lstStyle>
          <a:p>
            <a:fld id="{90FF6EC9-4DF5-4D6D-BEE3-EEC8D0A6E102}" type="datetimeFigureOut">
              <a:rPr lang="es-MX" smtClean="0"/>
              <a:pPr/>
              <a:t>10/05/2017</a:t>
            </a:fld>
            <a:endParaRPr lang="es-MX" dirty="0"/>
          </a:p>
        </p:txBody>
      </p:sp>
      <p:sp>
        <p:nvSpPr>
          <p:cNvPr id="4" name="Marcador de imagen de diapositiva 3"/>
          <p:cNvSpPr>
            <a:spLocks noGrp="1" noRot="1" noChangeAspect="1"/>
          </p:cNvSpPr>
          <p:nvPr>
            <p:ph type="sldImg" idx="2"/>
          </p:nvPr>
        </p:nvSpPr>
        <p:spPr>
          <a:xfrm>
            <a:off x="1419225" y="1168400"/>
            <a:ext cx="4206875" cy="3154363"/>
          </a:xfrm>
          <a:prstGeom prst="rect">
            <a:avLst/>
          </a:prstGeom>
          <a:noFill/>
          <a:ln w="12700">
            <a:solidFill>
              <a:prstClr val="black"/>
            </a:solidFill>
          </a:ln>
        </p:spPr>
        <p:txBody>
          <a:bodyPr vert="horz" lIns="93662" tIns="46831" rIns="93662" bIns="46831" rtlCol="0" anchor="ctr"/>
          <a:lstStyle/>
          <a:p>
            <a:endParaRPr lang="es-MX" dirty="0"/>
          </a:p>
        </p:txBody>
      </p:sp>
      <p:sp>
        <p:nvSpPr>
          <p:cNvPr id="5" name="Marcador de notas 4"/>
          <p:cNvSpPr>
            <a:spLocks noGrp="1"/>
          </p:cNvSpPr>
          <p:nvPr>
            <p:ph type="body" sz="quarter" idx="3"/>
          </p:nvPr>
        </p:nvSpPr>
        <p:spPr>
          <a:xfrm>
            <a:off x="704533" y="4497576"/>
            <a:ext cx="5636260" cy="3679835"/>
          </a:xfrm>
          <a:prstGeom prst="rect">
            <a:avLst/>
          </a:prstGeom>
        </p:spPr>
        <p:txBody>
          <a:bodyPr vert="horz" lIns="93662" tIns="46831" rIns="93662" bIns="46831"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Marcador de pie de página 5"/>
          <p:cNvSpPr>
            <a:spLocks noGrp="1"/>
          </p:cNvSpPr>
          <p:nvPr>
            <p:ph type="ftr" sz="quarter" idx="4"/>
          </p:nvPr>
        </p:nvSpPr>
        <p:spPr>
          <a:xfrm>
            <a:off x="0" y="8876711"/>
            <a:ext cx="3052974" cy="468903"/>
          </a:xfrm>
          <a:prstGeom prst="rect">
            <a:avLst/>
          </a:prstGeom>
        </p:spPr>
        <p:txBody>
          <a:bodyPr vert="horz" lIns="93662" tIns="46831" rIns="93662" bIns="46831" rtlCol="0" anchor="b"/>
          <a:lstStyle>
            <a:lvl1pPr algn="l">
              <a:defRPr sz="1200"/>
            </a:lvl1pPr>
          </a:lstStyle>
          <a:p>
            <a:endParaRPr lang="es-MX" dirty="0"/>
          </a:p>
        </p:txBody>
      </p:sp>
      <p:sp>
        <p:nvSpPr>
          <p:cNvPr id="7" name="Marcador de número de diapositiva 6"/>
          <p:cNvSpPr>
            <a:spLocks noGrp="1"/>
          </p:cNvSpPr>
          <p:nvPr>
            <p:ph type="sldNum" sz="quarter" idx="5"/>
          </p:nvPr>
        </p:nvSpPr>
        <p:spPr>
          <a:xfrm>
            <a:off x="3990721" y="8876711"/>
            <a:ext cx="3052974" cy="468903"/>
          </a:xfrm>
          <a:prstGeom prst="rect">
            <a:avLst/>
          </a:prstGeom>
        </p:spPr>
        <p:txBody>
          <a:bodyPr vert="horz" lIns="93662" tIns="46831" rIns="93662" bIns="46831" rtlCol="0" anchor="b"/>
          <a:lstStyle>
            <a:lvl1pPr algn="r">
              <a:defRPr sz="1200"/>
            </a:lvl1pPr>
          </a:lstStyle>
          <a:p>
            <a:fld id="{33B14F16-6933-45C9-9E7D-9792B43E53BD}" type="slidenum">
              <a:rPr lang="es-MX" smtClean="0"/>
              <a:pPr/>
              <a:t>‹Nº›</a:t>
            </a:fld>
            <a:endParaRPr lang="es-MX" dirty="0"/>
          </a:p>
        </p:txBody>
      </p:sp>
    </p:spTree>
    <p:extLst>
      <p:ext uri="{BB962C8B-B14F-4D97-AF65-F5344CB8AC3E}">
        <p14:creationId xmlns="" xmlns:p14="http://schemas.microsoft.com/office/powerpoint/2010/main" val="6708194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1403648" y="2130425"/>
            <a:ext cx="7054552"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7088832" cy="1752600"/>
          </a:xfrm>
        </p:spPr>
        <p:txBody>
          <a:bodyPr/>
          <a:lstStyle>
            <a:lvl1pPr marL="0" indent="0" algn="ctr">
              <a:buNone/>
              <a:defRPr>
                <a:solidFill>
                  <a:schemeClr val="tx1">
                    <a:lumMod val="95000"/>
                    <a:lumOff val="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757F3E5-681C-4C9D-BD31-99541B831678}" type="datetimeFigureOut">
              <a:rPr lang="es-MX" smtClean="0"/>
              <a:pPr/>
              <a:t>10/05/2017</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 xmlns:p14="http://schemas.microsoft.com/office/powerpoint/2010/main" val="356357704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757F3E5-681C-4C9D-BD31-99541B831678}" type="datetimeFigureOut">
              <a:rPr lang="es-MX" smtClean="0"/>
              <a:pPr/>
              <a:t>10/05/2017</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 xmlns:p14="http://schemas.microsoft.com/office/powerpoint/2010/main" val="6831057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1043608" y="4077072"/>
            <a:ext cx="7772400" cy="2016224"/>
          </a:xfrm>
        </p:spPr>
        <p:txBody>
          <a:bodyPr anchor="t"/>
          <a:lstStyle>
            <a:lvl1pPr algn="ctr">
              <a:defRPr sz="36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1115616" y="220486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757F3E5-681C-4C9D-BD31-99541B831678}" type="datetimeFigureOut">
              <a:rPr lang="es-MX" smtClean="0"/>
              <a:pPr/>
              <a:t>10/05/2017</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 xmlns:p14="http://schemas.microsoft.com/office/powerpoint/2010/main" val="174808504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1475656" y="1600200"/>
            <a:ext cx="345638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5220072" y="1600200"/>
            <a:ext cx="346672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757F3E5-681C-4C9D-BD31-99541B831678}" type="datetimeFigureOut">
              <a:rPr lang="es-MX" smtClean="0"/>
              <a:pPr/>
              <a:t>10/05/2017</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 xmlns:p14="http://schemas.microsoft.com/office/powerpoint/2010/main" val="14584986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1331640" y="1535113"/>
            <a:ext cx="3528392" cy="639762"/>
          </a:xfrm>
        </p:spPr>
        <p:txBody>
          <a:bodyPr anchor="b">
            <a:noAutofit/>
          </a:bodyPr>
          <a:lstStyle>
            <a:lvl1pPr marL="0" indent="0" algn="ctr">
              <a:buNone/>
              <a:defRPr sz="1800" b="0">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4" name="3 Marcador de contenido"/>
          <p:cNvSpPr>
            <a:spLocks noGrp="1"/>
          </p:cNvSpPr>
          <p:nvPr>
            <p:ph sz="half" idx="2"/>
          </p:nvPr>
        </p:nvSpPr>
        <p:spPr>
          <a:xfrm>
            <a:off x="1331640" y="2174875"/>
            <a:ext cx="352839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5004048" y="1535113"/>
            <a:ext cx="3682752" cy="639762"/>
          </a:xfrm>
        </p:spPr>
        <p:txBody>
          <a:bodyPr anchor="b">
            <a:noAutofit/>
          </a:bodyPr>
          <a:lstStyle>
            <a:lvl1pPr marL="0" indent="0">
              <a:buNone/>
              <a:defRPr sz="1800" b="0">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6" name="5 Marcador de contenido"/>
          <p:cNvSpPr>
            <a:spLocks noGrp="1"/>
          </p:cNvSpPr>
          <p:nvPr>
            <p:ph sz="quarter" idx="4"/>
          </p:nvPr>
        </p:nvSpPr>
        <p:spPr>
          <a:xfrm>
            <a:off x="5004048" y="2174875"/>
            <a:ext cx="368275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757F3E5-681C-4C9D-BD31-99541B831678}" type="datetimeFigureOut">
              <a:rPr lang="es-MX" smtClean="0"/>
              <a:pPr/>
              <a:t>10/05/2017</a:t>
            </a:fld>
            <a:endParaRPr lang="es-MX" dirty="0"/>
          </a:p>
        </p:txBody>
      </p:sp>
      <p:sp>
        <p:nvSpPr>
          <p:cNvPr id="8" name="7 Marcador de pie de página"/>
          <p:cNvSpPr>
            <a:spLocks noGrp="1"/>
          </p:cNvSpPr>
          <p:nvPr>
            <p:ph type="ftr" sz="quarter" idx="11"/>
          </p:nvPr>
        </p:nvSpPr>
        <p:spPr/>
        <p:txBody>
          <a:bodyPr/>
          <a:lstStyle/>
          <a:p>
            <a:endParaRPr lang="es-MX" dirty="0"/>
          </a:p>
        </p:txBody>
      </p:sp>
      <p:sp>
        <p:nvSpPr>
          <p:cNvPr id="9" name="8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 xmlns:p14="http://schemas.microsoft.com/office/powerpoint/2010/main" val="293429420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757F3E5-681C-4C9D-BD31-99541B831678}" type="datetimeFigureOut">
              <a:rPr lang="es-MX" smtClean="0"/>
              <a:pPr/>
              <a:t>10/05/2017</a:t>
            </a:fld>
            <a:endParaRPr lang="es-MX" dirty="0"/>
          </a:p>
        </p:txBody>
      </p:sp>
      <p:sp>
        <p:nvSpPr>
          <p:cNvPr id="4" name="3 Marcador de pie de página"/>
          <p:cNvSpPr>
            <a:spLocks noGrp="1"/>
          </p:cNvSpPr>
          <p:nvPr>
            <p:ph type="ftr" sz="quarter" idx="11"/>
          </p:nvPr>
        </p:nvSpPr>
        <p:spPr/>
        <p:txBody>
          <a:bodyPr/>
          <a:lstStyle/>
          <a:p>
            <a:endParaRPr lang="es-MX" dirty="0"/>
          </a:p>
        </p:txBody>
      </p:sp>
      <p:sp>
        <p:nvSpPr>
          <p:cNvPr id="5" name="4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 xmlns:p14="http://schemas.microsoft.com/office/powerpoint/2010/main" val="4409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757F3E5-681C-4C9D-BD31-99541B831678}" type="datetimeFigureOut">
              <a:rPr lang="es-MX" smtClean="0"/>
              <a:pPr/>
              <a:t>10/05/2017</a:t>
            </a:fld>
            <a:endParaRPr lang="es-MX" dirty="0"/>
          </a:p>
        </p:txBody>
      </p:sp>
      <p:sp>
        <p:nvSpPr>
          <p:cNvPr id="3" name="2 Marcador de pie de página"/>
          <p:cNvSpPr>
            <a:spLocks noGrp="1"/>
          </p:cNvSpPr>
          <p:nvPr>
            <p:ph type="ftr" sz="quarter" idx="11"/>
          </p:nvPr>
        </p:nvSpPr>
        <p:spPr/>
        <p:txBody>
          <a:bodyPr/>
          <a:lstStyle/>
          <a:p>
            <a:endParaRPr lang="es-MX" dirty="0"/>
          </a:p>
        </p:txBody>
      </p:sp>
      <p:sp>
        <p:nvSpPr>
          <p:cNvPr id="4" name="3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 xmlns:p14="http://schemas.microsoft.com/office/powerpoint/2010/main" val="15757295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757F3E5-681C-4C9D-BD31-99541B831678}" type="datetimeFigureOut">
              <a:rPr lang="es-MX" smtClean="0"/>
              <a:pPr/>
              <a:t>10/05/2017</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 xmlns:p14="http://schemas.microsoft.com/office/powerpoint/2010/main" val="1653403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109936" y="4800600"/>
            <a:ext cx="5486400" cy="566738"/>
          </a:xfrm>
        </p:spPr>
        <p:txBody>
          <a:bodyPr anchor="b"/>
          <a:lstStyle>
            <a:lvl1pPr algn="ctr">
              <a:defRPr sz="2000" b="0"/>
            </a:lvl1pPr>
          </a:lstStyle>
          <a:p>
            <a:r>
              <a:rPr lang="es-ES" dirty="0" smtClean="0"/>
              <a:t>Haga clic para modificar el estilo de título del patrón</a:t>
            </a:r>
            <a:endParaRPr lang="es-MX" dirty="0"/>
          </a:p>
        </p:txBody>
      </p:sp>
      <p:sp>
        <p:nvSpPr>
          <p:cNvPr id="3" name="2 Marcador de posición de imagen"/>
          <p:cNvSpPr>
            <a:spLocks noGrp="1"/>
          </p:cNvSpPr>
          <p:nvPr>
            <p:ph type="pic" idx="1"/>
          </p:nvPr>
        </p:nvSpPr>
        <p:spPr>
          <a:xfrm>
            <a:off x="2109936"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dirty="0"/>
          </a:p>
        </p:txBody>
      </p:sp>
      <p:sp>
        <p:nvSpPr>
          <p:cNvPr id="4" name="3 Marcador de texto"/>
          <p:cNvSpPr>
            <a:spLocks noGrp="1"/>
          </p:cNvSpPr>
          <p:nvPr>
            <p:ph type="body" sz="half" idx="2"/>
          </p:nvPr>
        </p:nvSpPr>
        <p:spPr>
          <a:xfrm>
            <a:off x="2109936"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dirty="0" smtClean="0"/>
              <a:t>Haga clic para modificar el estilo de texto del patrón</a:t>
            </a:r>
          </a:p>
        </p:txBody>
      </p:sp>
      <p:sp>
        <p:nvSpPr>
          <p:cNvPr id="5" name="4 Marcador de fecha"/>
          <p:cNvSpPr>
            <a:spLocks noGrp="1"/>
          </p:cNvSpPr>
          <p:nvPr>
            <p:ph type="dt" sz="half" idx="10"/>
          </p:nvPr>
        </p:nvSpPr>
        <p:spPr/>
        <p:txBody>
          <a:bodyPr/>
          <a:lstStyle/>
          <a:p>
            <a:fld id="{1757F3E5-681C-4C9D-BD31-99541B831678}" type="datetimeFigureOut">
              <a:rPr lang="es-MX" smtClean="0"/>
              <a:pPr/>
              <a:t>10/05/2017</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 xmlns:p14="http://schemas.microsoft.com/office/powerpoint/2010/main" val="287333854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cstate="print">
            <a:lum/>
          </a:blip>
          <a:srcRect/>
          <a:stretch>
            <a:fillRect/>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1691680" y="274638"/>
            <a:ext cx="6995120" cy="1143000"/>
          </a:xfrm>
          <a:prstGeom prst="rect">
            <a:avLst/>
          </a:prstGeom>
        </p:spPr>
        <p:txBody>
          <a:bodyPr vert="horz" lIns="91440" tIns="45720" rIns="91440" bIns="45720" rtlCol="0" anchor="ctr">
            <a:noAutofit/>
          </a:bodyPr>
          <a:lstStyle/>
          <a:p>
            <a:r>
              <a:rPr lang="es-ES" dirty="0" smtClean="0"/>
              <a:t>Haga clic para modificar el estilo de título del patrón</a:t>
            </a:r>
            <a:endParaRPr lang="es-MX" dirty="0"/>
          </a:p>
        </p:txBody>
      </p:sp>
      <p:sp>
        <p:nvSpPr>
          <p:cNvPr id="3" name="2 Marcador de texto"/>
          <p:cNvSpPr>
            <a:spLocks noGrp="1"/>
          </p:cNvSpPr>
          <p:nvPr>
            <p:ph type="body" idx="1"/>
          </p:nvPr>
        </p:nvSpPr>
        <p:spPr>
          <a:xfrm>
            <a:off x="1331640" y="1600200"/>
            <a:ext cx="735516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971600" y="6520259"/>
            <a:ext cx="2133600" cy="365125"/>
          </a:xfrm>
          <a:prstGeom prst="rect">
            <a:avLst/>
          </a:prstGeom>
        </p:spPr>
        <p:txBody>
          <a:bodyPr vert="horz" lIns="91440" tIns="45720" rIns="91440" bIns="45720" rtlCol="0" anchor="ctr"/>
          <a:lstStyle>
            <a:lvl1pPr algn="ctr">
              <a:defRPr sz="800">
                <a:solidFill>
                  <a:schemeClr val="tx1">
                    <a:tint val="75000"/>
                  </a:schemeClr>
                </a:solidFill>
                <a:latin typeface="Berlin Sans FB" panose="020E0602020502020306" pitchFamily="34" charset="0"/>
              </a:defRPr>
            </a:lvl1pPr>
          </a:lstStyle>
          <a:p>
            <a:fld id="{1757F3E5-681C-4C9D-BD31-99541B831678}" type="datetimeFigureOut">
              <a:rPr lang="es-MX" smtClean="0"/>
              <a:pPr/>
              <a:t>10/05/2017</a:t>
            </a:fld>
            <a:endParaRPr lang="es-MX" dirty="0"/>
          </a:p>
        </p:txBody>
      </p:sp>
      <p:sp>
        <p:nvSpPr>
          <p:cNvPr id="5" name="4 Marcador de pie de página"/>
          <p:cNvSpPr>
            <a:spLocks noGrp="1"/>
          </p:cNvSpPr>
          <p:nvPr>
            <p:ph type="ftr" sz="quarter" idx="3"/>
          </p:nvPr>
        </p:nvSpPr>
        <p:spPr>
          <a:xfrm>
            <a:off x="3476600" y="6525344"/>
            <a:ext cx="2895600" cy="365125"/>
          </a:xfrm>
          <a:prstGeom prst="rect">
            <a:avLst/>
          </a:prstGeom>
        </p:spPr>
        <p:txBody>
          <a:bodyPr vert="horz" lIns="91440" tIns="45720" rIns="91440" bIns="45720" rtlCol="0" anchor="ctr"/>
          <a:lstStyle>
            <a:lvl1pPr algn="ctr">
              <a:defRPr sz="1000">
                <a:solidFill>
                  <a:schemeClr val="tx1">
                    <a:tint val="75000"/>
                  </a:schemeClr>
                </a:solidFill>
                <a:latin typeface="Berlin Sans FB" panose="020E0602020502020306" pitchFamily="34" charset="0"/>
              </a:defRPr>
            </a:lvl1pPr>
          </a:lstStyle>
          <a:p>
            <a:endParaRPr lang="es-MX" dirty="0"/>
          </a:p>
        </p:txBody>
      </p:sp>
      <p:sp>
        <p:nvSpPr>
          <p:cNvPr id="6" name="5 Marcador de número de diapositiva"/>
          <p:cNvSpPr>
            <a:spLocks noGrp="1"/>
          </p:cNvSpPr>
          <p:nvPr>
            <p:ph type="sldNum" sz="quarter" idx="4"/>
          </p:nvPr>
        </p:nvSpPr>
        <p:spPr>
          <a:xfrm>
            <a:off x="6804248" y="6525344"/>
            <a:ext cx="2133600" cy="365125"/>
          </a:xfrm>
          <a:prstGeom prst="rect">
            <a:avLst/>
          </a:prstGeom>
        </p:spPr>
        <p:txBody>
          <a:bodyPr vert="horz" lIns="91440" tIns="45720" rIns="91440" bIns="45720" rtlCol="0" anchor="ctr"/>
          <a:lstStyle>
            <a:lvl1pPr algn="r">
              <a:defRPr sz="1000">
                <a:solidFill>
                  <a:schemeClr val="tx1">
                    <a:tint val="75000"/>
                  </a:schemeClr>
                </a:solidFill>
                <a:latin typeface="Berlin Sans FB" panose="020E0602020502020306" pitchFamily="34" charset="0"/>
              </a:defRPr>
            </a:lvl1pPr>
          </a:lstStyle>
          <a:p>
            <a:fld id="{A310D575-8EA1-43DE-A846-C4C5C2F41ADD}" type="slidenum">
              <a:rPr lang="es-MX" smtClean="0"/>
              <a:pPr/>
              <a:t>‹Nº›</a:t>
            </a:fld>
            <a:endParaRPr lang="es-MX" dirty="0"/>
          </a:p>
        </p:txBody>
      </p:sp>
    </p:spTree>
    <p:extLst>
      <p:ext uri="{BB962C8B-B14F-4D97-AF65-F5344CB8AC3E}">
        <p14:creationId xmlns="" xmlns:p14="http://schemas.microsoft.com/office/powerpoint/2010/main" val="20884496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iming>
    <p:tnLst>
      <p:par>
        <p:cTn id="1" dur="indefinite" restart="never" nodeType="tmRoot"/>
      </p:par>
    </p:tnLst>
  </p:timing>
  <p:txStyles>
    <p:titleStyle>
      <a:lvl1pPr algn="ctr" defTabSz="914400" rtl="0" eaLnBrk="1" latinLnBrk="0" hangingPunct="1">
        <a:spcBef>
          <a:spcPct val="0"/>
        </a:spcBef>
        <a:buNone/>
        <a:defRPr sz="3600" kern="1200">
          <a:solidFill>
            <a:srgbClr val="6A221D"/>
          </a:solidFill>
          <a:effectLst>
            <a:outerShdw blurRad="38100" dist="38100" dir="2700000" algn="tl">
              <a:srgbClr val="000000">
                <a:alpha val="43137"/>
              </a:srgbClr>
            </a:outerShdw>
          </a:effectLst>
          <a:latin typeface="Berlin Sans FB" panose="020E0602020502020306" pitchFamily="34"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b="0" kern="1200">
          <a:solidFill>
            <a:srgbClr val="6A221D"/>
          </a:solidFill>
          <a:latin typeface="Berlin Sans FB" panose="020E0602020502020306"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kern="1200">
          <a:solidFill>
            <a:srgbClr val="6A221D"/>
          </a:solidFill>
          <a:latin typeface="Berlin Sans FB" panose="020E0602020502020306"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b="0" kern="1200">
          <a:solidFill>
            <a:srgbClr val="6A221D"/>
          </a:solidFill>
          <a:latin typeface="Berlin Sans FB" panose="020E0602020502020306"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1403648" y="1785926"/>
            <a:ext cx="7054552" cy="1470025"/>
          </a:xfrm>
        </p:spPr>
        <p:txBody>
          <a:bodyPr/>
          <a:lstStyle/>
          <a:p>
            <a:r>
              <a:rPr lang="es-ES" dirty="0" smtClean="0">
                <a:latin typeface="Arial" pitchFamily="34" charset="0"/>
                <a:cs typeface="Arial" pitchFamily="34" charset="0"/>
              </a:rPr>
              <a:t>UNIVERSIDAD AUTÓNOMA DEL ESTADO DE HIDALGO</a:t>
            </a:r>
            <a:endParaRPr lang="es-MX" dirty="0">
              <a:latin typeface="Arial" pitchFamily="34" charset="0"/>
              <a:cs typeface="Arial" pitchFamily="34" charset="0"/>
            </a:endParaRPr>
          </a:p>
        </p:txBody>
      </p:sp>
      <p:sp>
        <p:nvSpPr>
          <p:cNvPr id="5" name="4 Subtítulo"/>
          <p:cNvSpPr>
            <a:spLocks noGrp="1"/>
          </p:cNvSpPr>
          <p:nvPr>
            <p:ph type="subTitle" idx="1"/>
          </p:nvPr>
        </p:nvSpPr>
        <p:spPr>
          <a:xfrm>
            <a:off x="1371600" y="4105292"/>
            <a:ext cx="7088832" cy="1752600"/>
          </a:xfrm>
        </p:spPr>
        <p:txBody>
          <a:bodyPr/>
          <a:lstStyle/>
          <a:p>
            <a:r>
              <a:rPr lang="es-ES" b="1" dirty="0" smtClean="0">
                <a:latin typeface="Arial" pitchFamily="34" charset="0"/>
                <a:cs typeface="Arial" pitchFamily="34" charset="0"/>
              </a:rPr>
              <a:t>Instituto de Ciencias Económico Administrativas</a:t>
            </a:r>
            <a:endParaRPr lang="es-MX" b="1" dirty="0">
              <a:latin typeface="Arial" pitchFamily="34" charset="0"/>
              <a:cs typeface="Arial" pitchFamily="34" charset="0"/>
            </a:endParaRPr>
          </a:p>
        </p:txBody>
      </p:sp>
    </p:spTree>
    <p:extLst>
      <p:ext uri="{BB962C8B-B14F-4D97-AF65-F5344CB8AC3E}">
        <p14:creationId xmlns="" xmlns:p14="http://schemas.microsoft.com/office/powerpoint/2010/main" val="36442562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928662" y="928670"/>
            <a:ext cx="7758138" cy="5197493"/>
          </a:xfrm>
        </p:spPr>
        <p:txBody>
          <a:bodyPr>
            <a:normAutofit/>
          </a:bodyPr>
          <a:lstStyle/>
          <a:p>
            <a:pPr algn="just"/>
            <a:r>
              <a:rPr lang="es-MX" sz="2800" dirty="0" smtClean="0">
                <a:latin typeface="Arial" pitchFamily="34" charset="0"/>
                <a:cs typeface="Arial" pitchFamily="34" charset="0"/>
              </a:rPr>
              <a:t>La cultura tiene aspectos denotativos (creencias) que señalan cómo son las cosas, aspectos connotativos (actitudes, normas y valores) que señalan cómo las cosas deberían ser y aspectos pragmáticos que proporcionan instrucciones o reglas sobre cómo hacer las cosas para una revisión actualizada del concepto de cultura, desde la perspectiva de la Psicología Social, (Páez y González, 2000). </a:t>
            </a:r>
          </a:p>
          <a:p>
            <a:pPr algn="just"/>
            <a:endParaRPr lang="es-MX" sz="28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000100" y="571480"/>
            <a:ext cx="7686700" cy="5554683"/>
          </a:xfrm>
        </p:spPr>
        <p:txBody>
          <a:bodyPr>
            <a:noAutofit/>
          </a:bodyPr>
          <a:lstStyle/>
          <a:p>
            <a:pPr algn="just"/>
            <a:r>
              <a:rPr lang="es-MX" sz="2800" dirty="0" smtClean="0">
                <a:latin typeface="Arial" pitchFamily="34" charset="0"/>
                <a:cs typeface="Arial" pitchFamily="34" charset="0"/>
              </a:rPr>
              <a:t>Las relaciones entre cultura y liderazgo pueden contemplarse desde múltiples perspectivas y niveles. </a:t>
            </a:r>
          </a:p>
          <a:p>
            <a:pPr algn="just"/>
            <a:endParaRPr lang="es-MX" sz="2800" dirty="0" smtClean="0">
              <a:latin typeface="Arial" pitchFamily="34" charset="0"/>
              <a:cs typeface="Arial" pitchFamily="34" charset="0"/>
            </a:endParaRPr>
          </a:p>
          <a:p>
            <a:pPr algn="just"/>
            <a:r>
              <a:rPr lang="es-MX" sz="2800" dirty="0" smtClean="0">
                <a:latin typeface="Arial" pitchFamily="34" charset="0"/>
                <a:cs typeface="Arial" pitchFamily="34" charset="0"/>
              </a:rPr>
              <a:t>Así podríamos hablar, entre otras, de la existencia de culturas transnacionales (las compartidas por los miembros de diferentes países), culturas nacionales (las que comparten los miembros de un mismo país), culturas sub-nacionales (las que son compartidas por diferentes grupos dentro de un país).</a:t>
            </a:r>
            <a:endParaRPr lang="es-MX" sz="28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normAutofit/>
          </a:bodyPr>
          <a:lstStyle/>
          <a:p>
            <a:pPr algn="just"/>
            <a:r>
              <a:rPr lang="es-MX" sz="2800" dirty="0" smtClean="0">
                <a:latin typeface="Arial" pitchFamily="34" charset="0"/>
                <a:cs typeface="Arial" pitchFamily="34" charset="0"/>
              </a:rPr>
              <a:t>Culturas organizacionales (las compartidas por los miembros de una determinada organización) y culturas sub- organizacionales (las compartidas por los miembros de un departamento o unidad dentro de una organización). </a:t>
            </a:r>
          </a:p>
          <a:p>
            <a:pPr algn="just"/>
            <a:endParaRPr lang="es-MX" sz="28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331640" y="428604"/>
            <a:ext cx="7355160" cy="5929354"/>
          </a:xfrm>
        </p:spPr>
        <p:txBody>
          <a:bodyPr>
            <a:noAutofit/>
          </a:bodyPr>
          <a:lstStyle/>
          <a:p>
            <a:pPr algn="just"/>
            <a:r>
              <a:rPr lang="es-MX" sz="2800" dirty="0" smtClean="0">
                <a:latin typeface="Arial" pitchFamily="34" charset="0"/>
                <a:cs typeface="Arial" pitchFamily="34" charset="0"/>
              </a:rPr>
              <a:t>La cultura determina el tipo de liderazgo que surge en una determinada sociedad o podemos considerar lo contrario. En el primer caso la realización de comparaciones transculturales y/o </a:t>
            </a:r>
            <a:r>
              <a:rPr lang="es-MX" sz="2800" dirty="0" err="1" smtClean="0">
                <a:latin typeface="Arial" pitchFamily="34" charset="0"/>
                <a:cs typeface="Arial" pitchFamily="34" charset="0"/>
              </a:rPr>
              <a:t>trans</a:t>
            </a:r>
            <a:r>
              <a:rPr lang="es-MX" sz="2800" dirty="0" smtClean="0">
                <a:latin typeface="Arial" pitchFamily="34" charset="0"/>
                <a:cs typeface="Arial" pitchFamily="34" charset="0"/>
              </a:rPr>
              <a:t>-organizacionales ayudaría a determinar tanto las características del liderazgo como su efectividad dentro de un de-terminado contexto. </a:t>
            </a:r>
          </a:p>
          <a:p>
            <a:pPr algn="just"/>
            <a:endParaRPr lang="es-MX" sz="2800" dirty="0" smtClean="0">
              <a:latin typeface="Arial" pitchFamily="34" charset="0"/>
              <a:cs typeface="Arial" pitchFamily="34" charset="0"/>
            </a:endParaRPr>
          </a:p>
          <a:p>
            <a:pPr algn="just"/>
            <a:r>
              <a:rPr lang="es-MX" sz="2800" dirty="0" smtClean="0">
                <a:latin typeface="Arial" pitchFamily="34" charset="0"/>
                <a:cs typeface="Arial" pitchFamily="34" charset="0"/>
              </a:rPr>
              <a:t>Esta ha sido la línea seguida por la mayor parte de los investigadores en los últimos años. </a:t>
            </a:r>
            <a:r>
              <a:rPr lang="es-MX" sz="1200" dirty="0" smtClean="0">
                <a:latin typeface="Arial" pitchFamily="34" charset="0"/>
                <a:cs typeface="Arial" pitchFamily="34" charset="0"/>
              </a:rPr>
              <a:t>(Bass, 1990; </a:t>
            </a:r>
            <a:r>
              <a:rPr lang="es-MX" sz="1200" dirty="0" err="1" smtClean="0">
                <a:latin typeface="Arial" pitchFamily="34" charset="0"/>
                <a:cs typeface="Arial" pitchFamily="34" charset="0"/>
              </a:rPr>
              <a:t>Triandis</a:t>
            </a:r>
            <a:r>
              <a:rPr lang="es-MX" sz="1200" dirty="0" smtClean="0">
                <a:latin typeface="Arial" pitchFamily="34" charset="0"/>
                <a:cs typeface="Arial" pitchFamily="34" charset="0"/>
              </a:rPr>
              <a:t>, 1994 o Smith y Bond, 1998). </a:t>
            </a:r>
          </a:p>
          <a:p>
            <a:pPr algn="just"/>
            <a:endParaRPr lang="es-MX" sz="28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142976" y="357166"/>
            <a:ext cx="7640912" cy="6000792"/>
          </a:xfrm>
        </p:spPr>
        <p:txBody>
          <a:bodyPr>
            <a:normAutofit lnSpcReduction="10000"/>
          </a:bodyPr>
          <a:lstStyle/>
          <a:p>
            <a:pPr algn="just"/>
            <a:r>
              <a:rPr lang="es-MX" sz="2800" dirty="0" smtClean="0">
                <a:latin typeface="Arial" pitchFamily="34" charset="0"/>
                <a:cs typeface="Arial" pitchFamily="34" charset="0"/>
              </a:rPr>
              <a:t>Sin embargo, a juicio de otros autores, el liderazgo no debe ser considerado simplemente como una variable dependiente de los aspectos culturales.</a:t>
            </a:r>
          </a:p>
          <a:p>
            <a:pPr algn="just"/>
            <a:endParaRPr lang="es-MX" sz="2800" dirty="0" smtClean="0">
              <a:latin typeface="Arial" pitchFamily="34" charset="0"/>
              <a:cs typeface="Arial" pitchFamily="34" charset="0"/>
            </a:endParaRPr>
          </a:p>
          <a:p>
            <a:pPr algn="just"/>
            <a:r>
              <a:rPr lang="es-MX" sz="2800" dirty="0" smtClean="0">
                <a:latin typeface="Arial" pitchFamily="34" charset="0"/>
                <a:cs typeface="Arial" pitchFamily="34" charset="0"/>
              </a:rPr>
              <a:t>Aunque la mayoría de los autores reconocen que el liderazgo es un fenómeno universal </a:t>
            </a:r>
            <a:r>
              <a:rPr lang="es-MX" sz="1300" dirty="0" smtClean="0">
                <a:latin typeface="Arial" pitchFamily="34" charset="0"/>
                <a:cs typeface="Arial" pitchFamily="34" charset="0"/>
              </a:rPr>
              <a:t>(Bass, 1990 p. 4)</a:t>
            </a:r>
            <a:r>
              <a:rPr lang="es-MX" sz="2800" dirty="0" smtClean="0">
                <a:latin typeface="Arial" pitchFamily="34" charset="0"/>
                <a:cs typeface="Arial" pitchFamily="34" charset="0"/>
              </a:rPr>
              <a:t>, también reconocen que los valores, creencias, normas e ideales propios de una determinada cultura afectan a las conductas del líder, a sus metas, a las estrategias de las organizaciones </a:t>
            </a:r>
            <a:r>
              <a:rPr lang="es-MX" sz="1300" dirty="0" smtClean="0">
                <a:latin typeface="Arial" pitchFamily="34" charset="0"/>
                <a:cs typeface="Arial" pitchFamily="34" charset="0"/>
              </a:rPr>
              <a:t>(Bass, 1990, p. 772)</a:t>
            </a:r>
            <a:r>
              <a:rPr lang="es-MX" sz="2800" dirty="0" smtClean="0">
                <a:latin typeface="Arial" pitchFamily="34" charset="0"/>
                <a:cs typeface="Arial" pitchFamily="34" charset="0"/>
              </a:rPr>
              <a:t> y obviamente también a la percepción que los seguidores de dichos líderes tienen acerca de ellos.  </a:t>
            </a:r>
          </a:p>
          <a:p>
            <a:pPr algn="just"/>
            <a:endParaRPr lang="es-MX" sz="28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sz="2800" dirty="0" err="1" smtClean="0"/>
              <a:t>Inkeles</a:t>
            </a:r>
            <a:r>
              <a:rPr lang="es-MX" sz="2800" dirty="0" smtClean="0"/>
              <a:t> y </a:t>
            </a:r>
            <a:r>
              <a:rPr lang="es-MX" sz="2800" dirty="0" err="1" smtClean="0"/>
              <a:t>Levinson</a:t>
            </a:r>
            <a:r>
              <a:rPr lang="es-MX" sz="2800" dirty="0" smtClean="0"/>
              <a:t> (1969) hablan de una serie de cuestiones que afectan a todas las culturas como serían: </a:t>
            </a:r>
            <a:endParaRPr lang="es-MX" sz="2800" dirty="0"/>
          </a:p>
        </p:txBody>
      </p:sp>
      <p:sp>
        <p:nvSpPr>
          <p:cNvPr id="3" name="2 Marcador de contenido"/>
          <p:cNvSpPr>
            <a:spLocks noGrp="1"/>
          </p:cNvSpPr>
          <p:nvPr>
            <p:ph idx="1"/>
          </p:nvPr>
        </p:nvSpPr>
        <p:spPr>
          <a:xfrm>
            <a:off x="642910" y="1600200"/>
            <a:ext cx="8286808" cy="4972072"/>
          </a:xfrm>
        </p:spPr>
        <p:txBody>
          <a:bodyPr>
            <a:normAutofit/>
          </a:bodyPr>
          <a:lstStyle/>
          <a:p>
            <a:pPr algn="just"/>
            <a:r>
              <a:rPr lang="es-MX" sz="2800" dirty="0" smtClean="0">
                <a:latin typeface="Arial" pitchFamily="34" charset="0"/>
                <a:cs typeface="Arial" pitchFamily="34" charset="0"/>
              </a:rPr>
              <a:t>a) la relación con la autoridad </a:t>
            </a:r>
          </a:p>
          <a:p>
            <a:pPr algn="just"/>
            <a:endParaRPr lang="es-MX" sz="2800" dirty="0" smtClean="0">
              <a:latin typeface="Arial" pitchFamily="34" charset="0"/>
              <a:cs typeface="Arial" pitchFamily="34" charset="0"/>
            </a:endParaRPr>
          </a:p>
          <a:p>
            <a:pPr algn="just"/>
            <a:r>
              <a:rPr lang="es-MX" sz="2800" dirty="0" smtClean="0">
                <a:latin typeface="Arial" pitchFamily="34" charset="0"/>
                <a:cs typeface="Arial" pitchFamily="34" charset="0"/>
              </a:rPr>
              <a:t>b) la concepción del yo, concretamente la relación entre el individuo y la sociedad y el concepto que los individuos tienen de la masculinidad y la feminidad. </a:t>
            </a:r>
          </a:p>
          <a:p>
            <a:pPr algn="just"/>
            <a:endParaRPr lang="es-MX" sz="2800" dirty="0" smtClean="0">
              <a:latin typeface="Arial" pitchFamily="34" charset="0"/>
              <a:cs typeface="Arial" pitchFamily="34" charset="0"/>
            </a:endParaRPr>
          </a:p>
          <a:p>
            <a:pPr algn="just"/>
            <a:r>
              <a:rPr lang="es-MX" sz="2800" dirty="0" smtClean="0">
                <a:latin typeface="Arial" pitchFamily="34" charset="0"/>
                <a:cs typeface="Arial" pitchFamily="34" charset="0"/>
              </a:rPr>
              <a:t>c) la forma de manejar los conflictos que incluye el control de la agresión y la expresión vs. inhibición de las emociones </a:t>
            </a:r>
            <a:r>
              <a:rPr lang="es-MX" sz="1200" dirty="0" smtClean="0">
                <a:latin typeface="Arial" pitchFamily="34" charset="0"/>
                <a:cs typeface="Arial" pitchFamily="34" charset="0"/>
              </a:rPr>
              <a:t>(</a:t>
            </a:r>
            <a:r>
              <a:rPr lang="es-MX" sz="1200" dirty="0" err="1" smtClean="0">
                <a:latin typeface="Arial" pitchFamily="34" charset="0"/>
                <a:cs typeface="Arial" pitchFamily="34" charset="0"/>
              </a:rPr>
              <a:t>Arrindel</a:t>
            </a:r>
            <a:r>
              <a:rPr lang="es-MX" sz="1200" dirty="0" smtClean="0">
                <a:latin typeface="Arial" pitchFamily="34" charset="0"/>
                <a:cs typeface="Arial" pitchFamily="34" charset="0"/>
              </a:rPr>
              <a:t> y cols. 1997) </a:t>
            </a:r>
            <a:endParaRPr lang="es-MX" sz="12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sz="3200" b="1" dirty="0" smtClean="0"/>
              <a:t>Cómo la cultura influye sobre el liderazgo: los prototipos de liderazgo </a:t>
            </a:r>
            <a:endParaRPr lang="es-MX" sz="3200" dirty="0"/>
          </a:p>
        </p:txBody>
      </p:sp>
      <p:sp>
        <p:nvSpPr>
          <p:cNvPr id="3" name="2 Marcador de contenido"/>
          <p:cNvSpPr>
            <a:spLocks noGrp="1"/>
          </p:cNvSpPr>
          <p:nvPr>
            <p:ph idx="1"/>
          </p:nvPr>
        </p:nvSpPr>
        <p:spPr>
          <a:xfrm>
            <a:off x="928662" y="1600200"/>
            <a:ext cx="7758138" cy="4525963"/>
          </a:xfrm>
        </p:spPr>
        <p:txBody>
          <a:bodyPr>
            <a:noAutofit/>
          </a:bodyPr>
          <a:lstStyle/>
          <a:p>
            <a:pPr algn="just"/>
            <a:r>
              <a:rPr lang="es-MX" sz="2800" dirty="0" smtClean="0">
                <a:latin typeface="Arial" pitchFamily="34" charset="0"/>
                <a:cs typeface="Arial" pitchFamily="34" charset="0"/>
              </a:rPr>
              <a:t>Una de las posibles vías o mecanismos psicológicos de influencia de la cultura sobre el liderazgo es a través de la existencia de prototipos de liderazgo. </a:t>
            </a:r>
          </a:p>
          <a:p>
            <a:pPr algn="just"/>
            <a:r>
              <a:rPr lang="es-MX" sz="2800" dirty="0" smtClean="0">
                <a:latin typeface="Arial" pitchFamily="34" charset="0"/>
                <a:cs typeface="Arial" pitchFamily="34" charset="0"/>
              </a:rPr>
              <a:t>Para los efectos que aquí perseguimos, un prototipo puede definirse como un “conjunto abstracto de características comúnmente asociadas con los miembros de una categoría, teniendo cada característica un peso asignado de acuerdo con el grado de asociación que tenga con la categoría”</a:t>
            </a:r>
            <a:endParaRPr lang="es-MX" sz="28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331640" y="642918"/>
            <a:ext cx="7355160" cy="5483245"/>
          </a:xfrm>
        </p:spPr>
        <p:txBody>
          <a:bodyPr>
            <a:normAutofit/>
          </a:bodyPr>
          <a:lstStyle/>
          <a:p>
            <a:pPr algn="just"/>
            <a:r>
              <a:rPr lang="es-MX" sz="2800" dirty="0" smtClean="0">
                <a:latin typeface="Arial" pitchFamily="34" charset="0"/>
                <a:cs typeface="Arial" pitchFamily="34" charset="0"/>
              </a:rPr>
              <a:t>Por tanto, un prototipo de liderazgo estaría constituido por una serie de características que las personas (incluido el propio líder) piensan que un líder debe poseer. </a:t>
            </a:r>
          </a:p>
          <a:p>
            <a:pPr algn="just"/>
            <a:endParaRPr lang="es-MX" sz="2800" dirty="0" smtClean="0">
              <a:latin typeface="Arial" pitchFamily="34" charset="0"/>
              <a:cs typeface="Arial" pitchFamily="34" charset="0"/>
            </a:endParaRPr>
          </a:p>
          <a:p>
            <a:pPr algn="just"/>
            <a:r>
              <a:rPr lang="es-MX" sz="2800" dirty="0" smtClean="0">
                <a:latin typeface="Arial" pitchFamily="34" charset="0"/>
                <a:cs typeface="Arial" pitchFamily="34" charset="0"/>
              </a:rPr>
              <a:t>Cuanto mayor ajuste exista entre el posible líder y el prototipo será más probable que dicha persona sea percibida como líder </a:t>
            </a:r>
            <a:r>
              <a:rPr lang="es-MX" sz="1400" dirty="0" smtClean="0">
                <a:latin typeface="Arial" pitchFamily="34" charset="0"/>
                <a:cs typeface="Arial" pitchFamily="34" charset="0"/>
              </a:rPr>
              <a:t>(</a:t>
            </a:r>
            <a:r>
              <a:rPr lang="es-MX" sz="1400" dirty="0" err="1" smtClean="0">
                <a:latin typeface="Arial" pitchFamily="34" charset="0"/>
                <a:cs typeface="Arial" pitchFamily="34" charset="0"/>
              </a:rPr>
              <a:t>Gerstner</a:t>
            </a:r>
            <a:r>
              <a:rPr lang="es-MX" sz="1400" dirty="0" smtClean="0">
                <a:latin typeface="Arial" pitchFamily="34" charset="0"/>
                <a:cs typeface="Arial" pitchFamily="34" charset="0"/>
              </a:rPr>
              <a:t> y </a:t>
            </a:r>
            <a:r>
              <a:rPr lang="es-MX" sz="1400" dirty="0" err="1" smtClean="0">
                <a:latin typeface="Arial" pitchFamily="34" charset="0"/>
                <a:cs typeface="Arial" pitchFamily="34" charset="0"/>
              </a:rPr>
              <a:t>Day</a:t>
            </a:r>
            <a:r>
              <a:rPr lang="es-MX" sz="1400" dirty="0" smtClean="0">
                <a:latin typeface="Arial" pitchFamily="34" charset="0"/>
                <a:cs typeface="Arial" pitchFamily="34" charset="0"/>
              </a:rPr>
              <a:t>, 1994) </a:t>
            </a:r>
            <a:r>
              <a:rPr lang="es-MX" sz="2800" dirty="0" smtClean="0">
                <a:latin typeface="Arial" pitchFamily="34" charset="0"/>
                <a:cs typeface="Arial" pitchFamily="34" charset="0"/>
              </a:rPr>
              <a:t>y en consecuencia pueda ejercer influencia. </a:t>
            </a:r>
          </a:p>
          <a:p>
            <a:pPr algn="just"/>
            <a:endParaRPr lang="es-MX" sz="28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785786" y="357166"/>
            <a:ext cx="7901014" cy="5768997"/>
          </a:xfrm>
        </p:spPr>
        <p:txBody>
          <a:bodyPr>
            <a:noAutofit/>
          </a:bodyPr>
          <a:lstStyle/>
          <a:p>
            <a:pPr algn="just"/>
            <a:r>
              <a:rPr lang="es-MX" sz="2800" dirty="0" smtClean="0"/>
              <a:t>A nuestro juicio los estudios sobre prototipos de liderazgo constituyen un avance sobre investigaciones previas que se limitaban simplemente a constatar la existencia de diferencias transculturales en esta variable. </a:t>
            </a:r>
          </a:p>
          <a:p>
            <a:pPr algn="just"/>
            <a:endParaRPr lang="es-MX" sz="2800" dirty="0" smtClean="0"/>
          </a:p>
          <a:p>
            <a:pPr algn="just"/>
            <a:r>
              <a:rPr lang="es-MX" sz="2800" dirty="0" smtClean="0"/>
              <a:t>Desde esta perspectiva, se explora una posible vía de influencia de la cultura sobre el liderazgo. </a:t>
            </a:r>
          </a:p>
          <a:p>
            <a:pPr algn="just"/>
            <a:endParaRPr lang="es-MX" sz="2800" dirty="0" smtClean="0"/>
          </a:p>
          <a:p>
            <a:pPr algn="just"/>
            <a:r>
              <a:rPr lang="es-MX" sz="2800" dirty="0" smtClean="0"/>
              <a:t>En efecto, los estímulos sociales que reciben los miembros de una determinada cultura dan lugar a una serie de creencias compartidas sobre los rasgos y conductas del líder (prototipos de liderazgo).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331640" y="1357298"/>
            <a:ext cx="7355160" cy="4768865"/>
          </a:xfrm>
        </p:spPr>
        <p:txBody>
          <a:bodyPr>
            <a:noAutofit/>
          </a:bodyPr>
          <a:lstStyle/>
          <a:p>
            <a:pPr algn="just"/>
            <a:r>
              <a:rPr lang="es-MX" sz="2800" dirty="0" smtClean="0">
                <a:latin typeface="Arial" pitchFamily="34" charset="0"/>
                <a:cs typeface="Arial" pitchFamily="34" charset="0"/>
              </a:rPr>
              <a:t>Dichos prototipos influyen tanto en las conductas del líder como en la percepción que de ellas se tiene. </a:t>
            </a:r>
          </a:p>
          <a:p>
            <a:pPr algn="just">
              <a:buNone/>
            </a:pPr>
            <a:endParaRPr lang="es-MX" sz="2800" dirty="0" smtClean="0">
              <a:latin typeface="Arial" pitchFamily="34" charset="0"/>
              <a:cs typeface="Arial" pitchFamily="34" charset="0"/>
            </a:endParaRPr>
          </a:p>
          <a:p>
            <a:pPr algn="just"/>
            <a:r>
              <a:rPr lang="es-MX" sz="2800" dirty="0" smtClean="0">
                <a:latin typeface="Arial" pitchFamily="34" charset="0"/>
                <a:cs typeface="Arial" pitchFamily="34" charset="0"/>
              </a:rPr>
              <a:t>Las organizaciones no suelen formarse de modo accidental o espontáneo sino que son creadas por personas que tienen una visión o proyecto de futuro. </a:t>
            </a:r>
          </a:p>
          <a:p>
            <a:pPr algn="just"/>
            <a:endParaRPr lang="es-MX" sz="28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Subtítulo"/>
          <p:cNvSpPr>
            <a:spLocks noGrp="1"/>
          </p:cNvSpPr>
          <p:nvPr>
            <p:ph idx="1"/>
          </p:nvPr>
        </p:nvSpPr>
        <p:spPr>
          <a:xfrm>
            <a:off x="1259632" y="1628800"/>
            <a:ext cx="7560840" cy="4525963"/>
          </a:xfrm>
        </p:spPr>
        <p:txBody>
          <a:bodyPr>
            <a:normAutofit/>
          </a:bodyPr>
          <a:lstStyle/>
          <a:p>
            <a:pPr lvl="1"/>
            <a:r>
              <a:rPr lang="es-MX" dirty="0">
                <a:effectLst>
                  <a:outerShdw blurRad="38100" dist="38100" dir="2700000" algn="tl">
                    <a:srgbClr val="000000">
                      <a:alpha val="43137"/>
                    </a:srgbClr>
                  </a:outerShdw>
                </a:effectLst>
                <a:latin typeface="Arial" pitchFamily="34" charset="0"/>
                <a:cs typeface="Arial" pitchFamily="34" charset="0"/>
              </a:rPr>
              <a:t>Área </a:t>
            </a:r>
            <a:r>
              <a:rPr lang="es-MX" dirty="0" smtClean="0">
                <a:effectLst>
                  <a:outerShdw blurRad="38100" dist="38100" dir="2700000" algn="tl">
                    <a:srgbClr val="000000">
                      <a:alpha val="43137"/>
                    </a:srgbClr>
                  </a:outerShdw>
                </a:effectLst>
                <a:latin typeface="Arial" pitchFamily="34" charset="0"/>
                <a:cs typeface="Arial" pitchFamily="34" charset="0"/>
              </a:rPr>
              <a:t>Académica: Administración</a:t>
            </a:r>
            <a:endParaRPr lang="es-MX" dirty="0" smtClean="0">
              <a:latin typeface="Arial" pitchFamily="34" charset="0"/>
              <a:cs typeface="Arial" pitchFamily="34" charset="0"/>
            </a:endParaRPr>
          </a:p>
          <a:p>
            <a:pPr lvl="1"/>
            <a:endParaRPr lang="es-MX" sz="2000" b="1" dirty="0">
              <a:effectLst>
                <a:outerShdw blurRad="38100" dist="38100" dir="2700000" algn="tl">
                  <a:srgbClr val="000000">
                    <a:alpha val="43137"/>
                  </a:srgbClr>
                </a:outerShdw>
              </a:effectLst>
              <a:latin typeface="Arial" pitchFamily="34" charset="0"/>
              <a:cs typeface="Arial" pitchFamily="34" charset="0"/>
            </a:endParaRPr>
          </a:p>
          <a:p>
            <a:pPr lvl="1"/>
            <a:r>
              <a:rPr lang="es-MX" dirty="0" smtClean="0">
                <a:effectLst>
                  <a:outerShdw blurRad="38100" dist="38100" dir="2700000" algn="tl">
                    <a:srgbClr val="000000">
                      <a:alpha val="43137"/>
                    </a:srgbClr>
                  </a:outerShdw>
                </a:effectLst>
                <a:latin typeface="Arial" pitchFamily="34" charset="0"/>
                <a:cs typeface="Arial" pitchFamily="34" charset="0"/>
              </a:rPr>
              <a:t>Tema: </a:t>
            </a:r>
            <a:r>
              <a:rPr lang="es-MX" dirty="0" smtClean="0"/>
              <a:t>Cultura y Liderazgo </a:t>
            </a:r>
          </a:p>
          <a:p>
            <a:pPr lvl="1">
              <a:buNone/>
            </a:pPr>
            <a:endParaRPr lang="es-MX" dirty="0" smtClean="0">
              <a:latin typeface="Arial" pitchFamily="34" charset="0"/>
              <a:cs typeface="Arial" pitchFamily="34" charset="0"/>
            </a:endParaRPr>
          </a:p>
          <a:p>
            <a:pPr lvl="1"/>
            <a:r>
              <a:rPr lang="es-MX" dirty="0" smtClean="0">
                <a:effectLst>
                  <a:outerShdw blurRad="38100" dist="38100" dir="2700000" algn="tl">
                    <a:srgbClr val="000000">
                      <a:alpha val="43137"/>
                    </a:srgbClr>
                  </a:outerShdw>
                </a:effectLst>
                <a:latin typeface="Arial" pitchFamily="34" charset="0"/>
                <a:cs typeface="Arial" pitchFamily="34" charset="0"/>
              </a:rPr>
              <a:t>Profesor(a):Dr. Danae Duana </a:t>
            </a:r>
            <a:r>
              <a:rPr lang="es-MX" dirty="0" err="1" smtClean="0">
                <a:effectLst>
                  <a:outerShdw blurRad="38100" dist="38100" dir="2700000" algn="tl">
                    <a:srgbClr val="000000">
                      <a:alpha val="43137"/>
                    </a:srgbClr>
                  </a:outerShdw>
                </a:effectLst>
                <a:latin typeface="Arial" pitchFamily="34" charset="0"/>
                <a:cs typeface="Arial" pitchFamily="34" charset="0"/>
              </a:rPr>
              <a:t>Avila</a:t>
            </a:r>
            <a:endParaRPr lang="es-MX" dirty="0" smtClean="0">
              <a:effectLst>
                <a:outerShdw blurRad="38100" dist="38100" dir="2700000" algn="tl">
                  <a:srgbClr val="000000">
                    <a:alpha val="43137"/>
                  </a:srgbClr>
                </a:outerShdw>
              </a:effectLst>
              <a:latin typeface="Arial" pitchFamily="34" charset="0"/>
              <a:cs typeface="Arial" pitchFamily="34" charset="0"/>
            </a:endParaRPr>
          </a:p>
          <a:p>
            <a:pPr lvl="1">
              <a:buNone/>
            </a:pPr>
            <a:r>
              <a:rPr lang="es-MX" sz="2000" dirty="0" smtClean="0">
                <a:effectLst>
                  <a:outerShdw blurRad="38100" dist="38100" dir="2700000" algn="tl">
                    <a:srgbClr val="000000">
                      <a:alpha val="43137"/>
                    </a:srgbClr>
                  </a:outerShdw>
                </a:effectLst>
                <a:latin typeface="Arial" pitchFamily="34" charset="0"/>
                <a:cs typeface="Arial" pitchFamily="34" charset="0"/>
              </a:rPr>
              <a:t>			</a:t>
            </a:r>
            <a:r>
              <a:rPr lang="es-MX" dirty="0" smtClean="0">
                <a:effectLst>
                  <a:outerShdw blurRad="38100" dist="38100" dir="2700000" algn="tl">
                    <a:srgbClr val="000000">
                      <a:alpha val="43137"/>
                    </a:srgbClr>
                  </a:outerShdw>
                </a:effectLst>
                <a:latin typeface="Arial" pitchFamily="34" charset="0"/>
                <a:cs typeface="Arial" pitchFamily="34" charset="0"/>
              </a:rPr>
              <a:t>Dra. Karina Valencia Sandoval</a:t>
            </a:r>
          </a:p>
          <a:p>
            <a:pPr lvl="1"/>
            <a:r>
              <a:rPr lang="es-MX" dirty="0" smtClean="0">
                <a:effectLst>
                  <a:outerShdw blurRad="38100" dist="38100" dir="2700000" algn="tl">
                    <a:srgbClr val="000000">
                      <a:alpha val="43137"/>
                    </a:srgbClr>
                  </a:outerShdw>
                </a:effectLst>
                <a:latin typeface="Arial" pitchFamily="34" charset="0"/>
                <a:cs typeface="Arial" pitchFamily="34" charset="0"/>
              </a:rPr>
              <a:t>Periodo: Enero Junio 2017</a:t>
            </a:r>
            <a:endParaRPr lang="es-MX" sz="2000" dirty="0">
              <a:latin typeface="Arial" pitchFamily="34" charset="0"/>
              <a:cs typeface="Arial" pitchFamily="34" charset="0"/>
            </a:endParaRPr>
          </a:p>
          <a:p>
            <a:endParaRPr lang="es-MX" dirty="0"/>
          </a:p>
        </p:txBody>
      </p:sp>
    </p:spTree>
    <p:extLst>
      <p:ext uri="{BB962C8B-B14F-4D97-AF65-F5344CB8AC3E}">
        <p14:creationId xmlns="" xmlns:p14="http://schemas.microsoft.com/office/powerpoint/2010/main" val="425157474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500166" y="357166"/>
            <a:ext cx="7054552" cy="1470025"/>
          </a:xfrm>
        </p:spPr>
        <p:txBody>
          <a:bodyPr/>
          <a:lstStyle/>
          <a:p>
            <a:r>
              <a:rPr lang="es-MX" dirty="0" smtClean="0">
                <a:latin typeface="Arial" pitchFamily="34" charset="0"/>
                <a:cs typeface="Arial" pitchFamily="34" charset="0"/>
              </a:rPr>
              <a:t>El proceso sería como sigue: </a:t>
            </a:r>
            <a:br>
              <a:rPr lang="es-MX" dirty="0" smtClean="0">
                <a:latin typeface="Arial" pitchFamily="34" charset="0"/>
                <a:cs typeface="Arial" pitchFamily="34" charset="0"/>
              </a:rPr>
            </a:br>
            <a:endParaRPr lang="es-MX" dirty="0"/>
          </a:p>
        </p:txBody>
      </p:sp>
      <p:sp>
        <p:nvSpPr>
          <p:cNvPr id="3" name="2 Subtítulo"/>
          <p:cNvSpPr>
            <a:spLocks noGrp="1"/>
          </p:cNvSpPr>
          <p:nvPr>
            <p:ph type="subTitle" idx="1"/>
          </p:nvPr>
        </p:nvSpPr>
        <p:spPr>
          <a:xfrm>
            <a:off x="1371600" y="1500174"/>
            <a:ext cx="7088832" cy="4138626"/>
          </a:xfrm>
        </p:spPr>
        <p:txBody>
          <a:bodyPr>
            <a:noAutofit/>
          </a:bodyPr>
          <a:lstStyle/>
          <a:p>
            <a:pPr marL="514350" indent="-514350" algn="just">
              <a:buAutoNum type="alphaLcParenR"/>
            </a:pPr>
            <a:r>
              <a:rPr lang="es-MX" sz="2800" dirty="0" smtClean="0">
                <a:latin typeface="Arial" pitchFamily="34" charset="0"/>
                <a:cs typeface="Arial" pitchFamily="34" charset="0"/>
              </a:rPr>
              <a:t>una persona (el fundador) tiene la idea inicial de formar una nueva organización.</a:t>
            </a:r>
          </a:p>
          <a:p>
            <a:pPr marL="514350" indent="-514350" algn="just">
              <a:buAutoNum type="alphaLcParenR"/>
            </a:pPr>
            <a:endParaRPr lang="es-MX" sz="2800" dirty="0" smtClean="0">
              <a:latin typeface="Arial" pitchFamily="34" charset="0"/>
              <a:cs typeface="Arial" pitchFamily="34" charset="0"/>
            </a:endParaRPr>
          </a:p>
          <a:p>
            <a:pPr algn="just"/>
            <a:r>
              <a:rPr lang="es-MX" sz="2800" dirty="0" smtClean="0">
                <a:latin typeface="Arial" pitchFamily="34" charset="0"/>
                <a:cs typeface="Arial" pitchFamily="34" charset="0"/>
              </a:rPr>
              <a:t>b) dicha persona se asocia con otras que comparten su visión o proyecto inicial.</a:t>
            </a:r>
          </a:p>
          <a:p>
            <a:pPr algn="just"/>
            <a:r>
              <a:rPr lang="es-MX" sz="2800" dirty="0" smtClean="0">
                <a:latin typeface="Arial" pitchFamily="34" charset="0"/>
                <a:cs typeface="Arial" pitchFamily="34" charset="0"/>
              </a:rPr>
              <a:t> </a:t>
            </a:r>
          </a:p>
          <a:p>
            <a:pPr algn="just"/>
            <a:r>
              <a:rPr lang="es-MX" sz="2800" dirty="0" smtClean="0">
                <a:latin typeface="Arial" pitchFamily="34" charset="0"/>
                <a:cs typeface="Arial" pitchFamily="34" charset="0"/>
              </a:rPr>
              <a:t>c) el grupo así formado comienza a dar los primeros pasos para constituir lo que será la futura organización (obteniendo fondos, buscando local, </a:t>
            </a:r>
            <a:r>
              <a:rPr lang="es-MX" sz="2800" dirty="0" err="1" smtClean="0">
                <a:latin typeface="Arial" pitchFamily="34" charset="0"/>
                <a:cs typeface="Arial" pitchFamily="34" charset="0"/>
              </a:rPr>
              <a:t>etc</a:t>
            </a:r>
            <a:r>
              <a:rPr lang="es-MX" sz="2800" dirty="0" smtClean="0">
                <a:latin typeface="Arial" pitchFamily="34" charset="0"/>
                <a:cs typeface="Arial" pitchFamily="34" charset="0"/>
              </a:rPr>
              <a:t>).</a:t>
            </a:r>
          </a:p>
          <a:p>
            <a:pPr algn="just"/>
            <a:endParaRPr lang="es-MX" sz="2800" dirty="0" smtClean="0">
              <a:latin typeface="Arial" pitchFamily="34" charset="0"/>
              <a:cs typeface="Arial" pitchFamily="34" charset="0"/>
            </a:endParaRPr>
          </a:p>
          <a:p>
            <a:endParaRPr lang="es-MX" sz="28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331640" y="857232"/>
            <a:ext cx="7355160" cy="5268931"/>
          </a:xfrm>
        </p:spPr>
        <p:txBody>
          <a:bodyPr>
            <a:normAutofit fontScale="92500" lnSpcReduction="10000"/>
          </a:bodyPr>
          <a:lstStyle/>
          <a:p>
            <a:pPr algn="just"/>
            <a:r>
              <a:rPr lang="es-MX" sz="2800" dirty="0" smtClean="0">
                <a:latin typeface="Arial" pitchFamily="34" charset="0"/>
                <a:cs typeface="Arial" pitchFamily="34" charset="0"/>
              </a:rPr>
              <a:t>d) a este grupo inicial se van incorporando otras personas, la organización se pone en marcha y comienza a construirse una historia común (</a:t>
            </a:r>
            <a:r>
              <a:rPr lang="es-MX" sz="2800" dirty="0" err="1" smtClean="0">
                <a:latin typeface="Arial" pitchFamily="34" charset="0"/>
                <a:cs typeface="Arial" pitchFamily="34" charset="0"/>
              </a:rPr>
              <a:t>Schein</a:t>
            </a:r>
            <a:r>
              <a:rPr lang="es-MX" sz="2800" dirty="0" smtClean="0">
                <a:latin typeface="Arial" pitchFamily="34" charset="0"/>
                <a:cs typeface="Arial" pitchFamily="34" charset="0"/>
              </a:rPr>
              <a:t>, 1985). </a:t>
            </a:r>
          </a:p>
          <a:p>
            <a:pPr algn="just">
              <a:buNone/>
            </a:pPr>
            <a:endParaRPr lang="es-MX" sz="2800" dirty="0" smtClean="0"/>
          </a:p>
          <a:p>
            <a:pPr algn="just"/>
            <a:endParaRPr lang="es-MX" sz="2800" dirty="0" smtClean="0"/>
          </a:p>
          <a:p>
            <a:pPr algn="just"/>
            <a:r>
              <a:rPr lang="es-MX" sz="2800" dirty="0" smtClean="0"/>
              <a:t>Un líder puede también cambiar la cultura existente en una organización. </a:t>
            </a:r>
          </a:p>
          <a:p>
            <a:pPr algn="just"/>
            <a:endParaRPr lang="es-MX" sz="2800" dirty="0" smtClean="0"/>
          </a:p>
          <a:p>
            <a:pPr algn="just"/>
            <a:r>
              <a:rPr lang="es-MX" sz="2800" dirty="0" smtClean="0"/>
              <a:t>Sin embargo, </a:t>
            </a:r>
            <a:r>
              <a:rPr lang="es-MX" sz="2800" dirty="0" smtClean="0">
                <a:latin typeface="Arial" pitchFamily="34" charset="0"/>
                <a:cs typeface="Arial" pitchFamily="34" charset="0"/>
              </a:rPr>
              <a:t>hacer</a:t>
            </a:r>
            <a:r>
              <a:rPr lang="es-MX" sz="2800" dirty="0" smtClean="0"/>
              <a:t> esto es difícil puesto que la cultura se basa en la existencia de una serie de valores, normas y prácticas compartidas que se han ido construyendo a lo largo del tiempo. </a:t>
            </a:r>
            <a:endParaRPr lang="es-MX" sz="28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latin typeface="Arial" pitchFamily="34" charset="0"/>
                <a:cs typeface="Arial" pitchFamily="34" charset="0"/>
              </a:rPr>
              <a:t>Referencias Bibliográficas</a:t>
            </a:r>
            <a:endParaRPr lang="es-MX" dirty="0"/>
          </a:p>
        </p:txBody>
      </p:sp>
      <p:sp>
        <p:nvSpPr>
          <p:cNvPr id="3" name="2 Marcador de contenido"/>
          <p:cNvSpPr>
            <a:spLocks noGrp="1"/>
          </p:cNvSpPr>
          <p:nvPr>
            <p:ph idx="1"/>
          </p:nvPr>
        </p:nvSpPr>
        <p:spPr/>
        <p:txBody>
          <a:bodyPr>
            <a:normAutofit/>
          </a:bodyPr>
          <a:lstStyle/>
          <a:p>
            <a:pPr algn="just">
              <a:buNone/>
            </a:pPr>
            <a:r>
              <a:rPr lang="es-MX" sz="1800" dirty="0" smtClean="0"/>
              <a:t>Fernando, </a:t>
            </a:r>
            <a:r>
              <a:rPr lang="es-MX" sz="1800" dirty="0" smtClean="0"/>
              <a:t>M. (</a:t>
            </a:r>
            <a:r>
              <a:rPr lang="es-MX" sz="1800" dirty="0" smtClean="0"/>
              <a:t>2002).</a:t>
            </a:r>
            <a:r>
              <a:rPr lang="es-MX" sz="1800" dirty="0" smtClean="0"/>
              <a:t>  </a:t>
            </a:r>
            <a:r>
              <a:rPr lang="es-MX" sz="1800" i="1" dirty="0" smtClean="0"/>
              <a:t>C</a:t>
            </a:r>
            <a:r>
              <a:rPr lang="es-MX" sz="1800" i="1" dirty="0" smtClean="0"/>
              <a:t>ultura y liderazgo una relación multifacética </a:t>
            </a:r>
            <a:r>
              <a:rPr lang="es-MX" sz="1800" dirty="0" smtClean="0"/>
              <a:t>.</a:t>
            </a:r>
            <a:r>
              <a:rPr lang="es-MX" sz="1800" dirty="0" smtClean="0"/>
              <a:t> </a:t>
            </a:r>
            <a:r>
              <a:rPr lang="es-MX" sz="1800" dirty="0" smtClean="0"/>
              <a:t>Boletín de Psicología, </a:t>
            </a:r>
            <a:r>
              <a:rPr lang="es-MX" sz="1800" dirty="0" smtClean="0"/>
              <a:t>Madrid, No</a:t>
            </a:r>
            <a:r>
              <a:rPr lang="es-MX" sz="1800" dirty="0" smtClean="0"/>
              <a:t>. 76, Noviembre </a:t>
            </a:r>
            <a:r>
              <a:rPr lang="es-MX" sz="1800" dirty="0" smtClean="0"/>
              <a:t>53-75.</a:t>
            </a:r>
            <a:endParaRPr lang="es-MX" sz="1800" dirty="0" smtClean="0"/>
          </a:p>
          <a:p>
            <a:pPr algn="just">
              <a:buNone/>
            </a:pPr>
            <a:endParaRPr lang="es-MX" sz="1800" dirty="0" smtClean="0"/>
          </a:p>
          <a:p>
            <a:pPr algn="just">
              <a:buNone/>
            </a:pPr>
            <a:r>
              <a:rPr lang="es-MX" sz="1800" dirty="0" smtClean="0"/>
              <a:t>Ríos, A., </a:t>
            </a:r>
            <a:r>
              <a:rPr lang="es-MX" sz="1800" dirty="0" err="1" smtClean="0"/>
              <a:t>Rubiano</a:t>
            </a:r>
            <a:r>
              <a:rPr lang="es-MX" sz="1800" dirty="0" smtClean="0"/>
              <a:t>, V. (2014). </a:t>
            </a:r>
            <a:r>
              <a:rPr lang="es-MX" sz="1800" i="1" dirty="0" smtClean="0"/>
              <a:t>Liderazgo </a:t>
            </a:r>
            <a:r>
              <a:rPr lang="es-MX" sz="1800" i="1" dirty="0" smtClean="0"/>
              <a:t>transformador, bienestar </a:t>
            </a:r>
            <a:r>
              <a:rPr lang="es-MX" sz="1800" i="1" dirty="0" smtClean="0"/>
              <a:t>y </a:t>
            </a:r>
            <a:r>
              <a:rPr lang="es-MX" sz="1800" i="1" dirty="0" smtClean="0"/>
              <a:t>perdurabilidad empresarial: Estudio Grupo </a:t>
            </a:r>
            <a:r>
              <a:rPr lang="es-MX" sz="1800" i="1" dirty="0" smtClean="0"/>
              <a:t>Bolívar</a:t>
            </a:r>
            <a:r>
              <a:rPr lang="es-MX" sz="1800" dirty="0" smtClean="0"/>
              <a:t>” Bogotá </a:t>
            </a:r>
            <a:r>
              <a:rPr lang="es-MX" sz="1800" dirty="0" smtClean="0"/>
              <a:t>D.C.  </a:t>
            </a:r>
          </a:p>
          <a:p>
            <a:pPr algn="just">
              <a:buNone/>
            </a:pPr>
            <a:endParaRPr lang="es-MX" sz="1800" dirty="0" smtClean="0"/>
          </a:p>
          <a:p>
            <a:pPr algn="just">
              <a:buNone/>
            </a:pPr>
            <a:endParaRPr lang="es-MX" sz="1800" dirty="0" smtClean="0"/>
          </a:p>
          <a:p>
            <a:pPr algn="just">
              <a:buNone/>
            </a:pPr>
            <a:r>
              <a:rPr lang="es-MX" sz="1800" dirty="0" err="1" smtClean="0"/>
              <a:t>Ogliastri</a:t>
            </a:r>
            <a:r>
              <a:rPr lang="es-MX" sz="1800" dirty="0" smtClean="0"/>
              <a:t>, </a:t>
            </a:r>
            <a:r>
              <a:rPr lang="es-MX" sz="1800" dirty="0" smtClean="0"/>
              <a:t>E., </a:t>
            </a:r>
            <a:r>
              <a:rPr lang="es-MX" sz="1800" dirty="0" err="1" smtClean="0"/>
              <a:t>McMillen</a:t>
            </a:r>
            <a:r>
              <a:rPr lang="es-MX" sz="1800" dirty="0" smtClean="0"/>
              <a:t>, </a:t>
            </a:r>
            <a:r>
              <a:rPr lang="es-MX" sz="1800" dirty="0" smtClean="0"/>
              <a:t>C. (1999). </a:t>
            </a:r>
            <a:r>
              <a:rPr lang="es-MX" sz="1800" i="1" dirty="0" smtClean="0"/>
              <a:t>Cultura </a:t>
            </a:r>
            <a:r>
              <a:rPr lang="es-MX" sz="1800" i="1" dirty="0" smtClean="0"/>
              <a:t>y liderazgo organizacional en 10 países de América Latina.</a:t>
            </a:r>
            <a:r>
              <a:rPr lang="es-MX" sz="1800" dirty="0" smtClean="0"/>
              <a:t> </a:t>
            </a:r>
            <a:r>
              <a:rPr lang="es-MX" sz="1800" dirty="0" smtClean="0"/>
              <a:t> </a:t>
            </a:r>
            <a:r>
              <a:rPr lang="es-MX" sz="1800" dirty="0" smtClean="0"/>
              <a:t>Revista Latinoamericana de Administración, núm. 22, primer semestre</a:t>
            </a:r>
            <a:r>
              <a:rPr lang="es-MX" sz="1800" dirty="0" smtClean="0"/>
              <a:t>, </a:t>
            </a:r>
            <a:r>
              <a:rPr lang="es-MX" sz="1800" dirty="0" smtClean="0"/>
              <a:t>pp. </a:t>
            </a:r>
            <a:r>
              <a:rPr lang="es-MX" sz="1800" dirty="0" smtClean="0"/>
              <a:t>29-57.</a:t>
            </a:r>
            <a:endParaRPr lang="es-MX" sz="18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14414" y="714356"/>
            <a:ext cx="7472386" cy="706090"/>
          </a:xfrm>
        </p:spPr>
        <p:txBody>
          <a:bodyPr/>
          <a:lstStyle/>
          <a:p>
            <a:r>
              <a:rPr lang="es-MX" sz="2800" u="sng" dirty="0" smtClean="0"/>
              <a:t>Tema:</a:t>
            </a:r>
            <a:r>
              <a:rPr lang="es-MX" sz="2800" dirty="0" smtClean="0"/>
              <a:t> Cultura y Liderazgo</a:t>
            </a:r>
            <a:r>
              <a:rPr lang="es-MX" sz="2800" u="sng" dirty="0" smtClean="0"/>
              <a:t> </a:t>
            </a:r>
            <a:r>
              <a:rPr lang="es-MX" sz="2800" b="1" dirty="0" smtClean="0"/>
              <a:t/>
            </a:r>
            <a:br>
              <a:rPr lang="es-MX" sz="2800" b="1" dirty="0" smtClean="0"/>
            </a:br>
            <a:endParaRPr lang="es-MX" sz="2800" u="sng" dirty="0"/>
          </a:p>
        </p:txBody>
      </p:sp>
      <p:sp>
        <p:nvSpPr>
          <p:cNvPr id="3" name="Marcador de contenido 2"/>
          <p:cNvSpPr>
            <a:spLocks noGrp="1"/>
          </p:cNvSpPr>
          <p:nvPr>
            <p:ph idx="1"/>
          </p:nvPr>
        </p:nvSpPr>
        <p:spPr>
          <a:xfrm>
            <a:off x="1331640" y="1857364"/>
            <a:ext cx="7355160" cy="4357718"/>
          </a:xfrm>
        </p:spPr>
        <p:txBody>
          <a:bodyPr>
            <a:normAutofit fontScale="32500" lnSpcReduction="20000"/>
          </a:bodyPr>
          <a:lstStyle/>
          <a:p>
            <a:pPr marL="0" indent="0" algn="ctr">
              <a:buNone/>
            </a:pPr>
            <a:r>
              <a:rPr lang="es-MX" sz="8600" b="1" u="sng" dirty="0" smtClean="0">
                <a:latin typeface="Arial" panose="020B0604020202020204" pitchFamily="34" charset="0"/>
                <a:cs typeface="Arial" panose="020B0604020202020204" pitchFamily="34" charset="0"/>
              </a:rPr>
              <a:t>Resumen </a:t>
            </a:r>
          </a:p>
          <a:p>
            <a:pPr algn="just"/>
            <a:r>
              <a:rPr lang="es-MX" sz="7200" dirty="0" smtClean="0"/>
              <a:t>El líder es una persona dotada de capacidades y herramientas para llevar a cabo tareas encomendadas por la organización en algunos casos  por sus propios empleados, mostrando  las diferentes relaciones que existen entre el líder y la cultura, entendiendo esta relación como un componente para el comportamiento de una organización completa y la consecución del éxito o de su fracaso.</a:t>
            </a:r>
          </a:p>
          <a:p>
            <a:pPr algn="just">
              <a:buNone/>
            </a:pPr>
            <a:r>
              <a:rPr lang="es-MX" sz="7200" dirty="0" smtClean="0"/>
              <a:t> </a:t>
            </a:r>
            <a:endParaRPr lang="es-MX" sz="7200" dirty="0"/>
          </a:p>
          <a:p>
            <a:pPr algn="just"/>
            <a:r>
              <a:rPr lang="es-MX" sz="6000" b="1" dirty="0" smtClean="0">
                <a:latin typeface="Arial" pitchFamily="34" charset="0"/>
                <a:cs typeface="Arial" pitchFamily="34" charset="0"/>
              </a:rPr>
              <a:t>Palabras Clave</a:t>
            </a:r>
            <a:r>
              <a:rPr lang="es-MX" sz="6000" dirty="0" smtClean="0">
                <a:latin typeface="Arial" pitchFamily="34" charset="0"/>
                <a:cs typeface="Arial" pitchFamily="34" charset="0"/>
              </a:rPr>
              <a:t>: Líder, empresa, capacidades</a:t>
            </a:r>
            <a:endParaRPr lang="es-MX" sz="6000" dirty="0">
              <a:latin typeface="Arial" pitchFamily="34" charset="0"/>
              <a:cs typeface="Arial" pitchFamily="34" charset="0"/>
            </a:endParaRPr>
          </a:p>
        </p:txBody>
      </p:sp>
    </p:spTree>
    <p:extLst>
      <p:ext uri="{BB962C8B-B14F-4D97-AF65-F5344CB8AC3E}">
        <p14:creationId xmlns="" xmlns:p14="http://schemas.microsoft.com/office/powerpoint/2010/main" val="1509331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fr-FR" sz="2800" b="1" dirty="0" smtClean="0">
                <a:latin typeface="Arial" pitchFamily="34" charset="0"/>
                <a:cs typeface="Arial" pitchFamily="34" charset="0"/>
              </a:rPr>
              <a:t>Tema: Culture and Leadership</a:t>
            </a:r>
            <a:endParaRPr lang="es-MX" sz="2800" dirty="0">
              <a:effectLst/>
              <a:latin typeface="Arial" pitchFamily="34" charset="0"/>
              <a:cs typeface="Arial" pitchFamily="34" charset="0"/>
            </a:endParaRPr>
          </a:p>
        </p:txBody>
      </p:sp>
      <p:sp>
        <p:nvSpPr>
          <p:cNvPr id="3" name="2 Marcador de contenido"/>
          <p:cNvSpPr>
            <a:spLocks noGrp="1"/>
          </p:cNvSpPr>
          <p:nvPr>
            <p:ph idx="1"/>
          </p:nvPr>
        </p:nvSpPr>
        <p:spPr/>
        <p:txBody>
          <a:bodyPr>
            <a:normAutofit lnSpcReduction="10000"/>
          </a:bodyPr>
          <a:lstStyle/>
          <a:p>
            <a:pPr algn="ctr">
              <a:lnSpc>
                <a:spcPct val="90000"/>
              </a:lnSpc>
              <a:buNone/>
            </a:pPr>
            <a:r>
              <a:rPr lang="fr-FR" sz="2400" b="1" u="sng" dirty="0" smtClean="0">
                <a:effectLst>
                  <a:outerShdw blurRad="38100" dist="38100" dir="2700000" algn="tl">
                    <a:srgbClr val="000000">
                      <a:alpha val="43137"/>
                    </a:srgbClr>
                  </a:outerShdw>
                </a:effectLst>
                <a:latin typeface="Arial" pitchFamily="34" charset="0"/>
                <a:cs typeface="Arial" pitchFamily="34" charset="0"/>
              </a:rPr>
              <a:t> Abstract</a:t>
            </a:r>
            <a:r>
              <a:rPr lang="en-US" sz="1600" dirty="0" smtClean="0"/>
              <a:t/>
            </a:r>
            <a:br>
              <a:rPr lang="en-US" sz="1600" dirty="0" smtClean="0"/>
            </a:br>
            <a:endParaRPr lang="en-US" sz="1600" dirty="0" smtClean="0"/>
          </a:p>
          <a:p>
            <a:pPr algn="just">
              <a:lnSpc>
                <a:spcPct val="90000"/>
              </a:lnSpc>
              <a:buNone/>
            </a:pPr>
            <a:r>
              <a:rPr lang="en-US" sz="2800" dirty="0" smtClean="0"/>
              <a:t>The leader is a person with skills and tools to carry out tasks entrusted by the organization in some cases by its own employees, showing the different relationships that exist between the leader and the culture, understanding this relationship as a component for the behavior of A complete organization and the achievement of success or their failure.</a:t>
            </a:r>
          </a:p>
          <a:p>
            <a:pPr algn="just">
              <a:lnSpc>
                <a:spcPct val="90000"/>
              </a:lnSpc>
              <a:buNone/>
            </a:pPr>
            <a:r>
              <a:rPr lang="en-US" sz="2800" dirty="0" smtClean="0"/>
              <a:t> </a:t>
            </a:r>
          </a:p>
          <a:p>
            <a:pPr algn="just">
              <a:lnSpc>
                <a:spcPct val="90000"/>
              </a:lnSpc>
              <a:buNone/>
            </a:pPr>
            <a:r>
              <a:rPr lang="en-US" sz="2800" dirty="0" smtClean="0"/>
              <a:t>Keywords: leader, company, capabilities</a:t>
            </a:r>
          </a:p>
        </p:txBody>
      </p:sp>
    </p:spTree>
    <p:extLst>
      <p:ext uri="{BB962C8B-B14F-4D97-AF65-F5344CB8AC3E}">
        <p14:creationId xmlns="" xmlns:p14="http://schemas.microsoft.com/office/powerpoint/2010/main" val="18393560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dirty="0" smtClean="0"/>
              <a:t>Objetivo General</a:t>
            </a:r>
            <a:endParaRPr lang="es-MX" dirty="0"/>
          </a:p>
        </p:txBody>
      </p:sp>
      <p:sp>
        <p:nvSpPr>
          <p:cNvPr id="5" name="4 Marcador de contenido"/>
          <p:cNvSpPr>
            <a:spLocks noGrp="1"/>
          </p:cNvSpPr>
          <p:nvPr>
            <p:ph idx="1"/>
          </p:nvPr>
        </p:nvSpPr>
        <p:spPr>
          <a:xfrm>
            <a:off x="928662" y="1600200"/>
            <a:ext cx="7758138" cy="4525963"/>
          </a:xfrm>
        </p:spPr>
        <p:txBody>
          <a:bodyPr/>
          <a:lstStyle/>
          <a:p>
            <a:pPr algn="just"/>
            <a:r>
              <a:rPr lang="es-MX" dirty="0" smtClean="0"/>
              <a:t>Al finalizar el curso el estudiante estará capacitado para aplicar los conceptos, principios y técnicas fundamentales del liderazgo a fin de conducir adecuadamente al activo humano en un marco de valores y ética profesional, cumpliendo así los objetivos de la organización, a través de estrategias centradas en el alumno.</a:t>
            </a:r>
            <a:endParaRPr lang="es-MX" dirty="0"/>
          </a:p>
        </p:txBody>
      </p:sp>
    </p:spTree>
    <p:extLst>
      <p:ext uri="{BB962C8B-B14F-4D97-AF65-F5344CB8AC3E}">
        <p14:creationId xmlns="" xmlns:p14="http://schemas.microsoft.com/office/powerpoint/2010/main" val="37410534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Objetivos Específicos</a:t>
            </a:r>
            <a:endParaRPr lang="es-MX" dirty="0"/>
          </a:p>
        </p:txBody>
      </p:sp>
      <p:sp>
        <p:nvSpPr>
          <p:cNvPr id="3" name="2 Marcador de contenido"/>
          <p:cNvSpPr>
            <a:spLocks noGrp="1"/>
          </p:cNvSpPr>
          <p:nvPr>
            <p:ph idx="1"/>
          </p:nvPr>
        </p:nvSpPr>
        <p:spPr/>
        <p:txBody>
          <a:bodyPr>
            <a:normAutofit/>
          </a:bodyPr>
          <a:lstStyle/>
          <a:p>
            <a:pPr algn="just"/>
            <a:r>
              <a:rPr lang="es-MX" dirty="0" smtClean="0"/>
              <a:t>Identificar y analizar las actitudes de los lideres y desarrollar en el alumno una actitud positiva, facilitar la identificación de la misión, visión y objetivos. Propiciar el autoconocimiento para elevar la autoestima, y el desarrollo de la afectividad.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Introducción</a:t>
            </a:r>
            <a:endParaRPr lang="es-MX" dirty="0"/>
          </a:p>
        </p:txBody>
      </p:sp>
      <p:sp>
        <p:nvSpPr>
          <p:cNvPr id="3" name="2 Marcador de contenido"/>
          <p:cNvSpPr>
            <a:spLocks noGrp="1"/>
          </p:cNvSpPr>
          <p:nvPr>
            <p:ph idx="1"/>
          </p:nvPr>
        </p:nvSpPr>
        <p:spPr>
          <a:xfrm>
            <a:off x="1000100" y="1600200"/>
            <a:ext cx="7686700" cy="4525963"/>
          </a:xfrm>
        </p:spPr>
        <p:txBody>
          <a:bodyPr>
            <a:normAutofit/>
          </a:bodyPr>
          <a:lstStyle/>
          <a:p>
            <a:pPr algn="just"/>
            <a:r>
              <a:rPr lang="es-MX" dirty="0" smtClean="0"/>
              <a:t>Se entiende por cultura la identidad, los valores, creencias, motivos, e interpretación del sentido de eventos significativos, que han resultado de experiencias compartidas por miembros de una colectividad, y que son transmitidas de una generación a otra.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b="1" dirty="0" smtClean="0"/>
              <a:t>CULTURA Y LIDERAZGO </a:t>
            </a:r>
            <a:endParaRPr lang="es-MX" dirty="0"/>
          </a:p>
        </p:txBody>
      </p:sp>
      <p:sp>
        <p:nvSpPr>
          <p:cNvPr id="3" name="2 Marcador de contenido"/>
          <p:cNvSpPr>
            <a:spLocks noGrp="1"/>
          </p:cNvSpPr>
          <p:nvPr>
            <p:ph idx="1"/>
          </p:nvPr>
        </p:nvSpPr>
        <p:spPr>
          <a:xfrm>
            <a:off x="714348" y="1600200"/>
            <a:ext cx="7972452" cy="4972072"/>
          </a:xfrm>
        </p:spPr>
        <p:txBody>
          <a:bodyPr>
            <a:normAutofit fontScale="77500" lnSpcReduction="20000"/>
          </a:bodyPr>
          <a:lstStyle/>
          <a:p>
            <a:pPr algn="just"/>
            <a:r>
              <a:rPr lang="es-MX" sz="3600" dirty="0" smtClean="0">
                <a:latin typeface="Arial" pitchFamily="34" charset="0"/>
                <a:cs typeface="Arial" pitchFamily="34" charset="0"/>
              </a:rPr>
              <a:t>La cultura y el liderazgo son dos conceptos importantes para la Psicología Social.</a:t>
            </a:r>
          </a:p>
          <a:p>
            <a:pPr algn="just">
              <a:buNone/>
            </a:pPr>
            <a:endParaRPr lang="es-MX" sz="3600" dirty="0" smtClean="0">
              <a:latin typeface="Arial" pitchFamily="34" charset="0"/>
              <a:cs typeface="Arial" pitchFamily="34" charset="0"/>
            </a:endParaRPr>
          </a:p>
          <a:p>
            <a:pPr algn="just"/>
            <a:r>
              <a:rPr lang="es-MX" sz="3600" dirty="0" smtClean="0">
                <a:latin typeface="Arial" pitchFamily="34" charset="0"/>
                <a:cs typeface="Arial" pitchFamily="34" charset="0"/>
              </a:rPr>
              <a:t> Durante la última década numerosos autores han reconocido la influencia que tienen los factores culturales sobre los procesos psicológicos, psicosociales y organizacionales así como la importancia de realizar comparaciones transculturales que permitan la validación de las teorías formuladas desde una perspectiva fundamentalmente norteamericana.</a:t>
            </a:r>
          </a:p>
          <a:p>
            <a:pPr algn="just">
              <a:buNone/>
            </a:pPr>
            <a:r>
              <a:rPr lang="es-MX" dirty="0" smtClean="0"/>
              <a:t> (</a:t>
            </a:r>
            <a:r>
              <a:rPr lang="es-MX" sz="1400" dirty="0" err="1" smtClean="0"/>
              <a:t>Him-melweit</a:t>
            </a:r>
            <a:r>
              <a:rPr lang="es-MX" sz="1400" dirty="0" smtClean="0"/>
              <a:t> y </a:t>
            </a:r>
            <a:r>
              <a:rPr lang="es-MX" sz="1400" dirty="0" err="1" smtClean="0"/>
              <a:t>Gaskell</a:t>
            </a:r>
            <a:r>
              <a:rPr lang="es-MX" sz="1400" dirty="0" smtClean="0"/>
              <a:t>, 1990; </a:t>
            </a:r>
            <a:r>
              <a:rPr lang="es-MX" sz="1400" dirty="0" err="1" smtClean="0"/>
              <a:t>Markus</a:t>
            </a:r>
            <a:r>
              <a:rPr lang="es-MX" sz="1400" dirty="0" smtClean="0"/>
              <a:t> y cols., 1996; </a:t>
            </a:r>
            <a:r>
              <a:rPr lang="es-MX" sz="1400" dirty="0" err="1" smtClean="0"/>
              <a:t>Fiske</a:t>
            </a:r>
            <a:r>
              <a:rPr lang="es-MX" sz="1400" dirty="0" smtClean="0"/>
              <a:t> y cols., 1998; Smith y Bond, 1993, 1998 y </a:t>
            </a:r>
            <a:r>
              <a:rPr lang="es-MX" sz="1400" dirty="0" err="1" smtClean="0"/>
              <a:t>Moghaddam</a:t>
            </a:r>
            <a:r>
              <a:rPr lang="es-MX" sz="1400" dirty="0" smtClean="0"/>
              <a:t>, 1998). </a:t>
            </a:r>
            <a:endParaRPr lang="es-MX" sz="1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331640" y="1500174"/>
            <a:ext cx="7355160" cy="4625989"/>
          </a:xfrm>
        </p:spPr>
        <p:txBody>
          <a:bodyPr>
            <a:normAutofit/>
          </a:bodyPr>
          <a:lstStyle/>
          <a:p>
            <a:pPr algn="just"/>
            <a:r>
              <a:rPr lang="es-MX" sz="2800" dirty="0" smtClean="0">
                <a:latin typeface="Arial" pitchFamily="34" charset="0"/>
                <a:cs typeface="Arial" pitchFamily="34" charset="0"/>
              </a:rPr>
              <a:t>Existen diversas definiciones de cultura que varían según la perspectiva de los diferentes autores. </a:t>
            </a:r>
          </a:p>
          <a:p>
            <a:pPr algn="just"/>
            <a:endParaRPr lang="es-MX" sz="2800" dirty="0" smtClean="0">
              <a:latin typeface="Arial" pitchFamily="34" charset="0"/>
              <a:cs typeface="Arial" pitchFamily="34" charset="0"/>
            </a:endParaRPr>
          </a:p>
          <a:p>
            <a:pPr algn="just"/>
            <a:r>
              <a:rPr lang="es-MX" sz="2800" dirty="0" smtClean="0">
                <a:latin typeface="Arial" pitchFamily="34" charset="0"/>
                <a:cs typeface="Arial" pitchFamily="34" charset="0"/>
              </a:rPr>
              <a:t>Sin embargo, todas ellas vienen a señalar que la cultura esta constituida por un conjunto de creencias, actitudes, valores y prácticas compartidas por un grupo de individuos que tienen una historia común y participan de una estructura social.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1291</TotalTime>
  <Words>1366</Words>
  <Application>Microsoft Office PowerPoint</Application>
  <PresentationFormat>Presentación en pantalla (4:3)</PresentationFormat>
  <Paragraphs>83</Paragraphs>
  <Slides>22</Slides>
  <Notes>0</Notes>
  <HiddenSlides>0</HiddenSlides>
  <MMClips>0</MMClips>
  <ScaleCrop>false</ScaleCrop>
  <HeadingPairs>
    <vt:vector size="4" baseType="variant">
      <vt:variant>
        <vt:lpstr>Tema</vt:lpstr>
      </vt:variant>
      <vt:variant>
        <vt:i4>1</vt:i4>
      </vt:variant>
      <vt:variant>
        <vt:lpstr>Títulos de diapositiva</vt:lpstr>
      </vt:variant>
      <vt:variant>
        <vt:i4>22</vt:i4>
      </vt:variant>
    </vt:vector>
  </HeadingPairs>
  <TitlesOfParts>
    <vt:vector size="23" baseType="lpstr">
      <vt:lpstr>Tema de Office</vt:lpstr>
      <vt:lpstr>UNIVERSIDAD AUTÓNOMA DEL ESTADO DE HIDALGO</vt:lpstr>
      <vt:lpstr>Diapositiva 2</vt:lpstr>
      <vt:lpstr>Tema: Cultura y Liderazgo  </vt:lpstr>
      <vt:lpstr>Tema: Culture and Leadership</vt:lpstr>
      <vt:lpstr>Objetivo General</vt:lpstr>
      <vt:lpstr>Objetivos Específicos</vt:lpstr>
      <vt:lpstr>Introducción</vt:lpstr>
      <vt:lpstr>CULTURA Y LIDERAZGO </vt:lpstr>
      <vt:lpstr>Diapositiva 9</vt:lpstr>
      <vt:lpstr>Diapositiva 10</vt:lpstr>
      <vt:lpstr>Diapositiva 11</vt:lpstr>
      <vt:lpstr>Diapositiva 12</vt:lpstr>
      <vt:lpstr>Diapositiva 13</vt:lpstr>
      <vt:lpstr>Diapositiva 14</vt:lpstr>
      <vt:lpstr>Inkeles y Levinson (1969) hablan de una serie de cuestiones que afectan a todas las culturas como serían: </vt:lpstr>
      <vt:lpstr>Cómo la cultura influye sobre el liderazgo: los prototipos de liderazgo </vt:lpstr>
      <vt:lpstr>Diapositiva 17</vt:lpstr>
      <vt:lpstr>Diapositiva 18</vt:lpstr>
      <vt:lpstr>Diapositiva 19</vt:lpstr>
      <vt:lpstr>El proceso sería como sigue:  </vt:lpstr>
      <vt:lpstr>Diapositiva 21</vt:lpstr>
      <vt:lpstr>Referencias Bibliográficas</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uaeh</dc:creator>
  <cp:lastModifiedBy>End_user</cp:lastModifiedBy>
  <cp:revision>151</cp:revision>
  <dcterms:created xsi:type="dcterms:W3CDTF">2014-12-12T16:57:31Z</dcterms:created>
  <dcterms:modified xsi:type="dcterms:W3CDTF">2017-05-11T01:15:26Z</dcterms:modified>
</cp:coreProperties>
</file>