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56" r:id="rId3"/>
    <p:sldId id="283" r:id="rId4"/>
    <p:sldId id="257" r:id="rId5"/>
    <p:sldId id="262" r:id="rId6"/>
    <p:sldId id="284" r:id="rId7"/>
    <p:sldId id="285" r:id="rId8"/>
    <p:sldId id="330" r:id="rId9"/>
    <p:sldId id="314" r:id="rId10"/>
    <p:sldId id="318" r:id="rId11"/>
    <p:sldId id="331" r:id="rId12"/>
    <p:sldId id="332" r:id="rId13"/>
    <p:sldId id="333" r:id="rId14"/>
    <p:sldId id="337" r:id="rId15"/>
    <p:sldId id="334" r:id="rId16"/>
    <p:sldId id="335" r:id="rId17"/>
    <p:sldId id="329" r:id="rId18"/>
    <p:sldId id="336" r:id="rId19"/>
  </p:sldIdLst>
  <p:sldSz cx="9144000" cy="6858000" type="screen4x3"/>
  <p:notesSz cx="7045325" cy="9345613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5" autoAdjust="0"/>
    <p:restoredTop sz="94660"/>
  </p:normalViewPr>
  <p:slideViewPr>
    <p:cSldViewPr>
      <p:cViewPr varScale="1">
        <p:scale>
          <a:sx n="69" d="100"/>
          <a:sy n="69" d="100"/>
        </p:scale>
        <p:origin x="-42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0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0975" y="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55C8E-8C1A-4B40-9A47-82E176D9373C}" type="datetimeFigureOut">
              <a:rPr lang="es-MX" smtClean="0"/>
              <a:pPr/>
              <a:t>14/08/2017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7730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0975" y="887730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D49AF-7ADC-4B7C-8ADB-4C88D8E0EA6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92362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2974" cy="468904"/>
          </a:xfrm>
          <a:prstGeom prst="rect">
            <a:avLst/>
          </a:prstGeom>
        </p:spPr>
        <p:txBody>
          <a:bodyPr vert="horz" lIns="93662" tIns="46831" rIns="93662" bIns="46831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8904"/>
          </a:xfrm>
          <a:prstGeom prst="rect">
            <a:avLst/>
          </a:prstGeom>
        </p:spPr>
        <p:txBody>
          <a:bodyPr vert="horz" lIns="93662" tIns="46831" rIns="93662" bIns="46831" rtlCol="0"/>
          <a:lstStyle>
            <a:lvl1pPr algn="r">
              <a:defRPr sz="1200"/>
            </a:lvl1pPr>
          </a:lstStyle>
          <a:p>
            <a:fld id="{90FF6EC9-4DF5-4D6D-BEE3-EEC8D0A6E102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9225" y="1168400"/>
            <a:ext cx="4206875" cy="31543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62" tIns="46831" rIns="93662" bIns="46831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4533" y="4497576"/>
            <a:ext cx="5636260" cy="3679835"/>
          </a:xfrm>
          <a:prstGeom prst="rect">
            <a:avLst/>
          </a:prstGeom>
        </p:spPr>
        <p:txBody>
          <a:bodyPr vert="horz" lIns="93662" tIns="46831" rIns="93662" bIns="46831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76711"/>
            <a:ext cx="3052974" cy="468903"/>
          </a:xfrm>
          <a:prstGeom prst="rect">
            <a:avLst/>
          </a:prstGeom>
        </p:spPr>
        <p:txBody>
          <a:bodyPr vert="horz" lIns="93662" tIns="46831" rIns="93662" bIns="46831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8903"/>
          </a:xfrm>
          <a:prstGeom prst="rect">
            <a:avLst/>
          </a:prstGeom>
        </p:spPr>
        <p:txBody>
          <a:bodyPr vert="horz" lIns="93662" tIns="46831" rIns="93662" bIns="46831" rtlCol="0" anchor="b"/>
          <a:lstStyle>
            <a:lvl1pPr algn="r">
              <a:defRPr sz="1200"/>
            </a:lvl1pPr>
          </a:lstStyle>
          <a:p>
            <a:fld id="{33B14F16-6933-45C9-9E7D-9792B43E53B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70819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14/08/2017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500174"/>
            <a:ext cx="7355160" cy="46259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Técnica que permite identificar  en el  individuo tanto los factores internos denominados  fortalezas y </a:t>
            </a:r>
            <a:r>
              <a:rPr lang="es-ES" dirty="0" smtClean="0"/>
              <a:t>debilidades, </a:t>
            </a:r>
            <a:r>
              <a:rPr lang="es-ES" dirty="0"/>
              <a:t>como los factores externos  enunciados como oportunidades y amenazas,  los cuales  favorecen u obstaculizan su crecimiento y desarrollo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 </a:t>
            </a:r>
            <a:r>
              <a:rPr lang="es-ES" dirty="0"/>
              <a:t>El FODA pretende  buscar las medidas correctivas a la problemática detectada  mediante el aprovechamiento de los factores de éxito.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</p:spPr>
        <p:txBody>
          <a:bodyPr/>
          <a:lstStyle/>
          <a:p>
            <a:r>
              <a:rPr lang="es-ES" b="1" dirty="0" smtClean="0"/>
              <a:t>A</a:t>
            </a:r>
            <a:r>
              <a:rPr lang="es-MX" b="1" dirty="0" err="1" smtClean="0"/>
              <a:t>nálisis</a:t>
            </a:r>
            <a:r>
              <a:rPr lang="es-MX" b="1" dirty="0" smtClean="0"/>
              <a:t> </a:t>
            </a:r>
            <a:r>
              <a:rPr lang="es-MX" b="1" dirty="0"/>
              <a:t>FODA</a:t>
            </a:r>
            <a:endParaRPr lang="es-MX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500174"/>
            <a:ext cx="7355160" cy="462598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s-MX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</p:spPr>
        <p:txBody>
          <a:bodyPr/>
          <a:lstStyle/>
          <a:p>
            <a:r>
              <a:rPr lang="es-ES" b="1" dirty="0"/>
              <a:t>Misión</a:t>
            </a:r>
            <a:endParaRPr lang="es-MX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0899210D-0D13-4C6F-A7EF-5E2405DBF215}"/>
              </a:ext>
            </a:extLst>
          </p:cNvPr>
          <p:cNvSpPr/>
          <p:nvPr/>
        </p:nvSpPr>
        <p:spPr>
          <a:xfrm>
            <a:off x="2020888" y="1772816"/>
            <a:ext cx="5976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 define como  la filosofía o credo </a:t>
            </a:r>
            <a:r>
              <a:rPr lang="es-MX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personal y </a:t>
            </a:r>
            <a:r>
              <a:rPr lang="es-MX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 centra </a:t>
            </a:r>
            <a:r>
              <a:rPr lang="es-MX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en: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s-MX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es-MX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que se quiere ser (carácter),  </a:t>
            </a:r>
            <a:endParaRPr lang="es-MX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MX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acer </a:t>
            </a:r>
            <a:r>
              <a:rPr lang="es-MX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(aportaciones y logros) y </a:t>
            </a:r>
            <a:endParaRPr lang="es-MX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s-MX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 </a:t>
            </a:r>
            <a:r>
              <a:rPr lang="es-MX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los valores o principios que dan fundamento al ser y al hacer. </a:t>
            </a:r>
            <a:endParaRPr lang="es-MX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804FEF7-0B81-46C8-BA83-896D026C6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Visión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5E290195-9B7A-49AE-9C49-8C42968B7E6F}"/>
              </a:ext>
            </a:extLst>
          </p:cNvPr>
          <p:cNvSpPr/>
          <p:nvPr/>
        </p:nvSpPr>
        <p:spPr>
          <a:xfrm>
            <a:off x="1907704" y="1417638"/>
            <a:ext cx="64807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/>
              <a:t>Es la capacidad de ver más allá en tiempo y espacio, lo que significa mirar con los ojos de la imaginación a futuro,  en términos de lo que se quiere alcanzar o llegar a ser</a:t>
            </a:r>
            <a:r>
              <a:rPr lang="es-ES" sz="2800" dirty="0" smtClean="0"/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 smtClean="0"/>
              <a:t>Debe </a:t>
            </a:r>
            <a:r>
              <a:rPr lang="es-ES" sz="2800" dirty="0"/>
              <a:t>crear la imagen viva como sí ya se hubiera logrado el estado futuro que está </a:t>
            </a:r>
            <a:r>
              <a:rPr lang="es-ES" sz="2800" dirty="0" smtClean="0"/>
              <a:t>representando,  </a:t>
            </a:r>
            <a:r>
              <a:rPr lang="es-ES" sz="2800" dirty="0"/>
              <a:t>por lo que mientras más claridad, detalle y vida tenga una visión, mejor podrá </a:t>
            </a:r>
            <a:r>
              <a:rPr lang="es-ES" sz="2800" dirty="0" smtClean="0"/>
              <a:t>convertirse </a:t>
            </a:r>
            <a:r>
              <a:rPr lang="es-ES" sz="2800" dirty="0"/>
              <a:t>en una realidad.</a:t>
            </a:r>
            <a:endParaRPr lang="es-MX" sz="2800" b="1" dirty="0"/>
          </a:p>
          <a:p>
            <a:pPr algn="just"/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xmlns="" val="66600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91D0D6F-123D-4719-BDF5-80429C62F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Valores</a:t>
            </a:r>
            <a:endParaRPr lang="es-MX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E5BF156D-16B0-4342-85C9-FB9743FA27F0}"/>
              </a:ext>
            </a:extLst>
          </p:cNvPr>
          <p:cNvSpPr/>
          <p:nvPr/>
        </p:nvSpPr>
        <p:spPr>
          <a:xfrm>
            <a:off x="1907704" y="1700808"/>
            <a:ext cx="583264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pautas de conducta o principios los cuales  orientan  la actuación de los individuos en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sociedad,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deben convertirse en actitudes, además ser compartidos y practicados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Los valores sirven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para motivar e  inspiran para dar lo mejor de sí todos los días.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xmlns="" val="1943559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123728" y="1556792"/>
            <a:ext cx="568863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s-MX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propósito, </a:t>
            </a:r>
            <a:r>
              <a:rPr lang="es-MX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plan,  algo que se espera hacer. </a:t>
            </a:r>
            <a:endParaRPr lang="es-MX" sz="28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fijación de objetivos es un proceso de desarrollo personal que hace reflexionar y </a:t>
            </a:r>
            <a:r>
              <a:rPr lang="es-MX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conocerse 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mejor </a:t>
            </a:r>
            <a:r>
              <a:rPr lang="es-MX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cuando se responde 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preguntas fundamentales:</a:t>
            </a:r>
          </a:p>
          <a:p>
            <a:pPr algn="just">
              <a:spcAft>
                <a:spcPts val="600"/>
              </a:spcAft>
            </a:pP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¿Qué quiero?, ¿En qué tiempo?, ¿Por qué?  y ¿Cómo puedo hacerlo?</a:t>
            </a:r>
            <a:endParaRPr lang="es-MX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324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F9FD402-C84E-45AA-A634-66BCE7EEC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Áreas Funcionales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00B2220B-68D7-4DAF-B9FB-F1E6EC081AC8}"/>
              </a:ext>
            </a:extLst>
          </p:cNvPr>
          <p:cNvSpPr/>
          <p:nvPr/>
        </p:nvSpPr>
        <p:spPr>
          <a:xfrm>
            <a:off x="1691680" y="1417638"/>
            <a:ext cx="63367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PEP  establece  el éxito integral a partir de definir en las diferentes áreas funcionales </a:t>
            </a:r>
            <a:r>
              <a:rPr lang="es-MX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(Salud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s-E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ocupacional, económica,  familiar, espiritual y </a:t>
            </a:r>
            <a:r>
              <a:rPr lang="es-E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social)</a:t>
            </a:r>
            <a:r>
              <a:rPr lang="es-MX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necesidades a  satisfacer en forma equilibrada,  asimismo es necesario aplicar el enfoque sistemático, en ellas,  en razón que   no actúan en forma aislada, sino en una completa interrelación. </a:t>
            </a:r>
            <a:endParaRPr lang="es-E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xmlns="" val="3337680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E0CCA3-F019-43CC-B900-2C6F28F1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Áreas funcionales</a:t>
            </a:r>
            <a:endParaRPr lang="es-MX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426C4FB4-7678-4B9F-B876-48019A0AA3CB}"/>
              </a:ext>
            </a:extLst>
          </p:cNvPr>
          <p:cNvSpPr/>
          <p:nvPr/>
        </p:nvSpPr>
        <p:spPr>
          <a:xfrm>
            <a:off x="1907704" y="1417638"/>
            <a:ext cx="597666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Cada área funcional debe tener un proyecto específico  con los siguientes elementos: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/>
              <a:t>Objetivos general </a:t>
            </a:r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/>
              <a:t>Objetivos operativos </a:t>
            </a:r>
            <a:r>
              <a:rPr lang="es-MX" sz="2400" dirty="0"/>
              <a:t>y/o metas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/>
              <a:t>Estrategias </a:t>
            </a:r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/>
              <a:t>Problemática  </a:t>
            </a:r>
            <a:r>
              <a:rPr lang="es-MX" sz="2400" dirty="0"/>
              <a:t>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smtClean="0"/>
              <a:t>Alternativas </a:t>
            </a:r>
            <a:r>
              <a:rPr lang="es-MX" sz="2400" dirty="0"/>
              <a:t>de solución </a:t>
            </a: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ES" sz="2400" dirty="0">
              <a:latin typeface="Times New Roman" panose="02020603050405020304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058884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MX" cap="small" dirty="0">
                <a:latin typeface="Arial" panose="020B0604020202020204" pitchFamily="34" charset="0"/>
                <a:cs typeface="Arial" panose="020B0604020202020204" pitchFamily="34" charset="0"/>
              </a:rPr>
              <a:t>Álvarez, M.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(2013) </a:t>
            </a: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Búscate la vida. Coaching y cuadro de mando personal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MX" dirty="0" err="1">
                <a:latin typeface="Arial" panose="020B0604020202020204" pitchFamily="34" charset="0"/>
                <a:cs typeface="Arial" panose="020B0604020202020204" pitchFamily="34" charset="0"/>
              </a:rPr>
              <a:t>Profil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Editorial, Barcelona, España.</a:t>
            </a:r>
          </a:p>
          <a:p>
            <a:pPr algn="just"/>
            <a:r>
              <a:rPr lang="es-MX" cap="small" dirty="0">
                <a:latin typeface="Arial" panose="020B0604020202020204" pitchFamily="34" charset="0"/>
                <a:cs typeface="Arial" panose="020B0604020202020204" pitchFamily="34" charset="0"/>
              </a:rPr>
              <a:t>Blanchard, K.   y   </a:t>
            </a:r>
            <a:r>
              <a:rPr lang="es-MX" cap="small" dirty="0" err="1">
                <a:latin typeface="Arial" panose="020B0604020202020204" pitchFamily="34" charset="0"/>
                <a:cs typeface="Arial" panose="020B0604020202020204" pitchFamily="34" charset="0"/>
              </a:rPr>
              <a:t>O’connor</a:t>
            </a:r>
            <a:r>
              <a:rPr lang="es-MX" cap="small" dirty="0">
                <a:latin typeface="Arial" panose="020B0604020202020204" pitchFamily="34" charset="0"/>
                <a:cs typeface="Arial" panose="020B0604020202020204" pitchFamily="34" charset="0"/>
              </a:rPr>
              <a:t>, M.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 (2005) </a:t>
            </a: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Administración por valores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MX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Editorial  Norma. Bogotá, Colombia.</a:t>
            </a:r>
          </a:p>
          <a:p>
            <a:pPr algn="just"/>
            <a:r>
              <a:rPr lang="es-MX" cap="small" dirty="0">
                <a:latin typeface="Arial" panose="020B0604020202020204" pitchFamily="34" charset="0"/>
                <a:cs typeface="Arial" panose="020B0604020202020204" pitchFamily="34" charset="0"/>
              </a:rPr>
              <a:t>Castañeda, L.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 (2012) </a:t>
            </a: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Un Plan de vida para ejecutivos y profesionales. Hay vida más allá del éxito económico y profesional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. Panorama Editorial. México, D.F.</a:t>
            </a:r>
          </a:p>
          <a:p>
            <a:pPr algn="just"/>
            <a:r>
              <a:rPr lang="es-MX" cap="small" dirty="0">
                <a:latin typeface="Arial" panose="020B0604020202020204" pitchFamily="34" charset="0"/>
                <a:cs typeface="Arial" panose="020B0604020202020204" pitchFamily="34" charset="0"/>
              </a:rPr>
              <a:t>Castañeda, L.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(2011)  </a:t>
            </a: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Un Plan de vida para jóvenes ¡Qué harás con el resto de tu vida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! Panorama Editorial. México, D.F.</a:t>
            </a:r>
          </a:p>
          <a:p>
            <a:pPr algn="just"/>
            <a:r>
              <a:rPr lang="es-MX" cap="small" dirty="0">
                <a:latin typeface="Arial" panose="020B0604020202020204" pitchFamily="34" charset="0"/>
                <a:cs typeface="Arial" panose="020B0604020202020204" pitchFamily="34" charset="0"/>
              </a:rPr>
              <a:t>Covey, S.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(2010): </a:t>
            </a: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Los Siete hábitos de la gente altamente efectiva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., Editorial Paidós. Barcelona, España.</a:t>
            </a:r>
          </a:p>
          <a:p>
            <a:pPr algn="just"/>
            <a:r>
              <a:rPr lang="es-MX" cap="small" dirty="0">
                <a:latin typeface="Arial" panose="020B0604020202020204" pitchFamily="34" charset="0"/>
                <a:cs typeface="Arial" panose="020B0604020202020204" pitchFamily="34" charset="0"/>
              </a:rPr>
              <a:t>Hernández, S.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(2007). </a:t>
            </a:r>
            <a:r>
              <a:rPr lang="es-MX" i="1" dirty="0">
                <a:latin typeface="Arial" panose="020B0604020202020204" pitchFamily="34" charset="0"/>
                <a:cs typeface="Arial" panose="020B0604020202020204" pitchFamily="34" charset="0"/>
              </a:rPr>
              <a:t>Administración Pensamiento, proceso,  estrategia y vanguardia.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Editorial  Mc Graw Hill. México, D.F.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3B77209-145E-49D9-B066-18AD16791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Referencias Bibliográficas</a:t>
            </a:r>
            <a:endParaRPr lang="es-MX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0DA9894C-422A-4ABF-81B9-67A09DB17084}"/>
              </a:ext>
            </a:extLst>
          </p:cNvPr>
          <p:cNvSpPr/>
          <p:nvPr/>
        </p:nvSpPr>
        <p:spPr>
          <a:xfrm>
            <a:off x="1669736" y="1124744"/>
            <a:ext cx="7017063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MX" sz="2000" cap="small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Meteré, </a:t>
            </a:r>
            <a:r>
              <a:rPr lang="es-MX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M. y Donaire, V.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(2007) </a:t>
            </a:r>
            <a:r>
              <a:rPr lang="es-MX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Gerencia Estratégica de </a:t>
            </a:r>
            <a:r>
              <a:rPr lang="es-MX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Mercadeo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Editorial Thomson. México, D.F.</a:t>
            </a:r>
          </a:p>
          <a:p>
            <a:pPr marL="450215" indent="-450215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cap="smal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Múnch</a:t>
            </a:r>
            <a:r>
              <a:rPr lang="es-MX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L.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(2008) </a:t>
            </a:r>
            <a:r>
              <a:rPr lang="es-MX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Planeación Estratégica. El rumbo hacia el éxito. 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Editorial Trillas. México D.F</a:t>
            </a:r>
            <a:r>
              <a:rPr lang="es-MX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MX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0215" indent="-450215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Steiner, G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(2007) </a:t>
            </a:r>
            <a:r>
              <a:rPr lang="es-MX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Planeación Estratégica. Lo que todo director debe saber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CECSA. México, D.F.</a:t>
            </a:r>
          </a:p>
          <a:p>
            <a:pPr marL="450215" indent="-450215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cap="smal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Tedesco</a:t>
            </a:r>
            <a:r>
              <a:rPr lang="es-MX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M.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(2013) </a:t>
            </a:r>
            <a:r>
              <a:rPr lang="es-MX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Ruta profesional. Planeación Estratégica para el Desarrollo Personal. 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Editorial Paidós. México, D.F.</a:t>
            </a:r>
          </a:p>
          <a:p>
            <a:pPr marL="450215" indent="-450215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cap="small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Zig</a:t>
            </a:r>
            <a:r>
              <a:rPr lang="es-MX" sz="2000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Z.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(2002) </a:t>
            </a:r>
            <a:r>
              <a:rPr lang="es-MX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Nos veremos en la cumbre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s-MX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Pelican</a:t>
            </a: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Publishing Company, Inc. Luisiana, Estados Unidos</a:t>
            </a:r>
            <a:r>
              <a:rPr lang="es-MX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MX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623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259632" y="1628800"/>
            <a:ext cx="756084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Área Académica: Administración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Planeación Estratégica Personal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): M.A.E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Adriana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Luz María Montiel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Ávila</a:t>
            </a:r>
          </a:p>
          <a:p>
            <a:pPr lvl="1">
              <a:buNone/>
            </a:pPr>
            <a:r>
              <a:rPr lang="es-MX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	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Julio- Diciembre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7355160" cy="799758"/>
          </a:xfrm>
        </p:spPr>
        <p:txBody>
          <a:bodyPr/>
          <a:lstStyle/>
          <a:p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Tema: Planeación Estratégica Personal</a:t>
            </a: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640" y="1420446"/>
            <a:ext cx="7355160" cy="465829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MX" sz="8000" b="1" dirty="0">
                <a:latin typeface="Arial" panose="020B0604020202020204" pitchFamily="34" charset="0"/>
                <a:cs typeface="Arial" panose="020B0604020202020204" pitchFamily="34" charset="0"/>
              </a:rPr>
              <a:t>Resumen </a:t>
            </a:r>
          </a:p>
          <a:p>
            <a:pPr algn="just"/>
            <a:r>
              <a:rPr lang="es-ES" sz="8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a Planeación Estratégica Personal (PEP) es la forma como una persona organiza su vida a futuro (5, 10 ó más años)</a:t>
            </a:r>
          </a:p>
          <a:p>
            <a:pPr algn="just"/>
            <a:endParaRPr lang="es-MX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El Modelo de la PEP se integra con los siguientes elementos: Análisis FODA, misión visión, valores, </a:t>
            </a:r>
            <a:r>
              <a:rPr lang="es-MX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y </a:t>
            </a:r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áreas  funcionales (Ocupacional, económica, de salud, social, familiar y espiritual</a:t>
            </a:r>
            <a:r>
              <a:rPr lang="es-MX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endParaRPr lang="es-MX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Cada área funcional comprende el desarrollo de:   </a:t>
            </a:r>
            <a:r>
              <a:rPr lang="es-MX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 general, objetivos operativos</a:t>
            </a:r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, estrategias, problemática y alternativas de solución</a:t>
            </a:r>
          </a:p>
          <a:p>
            <a:pPr marL="0" indent="0" algn="just">
              <a:buNone/>
            </a:pPr>
            <a:endParaRPr lang="es-MX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l instrumento a través del cual se cristaliza dicho modelo se denomina Plan de Vida y Carrera</a:t>
            </a:r>
          </a:p>
          <a:p>
            <a:pPr algn="just">
              <a:buNone/>
            </a:pPr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MX" sz="8000" b="1" dirty="0">
                <a:latin typeface="Arial" panose="020B0604020202020204" pitchFamily="34" charset="0"/>
                <a:cs typeface="Arial" panose="020B0604020202020204" pitchFamily="34" charset="0"/>
              </a:rPr>
              <a:t>Palabras Clave</a:t>
            </a:r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: Planeación </a:t>
            </a:r>
            <a:r>
              <a:rPr lang="es-MX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estratégica personal, </a:t>
            </a:r>
            <a:r>
              <a:rPr lang="es-MX" sz="8000" dirty="0">
                <a:latin typeface="Arial" panose="020B0604020202020204" pitchFamily="34" charset="0"/>
                <a:cs typeface="Arial" panose="020B0604020202020204" pitchFamily="34" charset="0"/>
              </a:rPr>
              <a:t>modelo, plan de vida y carrera.</a:t>
            </a:r>
          </a:p>
        </p:txBody>
      </p:sp>
    </p:spTree>
    <p:extLst>
      <p:ext uri="{BB962C8B-B14F-4D97-AF65-F5344CB8AC3E}">
        <p14:creationId xmlns:p14="http://schemas.microsoft.com/office/powerpoint/2010/main" xmlns="" val="150933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 err="1">
                <a:effectLst/>
                <a:latin typeface="Arial" pitchFamily="34" charset="0"/>
                <a:cs typeface="Arial" pitchFamily="34" charset="0"/>
              </a:rPr>
              <a:t>T</a:t>
            </a:r>
            <a:r>
              <a:rPr lang="es-MX" sz="2800" dirty="0" err="1" smtClean="0">
                <a:effectLst/>
                <a:latin typeface="Arial" pitchFamily="34" charset="0"/>
                <a:cs typeface="Arial" pitchFamily="34" charset="0"/>
              </a:rPr>
              <a:t>opic</a:t>
            </a:r>
            <a:r>
              <a:rPr lang="es-MX" sz="2800" dirty="0">
                <a:effectLst/>
                <a:latin typeface="Arial" pitchFamily="34" charset="0"/>
                <a:cs typeface="Arial" pitchFamily="34" charset="0"/>
              </a:rPr>
              <a:t>: Personal </a:t>
            </a:r>
            <a:r>
              <a:rPr lang="es-MX" sz="2800" dirty="0" err="1">
                <a:effectLst/>
                <a:latin typeface="Arial" pitchFamily="34" charset="0"/>
                <a:cs typeface="Arial" pitchFamily="34" charset="0"/>
              </a:rPr>
              <a:t>Strategic</a:t>
            </a:r>
            <a:r>
              <a:rPr lang="es-MX" sz="28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>
                <a:effectLst/>
                <a:latin typeface="Arial" pitchFamily="34" charset="0"/>
                <a:cs typeface="Arial" pitchFamily="34" charset="0"/>
              </a:rPr>
              <a:t>Planning</a:t>
            </a:r>
            <a:endParaRPr lang="es-MX" sz="28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417638"/>
            <a:ext cx="7355160" cy="4525963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Personal Strategic Planning (PEP) is the way a person organizes his / her future life (5, 10 or more years)</a:t>
            </a:r>
          </a:p>
          <a:p>
            <a:pPr algn="just">
              <a:lnSpc>
                <a:spcPct val="90000"/>
              </a:lnSpc>
              <a:buNone/>
            </a:pPr>
            <a:endParaRPr lang="en-US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The PEP model is integrated with the following elements: SWOT analysis, mission vision, values, and functional areas (Occupational, economic, health, social, family and spiritual</a:t>
            </a: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90000"/>
              </a:lnSpc>
              <a:buNone/>
            </a:pPr>
            <a:endParaRPr lang="en-US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Each functional area includes the development of: General objectives, operational objectives, strategies, problems and solution alternatives</a:t>
            </a:r>
          </a:p>
          <a:p>
            <a:pPr algn="just">
              <a:lnSpc>
                <a:spcPct val="90000"/>
              </a:lnSpc>
              <a:buNone/>
            </a:pPr>
            <a:endParaRPr lang="en-US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The instrument through which this model is crystallized is called the Life and Career </a:t>
            </a: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algn="just">
              <a:lnSpc>
                <a:spcPct val="90000"/>
              </a:lnSpc>
              <a:buNone/>
            </a:pPr>
            <a:endParaRPr lang="en-US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en-US" sz="6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90000"/>
              </a:lnSpc>
              <a:buNone/>
            </a:pP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Key words:</a:t>
            </a: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 Strategic personal planning</a:t>
            </a: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model, life </a:t>
            </a:r>
            <a:r>
              <a:rPr lang="en-US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and career plan</a:t>
            </a:r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en-US" sz="4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en-US" sz="2800" dirty="0"/>
          </a:p>
          <a:p>
            <a:pPr algn="just">
              <a:lnSpc>
                <a:spcPct val="90000"/>
              </a:lnSpc>
              <a:buNone/>
            </a:pPr>
            <a:endParaRPr lang="en-US" sz="2800" dirty="0"/>
          </a:p>
          <a:p>
            <a:pPr algn="just">
              <a:lnSpc>
                <a:spcPct val="90000"/>
              </a:lnSpc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Objetivo General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295400" y="1752600"/>
            <a:ext cx="7529538" cy="4419600"/>
          </a:xfrm>
        </p:spPr>
        <p:txBody>
          <a:bodyPr>
            <a:normAutofit/>
          </a:bodyPr>
          <a:lstStyle/>
          <a:p>
            <a:pPr algn="just"/>
            <a:endParaRPr lang="es-MX" dirty="0"/>
          </a:p>
          <a:p>
            <a:pPr marL="0" indent="0" algn="just">
              <a:buNone/>
            </a:pPr>
            <a:r>
              <a:rPr lang="es-ES_tradnl" alt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Aplicar </a:t>
            </a:r>
            <a:r>
              <a:rPr lang="es-ES_tradnl" altLang="es-MX" dirty="0">
                <a:latin typeface="Arial" panose="020B0604020202020204" pitchFamily="34" charset="0"/>
                <a:cs typeface="Arial" panose="020B0604020202020204" pitchFamily="34" charset="0"/>
              </a:rPr>
              <a:t>el modelo  de la Planeación Estratégica en la vida personal a través del instrumento denominado Plan de Vida y Carrera.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1053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Objetivos Específicos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ES_tradnl" altLang="es-MX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 </a:t>
            </a:r>
            <a:r>
              <a:rPr lang="es-ES_tradnl" altLang="es-MX" sz="3300" dirty="0">
                <a:latin typeface="Arial" panose="020B0604020202020204" pitchFamily="34" charset="0"/>
                <a:cs typeface="Arial" panose="020B0604020202020204" pitchFamily="34" charset="0"/>
              </a:rPr>
              <a:t>los elementos  que integran el modelo de la Planeación Estratégica Personal para estructurar el Plan de vida y </a:t>
            </a:r>
            <a:r>
              <a:rPr lang="es-ES_tradnl" altLang="es-MX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carrera.</a:t>
            </a:r>
            <a:endParaRPr lang="es-ES_tradnl" altLang="es-MX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_tradnl" altLang="es-MX" sz="3300" dirty="0">
                <a:latin typeface="Arial" panose="020B0604020202020204" pitchFamily="34" charset="0"/>
                <a:cs typeface="Arial" panose="020B0604020202020204" pitchFamily="34" charset="0"/>
              </a:rPr>
              <a:t>Adquirir bases para tener un espíritu de disciplina y  autoformación en el plan de vida y </a:t>
            </a:r>
            <a:r>
              <a:rPr lang="es-ES_tradnl" altLang="es-MX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carrera.</a:t>
            </a:r>
            <a:endParaRPr lang="es-ES_tradnl" altLang="es-MX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_tradnl" altLang="es-MX" sz="3300" dirty="0">
                <a:latin typeface="Arial" panose="020B0604020202020204" pitchFamily="34" charset="0"/>
                <a:cs typeface="Arial" panose="020B0604020202020204" pitchFamily="34" charset="0"/>
              </a:rPr>
              <a:t>Diseñar el Plan de vida y carrera </a:t>
            </a:r>
            <a:r>
              <a:rPr lang="es-ES_tradnl" altLang="es-MX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s-ES_tradnl" altLang="es-MX" sz="3300" dirty="0">
                <a:latin typeface="Arial" panose="020B0604020202020204" pitchFamily="34" charset="0"/>
                <a:cs typeface="Arial" panose="020B0604020202020204" pitchFamily="34" charset="0"/>
              </a:rPr>
              <a:t>los elementos de la Planeación Estratégica Personal, </a:t>
            </a:r>
            <a:r>
              <a:rPr lang="es-ES_tradnl" altLang="es-MX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acorde </a:t>
            </a:r>
            <a:r>
              <a:rPr lang="es-ES_tradnl" altLang="es-MX" sz="3300" dirty="0">
                <a:latin typeface="Arial" panose="020B0604020202020204" pitchFamily="34" charset="0"/>
                <a:cs typeface="Arial" panose="020B0604020202020204" pitchFamily="34" charset="0"/>
              </a:rPr>
              <a:t>a sus necesidades y personalidad.</a:t>
            </a:r>
          </a:p>
          <a:p>
            <a:pPr algn="just"/>
            <a:endParaRPr lang="es-MX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Introducción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844824"/>
            <a:ext cx="7499176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La Planeación Estratégica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(PE) formal 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fue introducida por primera vez en algunas empresas comerciales a mediados de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1950,  </a:t>
            </a:r>
          </a:p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partir de ésa década la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PE 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se ha perfeccionado al grado que en la actualidad,  la mayoría de las organizaciones  trabajan con base en este tipo de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planeación</a:t>
            </a:r>
          </a:p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aplicación se centra no sólo en el ambiente empresarial sino también en el área personal,  de esta manera surge la Planeación Estratégica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Personal (PEP) 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la cual  se define como  la forma en la que  una persona organiza su vida a largo plazo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5, 10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y más 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años</a:t>
            </a:r>
            <a:r>
              <a:rPr lang="es-MX" dirty="0" smtClean="0"/>
              <a:t>.</a:t>
            </a:r>
            <a:endParaRPr lang="es-ES_tradnl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Introducción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916832"/>
            <a:ext cx="7499176" cy="4209331"/>
          </a:xfrm>
        </p:spPr>
        <p:txBody>
          <a:bodyPr>
            <a:normAutofit/>
          </a:bodyPr>
          <a:lstStyle/>
          <a:p>
            <a:pPr algn="just"/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modelo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PEP 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se integra con una serie de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elementos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Análisis FODA, visión, misión, valores, objetivos y  áreas funcionales. los cuales le dan un carácter 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sistemático.</a:t>
            </a:r>
          </a:p>
          <a:p>
            <a:pPr algn="just"/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importante resaltar que el instrumento a través del cual se cristalizan los elementos antes enunciados se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denomina: Plan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de Vida  y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Carrera.</a:t>
            </a:r>
            <a:endParaRPr lang="es-ES_trad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P</a:t>
            </a:r>
            <a:r>
              <a:rPr lang="es-MX" b="1" dirty="0" err="1"/>
              <a:t>lan</a:t>
            </a:r>
            <a:r>
              <a:rPr lang="es-MX" b="1" dirty="0"/>
              <a:t> de Vida y Carrera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1916832"/>
            <a:ext cx="7200800" cy="617639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 el instrumento que permite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conocerse a sí mismo,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fuerzas, debilidades  oportunidades y amenazas, para lograr 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el funcionamiento pleno de las capacidades, motivaciones y objetivos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las diferentes áreas funcionales.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_trad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3969</TotalTime>
  <Words>1112</Words>
  <Application>Microsoft Office PowerPoint</Application>
  <PresentationFormat>Presentación en pantalla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UNIVERSIDAD AUTÓNOMA DEL ESTADO DE HIDALGO</vt:lpstr>
      <vt:lpstr>Diapositiva 2</vt:lpstr>
      <vt:lpstr>Tema: Planeación Estratégica Personal </vt:lpstr>
      <vt:lpstr>Topic: Personal Strategic Planning</vt:lpstr>
      <vt:lpstr>Objetivo General</vt:lpstr>
      <vt:lpstr>Objetivos Específicos</vt:lpstr>
      <vt:lpstr>Introducción</vt:lpstr>
      <vt:lpstr>Introducción</vt:lpstr>
      <vt:lpstr>Plan de Vida y Carrera</vt:lpstr>
      <vt:lpstr>Análisis FODA</vt:lpstr>
      <vt:lpstr>Misión</vt:lpstr>
      <vt:lpstr>Visión</vt:lpstr>
      <vt:lpstr>Valores</vt:lpstr>
      <vt:lpstr>Objetivos</vt:lpstr>
      <vt:lpstr>Áreas Funcionales</vt:lpstr>
      <vt:lpstr>Áreas funcionales</vt:lpstr>
      <vt:lpstr>Referencias Bibliográficas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249</cp:revision>
  <dcterms:created xsi:type="dcterms:W3CDTF">2017-05-28T03:12:25Z</dcterms:created>
  <dcterms:modified xsi:type="dcterms:W3CDTF">2017-08-14T21:47:26Z</dcterms:modified>
</cp:coreProperties>
</file>