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57" r:id="rId3"/>
    <p:sldId id="289" r:id="rId4"/>
    <p:sldId id="258" r:id="rId5"/>
    <p:sldId id="262" r:id="rId6"/>
    <p:sldId id="259" r:id="rId7"/>
    <p:sldId id="260" r:id="rId8"/>
    <p:sldId id="261" r:id="rId9"/>
    <p:sldId id="263" r:id="rId10"/>
    <p:sldId id="265" r:id="rId11"/>
    <p:sldId id="264"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8" r:id="rId30"/>
    <p:sldId id="284" r:id="rId31"/>
    <p:sldId id="286" r:id="rId32"/>
    <p:sldId id="290" r:id="rId33"/>
    <p:sldId id="291"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9" d="100"/>
          <a:sy n="69" d="100"/>
        </p:scale>
        <p:origin x="-139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02E035-B50B-F74B-A7AA-6A2242BADF96}" type="datetimeFigureOut">
              <a:rPr lang="es-ES" smtClean="0"/>
              <a:pPr/>
              <a:t>09/02/2014</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0CEE6-FC83-A346-946C-84793F0EBCB6}" type="slidenum">
              <a:rPr lang="es-ES" smtClean="0"/>
              <a:pPr/>
              <a:t>‹Nº›</a:t>
            </a:fld>
            <a:endParaRPr lang="es-ES"/>
          </a:p>
        </p:txBody>
      </p:sp>
    </p:spTree>
    <p:extLst>
      <p:ext uri="{BB962C8B-B14F-4D97-AF65-F5344CB8AC3E}">
        <p14:creationId xmlns:p14="http://schemas.microsoft.com/office/powerpoint/2010/main" xmlns="" val="276792937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240CEE6-FC83-A346-946C-84793F0EBCB6}" type="slidenum">
              <a:rPr lang="es-ES" smtClean="0"/>
              <a:pPr/>
              <a:t>1</a:t>
            </a:fld>
            <a:endParaRPr lang="es-ES"/>
          </a:p>
        </p:txBody>
      </p:sp>
    </p:spTree>
    <p:extLst>
      <p:ext uri="{BB962C8B-B14F-4D97-AF65-F5344CB8AC3E}">
        <p14:creationId xmlns:p14="http://schemas.microsoft.com/office/powerpoint/2010/main" xmlns="" val="1814712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pPr/>
              <a:t>‹Nº›</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s-ES_tradnl" smtClean="0"/>
              <a:t>Clic para editar título</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2/9/2014</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D140825E-4A15-4D39-8176-1F07E904CB30}" type="datetimeFigureOut">
              <a:rPr lang="en-US" smtClean="0"/>
              <a:pPr/>
              <a:t>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s-ES_tradnl" smtClean="0"/>
              <a:t>Clic para editar título</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D140825E-4A15-4D39-8176-1F07E904CB30}" type="datetimeFigureOut">
              <a:rPr lang="en-US" smtClean="0"/>
              <a:pPr/>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s-ES_tradnl" smtClean="0"/>
              <a:t>Clic para editar título</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a:xfrm>
            <a:off x="3886124" y="6288741"/>
            <a:ext cx="1887537" cy="365125"/>
          </a:xfrm>
        </p:spPr>
        <p:txBody>
          <a:bodyPr/>
          <a:lstStyle/>
          <a:p>
            <a:fld id="{D140825E-4A15-4D39-8176-1F07E904CB30}" type="datetimeFigureOut">
              <a:rPr lang="en-US" smtClean="0"/>
              <a:pPr/>
              <a:t>2/9/2014</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‹Nº›</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Imagen con título, alternativo">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s-ES_tradnl" smtClean="0"/>
              <a:t>Clic para editar título</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pPr/>
              <a:t>2/9/2014</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s-ES_tradnl" smtClean="0"/>
              <a:t>Clic para editar título</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pPr/>
              <a:t>2/9/2014</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s-ES_tradnl" smtClean="0"/>
              <a:t>Clic para editar título</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Content Placeholder 2"/>
          <p:cNvSpPr>
            <a:spLocks noGrp="1"/>
          </p:cNvSpPr>
          <p:nvPr>
            <p:ph idx="1"/>
          </p:nvPr>
        </p:nvSpPr>
        <p:spPr/>
        <p:txBody>
          <a:bodyPr/>
          <a:lstStyle>
            <a:lvl5pPr>
              <a:defRPr/>
            </a:lvl5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s-ES_tradnl" smtClean="0"/>
              <a:t>Clic para editar título</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Date Placeholder 3"/>
          <p:cNvSpPr>
            <a:spLocks noGrp="1"/>
          </p:cNvSpPr>
          <p:nvPr>
            <p:ph type="dt" sz="half" idx="10"/>
          </p:nvPr>
        </p:nvSpPr>
        <p:spPr/>
        <p:txBody>
          <a:bodyPr/>
          <a:lstStyle/>
          <a:p>
            <a:fld id="{D140825E-4A15-4D39-8176-1F07E904CB30}" type="datetimeFigureOut">
              <a:rPr lang="en-US" smtClean="0"/>
              <a:pPr/>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pPr/>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s-ES_tradnl" smtClean="0"/>
              <a:t>Clic para editar título</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7" name="Date Placeholder 6"/>
          <p:cNvSpPr>
            <a:spLocks noGrp="1"/>
          </p:cNvSpPr>
          <p:nvPr>
            <p:ph type="dt" sz="half" idx="10"/>
          </p:nvPr>
        </p:nvSpPr>
        <p:spPr/>
        <p:txBody>
          <a:bodyPr/>
          <a:lstStyle/>
          <a:p>
            <a:fld id="{D140825E-4A15-4D39-8176-1F07E904CB30}" type="datetimeFigureOut">
              <a:rPr lang="en-US" smtClean="0"/>
              <a:pPr/>
              <a:t>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E4AAA4-6363-4581-962D-1ACCC2D600C5}" type="slidenum">
              <a:rPr lang="en-US" smtClean="0"/>
              <a:pPr/>
              <a:t>‹Nº›</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pPr/>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‹Nº›</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pPr/>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‹Nº›</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5" name="Date Placeholder 4"/>
          <p:cNvSpPr>
            <a:spLocks noGrp="1"/>
          </p:cNvSpPr>
          <p:nvPr>
            <p:ph type="dt" sz="half" idx="10"/>
          </p:nvPr>
        </p:nvSpPr>
        <p:spPr/>
        <p:txBody>
          <a:bodyPr/>
          <a:lstStyle/>
          <a:p>
            <a:fld id="{D140825E-4A15-4D39-8176-1F07E904CB30}" type="datetimeFigureOut">
              <a:rPr lang="en-US" smtClean="0"/>
              <a:pPr/>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‹Nº›</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Date Placeholder 2"/>
          <p:cNvSpPr>
            <a:spLocks noGrp="1"/>
          </p:cNvSpPr>
          <p:nvPr>
            <p:ph type="dt" sz="half" idx="10"/>
          </p:nvPr>
        </p:nvSpPr>
        <p:spPr/>
        <p:txBody>
          <a:bodyPr/>
          <a:lstStyle/>
          <a:p>
            <a:fld id="{D140825E-4A15-4D39-8176-1F07E904CB30}" type="datetimeFigureOut">
              <a:rPr lang="en-US" smtClean="0"/>
              <a:pPr/>
              <a:t>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E4AAA4-6363-4581-962D-1ACCC2D600C5}"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s-ES_tradnl" smtClean="0"/>
              <a:t>Clic para editar título</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140825E-4A15-4D39-8176-1F07E904CB30}" type="datetimeFigureOut">
              <a:rPr lang="en-US" smtClean="0"/>
              <a:pPr/>
              <a:t>2/9/2014</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1.gif"/><Relationship Id="rId4" Type="http://schemas.openxmlformats.org/officeDocument/2006/relationships/image" Target="../media/image10.gif"/></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www.neoteo.com/images/Cache/247Ex900y900.jpg"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jpeg"/><Relationship Id="rId1" Type="http://schemas.openxmlformats.org/officeDocument/2006/relationships/slideLayout" Target="../slideLayouts/slideLayout1.xml"/><Relationship Id="rId4" Type="http://schemas.openxmlformats.org/officeDocument/2006/relationships/image" Target="../media/image25.jpeg"/></Relationships>
</file>

<file path=ppt/slides/_rels/slide14.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hyperlink" Target="http://www.neoteo.com/images/Cache/247Fx900y900.jpg"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7.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8.g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0.g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1.gi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2.gi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3.gi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4.gi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hyperlink" Target="http://www.neoteo.com/images/Cache/2480x900y900.jpg"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8.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xml"/><Relationship Id="rId4" Type="http://schemas.openxmlformats.org/officeDocument/2006/relationships/image" Target="../media/image1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www.neoteo.com/images/Cache/2481x900y900.jpg"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50830" y="339648"/>
            <a:ext cx="6382713" cy="2770777"/>
          </a:xfrm>
        </p:spPr>
        <p:txBody>
          <a:bodyPr anchor="t"/>
          <a:lstStyle/>
          <a:p>
            <a:pPr>
              <a:lnSpc>
                <a:spcPct val="120000"/>
              </a:lnSpc>
            </a:pPr>
            <a:r>
              <a:rPr lang="es-ES" sz="2700" dirty="0" smtClean="0">
                <a:solidFill>
                  <a:schemeClr val="accent2">
                    <a:lumMod val="40000"/>
                    <a:lumOff val="60000"/>
                  </a:schemeClr>
                </a:solidFill>
                <a:latin typeface="Trajan Pro"/>
                <a:cs typeface="Trajan Pro"/>
              </a:rPr>
              <a:t>Universidad Autónoma del Estado de Hidalgo</a:t>
            </a:r>
            <a:r>
              <a:rPr lang="es-ES" sz="2700" dirty="0" smtClean="0">
                <a:solidFill>
                  <a:srgbClr val="BFBFBF"/>
                </a:solidFill>
                <a:latin typeface="Trajan Pro"/>
                <a:cs typeface="Trajan Pro"/>
              </a:rPr>
              <a:t/>
            </a:r>
            <a:br>
              <a:rPr lang="es-ES" sz="2700" dirty="0" smtClean="0">
                <a:solidFill>
                  <a:srgbClr val="BFBFBF"/>
                </a:solidFill>
                <a:latin typeface="Trajan Pro"/>
                <a:cs typeface="Trajan Pro"/>
              </a:rPr>
            </a:br>
            <a:r>
              <a:rPr lang="es-ES" sz="2700" dirty="0" smtClean="0">
                <a:latin typeface="Trajan Pro"/>
                <a:cs typeface="Trajan Pro"/>
              </a:rPr>
              <a:t>Instituto de Ciencias </a:t>
            </a:r>
            <a:br>
              <a:rPr lang="es-ES" sz="2700" dirty="0" smtClean="0">
                <a:latin typeface="Trajan Pro"/>
                <a:cs typeface="Trajan Pro"/>
              </a:rPr>
            </a:br>
            <a:r>
              <a:rPr lang="es-ES" sz="2700" dirty="0" smtClean="0">
                <a:latin typeface="Trajan Pro"/>
                <a:cs typeface="Trajan Pro"/>
              </a:rPr>
              <a:t>Básicas e Ingeniería</a:t>
            </a:r>
            <a:br>
              <a:rPr lang="es-ES" sz="2700" dirty="0" smtClean="0">
                <a:latin typeface="Trajan Pro"/>
                <a:cs typeface="Trajan Pro"/>
              </a:rPr>
            </a:br>
            <a:r>
              <a:rPr lang="es-ES" sz="2700" dirty="0" smtClean="0">
                <a:solidFill>
                  <a:srgbClr val="F1FBB1"/>
                </a:solidFill>
                <a:latin typeface="Trajan Pro"/>
                <a:cs typeface="Trajan Pro"/>
              </a:rPr>
              <a:t>Área Académica de Computación y Electrónica</a:t>
            </a:r>
            <a:endParaRPr lang="es-ES" sz="2700" dirty="0">
              <a:solidFill>
                <a:srgbClr val="F1FBB1"/>
              </a:solidFill>
              <a:latin typeface="Trajan Pro"/>
              <a:cs typeface="Trajan Pro"/>
            </a:endParaRPr>
          </a:p>
        </p:txBody>
      </p:sp>
      <p:sp>
        <p:nvSpPr>
          <p:cNvPr id="3" name="Subtítulo 2"/>
          <p:cNvSpPr>
            <a:spLocks noGrp="1"/>
          </p:cNvSpPr>
          <p:nvPr>
            <p:ph type="subTitle" idx="1"/>
          </p:nvPr>
        </p:nvSpPr>
        <p:spPr>
          <a:xfrm>
            <a:off x="1961439" y="3966882"/>
            <a:ext cx="6800723" cy="2575646"/>
          </a:xfrm>
        </p:spPr>
        <p:txBody>
          <a:bodyPr>
            <a:normAutofit/>
          </a:bodyPr>
          <a:lstStyle/>
          <a:p>
            <a:pPr algn="ctr"/>
            <a:r>
              <a:rPr lang="es-ES" sz="2300" dirty="0" smtClean="0"/>
              <a:t>Licenciatura en </a:t>
            </a:r>
            <a:r>
              <a:rPr lang="es-ES" sz="2300" dirty="0"/>
              <a:t>S</a:t>
            </a:r>
            <a:r>
              <a:rPr lang="es-ES" sz="2300" dirty="0" smtClean="0"/>
              <a:t>istemas Computacionales</a:t>
            </a:r>
          </a:p>
          <a:p>
            <a:endParaRPr lang="es-ES" sz="2300" dirty="0"/>
          </a:p>
          <a:p>
            <a:pPr algn="ctr"/>
            <a:r>
              <a:rPr lang="es-ES" sz="2300" dirty="0" smtClean="0">
                <a:solidFill>
                  <a:schemeClr val="accent2">
                    <a:lumMod val="40000"/>
                    <a:lumOff val="60000"/>
                  </a:schemeClr>
                </a:solidFill>
              </a:rPr>
              <a:t>Microprocesadores</a:t>
            </a:r>
            <a:endParaRPr lang="es-ES" sz="2300" dirty="0">
              <a:solidFill>
                <a:schemeClr val="accent2">
                  <a:lumMod val="40000"/>
                  <a:lumOff val="60000"/>
                </a:schemeClr>
              </a:solidFill>
            </a:endParaRPr>
          </a:p>
          <a:p>
            <a:pPr algn="ctr"/>
            <a:endParaRPr lang="es-ES" sz="2300" dirty="0" smtClean="0">
              <a:solidFill>
                <a:schemeClr val="accent2">
                  <a:lumMod val="40000"/>
                  <a:lumOff val="60000"/>
                </a:schemeClr>
              </a:solidFill>
            </a:endParaRPr>
          </a:p>
          <a:p>
            <a:r>
              <a:rPr lang="es-ES" sz="2300" dirty="0" smtClean="0">
                <a:solidFill>
                  <a:schemeClr val="accent2">
                    <a:lumMod val="40000"/>
                    <a:lumOff val="60000"/>
                  </a:schemeClr>
                </a:solidFill>
              </a:rPr>
              <a:t>Profesor: M. en C. Isaías Pérez </a:t>
            </a:r>
            <a:r>
              <a:rPr lang="es-ES" sz="2300" dirty="0" err="1" smtClean="0">
                <a:solidFill>
                  <a:schemeClr val="accent2">
                    <a:lumMod val="40000"/>
                    <a:lumOff val="60000"/>
                  </a:schemeClr>
                </a:solidFill>
              </a:rPr>
              <a:t>Pérez</a:t>
            </a:r>
            <a:endParaRPr lang="es-ES" sz="2300" dirty="0">
              <a:solidFill>
                <a:schemeClr val="accent2">
                  <a:lumMod val="40000"/>
                  <a:lumOff val="60000"/>
                </a:schemeClr>
              </a:solidFill>
            </a:endParaRPr>
          </a:p>
        </p:txBody>
      </p:sp>
      <p:pic>
        <p:nvPicPr>
          <p:cNvPr id="7" name="Imagen 6"/>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324238" y="339648"/>
            <a:ext cx="1676547" cy="2152727"/>
          </a:xfrm>
          <a:prstGeom prst="rect">
            <a:avLst/>
          </a:prstGeom>
        </p:spPr>
      </p:pic>
      <p:pic>
        <p:nvPicPr>
          <p:cNvPr id="8" name="Imagen 7" descr="icbi sin fondo.gif"/>
          <p:cNvPicPr>
            <a:picLocks noChangeAspect="1"/>
          </p:cNvPicPr>
          <p:nvPr/>
        </p:nvPicPr>
        <p:blipFill>
          <a:blip r:embed="rId4" cstate="email">
            <a:extLst>
              <a:ext uri="{28A0092B-C50C-407E-A947-70E740481C1C}">
                <a14:useLocalDpi xmlns:a14="http://schemas.microsoft.com/office/drawing/2010/main" xmlns="" val="0"/>
              </a:ext>
            </a:extLst>
          </a:blip>
          <a:stretch>
            <a:fillRect/>
          </a:stretch>
        </p:blipFill>
        <p:spPr>
          <a:xfrm>
            <a:off x="385858" y="2674576"/>
            <a:ext cx="1575582" cy="1544382"/>
          </a:xfrm>
          <a:prstGeom prst="rect">
            <a:avLst/>
          </a:prstGeom>
        </p:spPr>
      </p:pic>
      <p:pic>
        <p:nvPicPr>
          <p:cNvPr id="6" name="5 Imagen"/>
          <p:cNvPicPr/>
          <p:nvPr/>
        </p:nvPicPr>
        <p:blipFill>
          <a:blip r:embed="rId5" cstate="email">
            <a:extLst>
              <a:ext uri="{28A0092B-C50C-407E-A947-70E740481C1C}">
                <a14:useLocalDpi xmlns:a14="http://schemas.microsoft.com/office/drawing/2010/main" xmlns="" val="0"/>
              </a:ext>
            </a:extLst>
          </a:blip>
          <a:stretch>
            <a:fillRect/>
          </a:stretch>
        </p:blipFill>
        <p:spPr bwMode="auto">
          <a:xfrm>
            <a:off x="476698" y="4767943"/>
            <a:ext cx="1403581" cy="1071154"/>
          </a:xfrm>
          <a:prstGeom prst="rect">
            <a:avLst/>
          </a:prstGeom>
          <a:solidFill>
            <a:srgbClr val="FFFFFF">
              <a:alpha val="0"/>
            </a:srgbClr>
          </a:solidFill>
          <a:ln>
            <a:noFill/>
          </a:ln>
        </p:spPr>
      </p:pic>
    </p:spTree>
    <p:extLst>
      <p:ext uri="{BB962C8B-B14F-4D97-AF65-F5344CB8AC3E}">
        <p14:creationId xmlns:p14="http://schemas.microsoft.com/office/powerpoint/2010/main" xmlns="" val="3574780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a:solidFill>
                  <a:schemeClr val="accent2">
                    <a:lumMod val="40000"/>
                    <a:lumOff val="60000"/>
                  </a:schemeClr>
                </a:solidFill>
              </a:rPr>
              <a:t>Condiciones de fabricación de los </a:t>
            </a:r>
            <a:r>
              <a:rPr lang="es-MX" sz="2800" dirty="0" smtClean="0">
                <a:solidFill>
                  <a:schemeClr val="accent2">
                    <a:lumMod val="40000"/>
                    <a:lumOff val="60000"/>
                  </a:schemeClr>
                </a:solidFill>
              </a:rPr>
              <a:t>microprocesadores</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a:t>La fabricación de microprocesadores se realiza en “</a:t>
            </a:r>
            <a:r>
              <a:rPr lang="es-MX" sz="2400" dirty="0" err="1"/>
              <a:t>cleanrooms</a:t>
            </a:r>
            <a:r>
              <a:rPr lang="es-MX" sz="2400" dirty="0"/>
              <a:t>” (ambientes limpios), con sistemas de ventilación y filtrado iónico de precisión, ya </a:t>
            </a:r>
            <a:r>
              <a:rPr lang="es-MX" sz="2400" dirty="0" smtClean="0"/>
              <a:t>que una </a:t>
            </a:r>
            <a:r>
              <a:rPr lang="es-MX" sz="2400" dirty="0"/>
              <a:t>pequeña partícula de polvo puede malograr un procesador. Los trabajadores de estas plantas emplean trajes estériles para evitar que restos de piel, polvo o pelo se desprendan de sus cuerpos </a:t>
            </a:r>
            <a:r>
              <a:rPr lang="es-MX" sz="2400" dirty="0" smtClean="0"/>
              <a:t>[2] </a:t>
            </a:r>
            <a:r>
              <a:rPr lang="es-MX" sz="2400" dirty="0"/>
              <a:t>y </a:t>
            </a:r>
            <a:r>
              <a:rPr lang="es-MX" sz="2400" dirty="0" smtClean="0"/>
              <a:t>[3].</a:t>
            </a:r>
            <a:endParaRPr lang="es-MX" sz="2400" dirty="0"/>
          </a:p>
          <a:p>
            <a:pPr algn="ctr"/>
            <a:endParaRPr lang="es-ES" sz="2700" dirty="0">
              <a:solidFill>
                <a:srgbClr val="F1FBB1"/>
              </a:solidFill>
              <a:latin typeface="Trajan Pro"/>
              <a:cs typeface="Trajan Pro"/>
            </a:endParaRPr>
          </a:p>
        </p:txBody>
      </p:sp>
      <p:pic>
        <p:nvPicPr>
          <p:cNvPr id="2" name="1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53862" y="4693949"/>
            <a:ext cx="2933700" cy="1552575"/>
          </a:xfrm>
          <a:prstGeom prst="rect">
            <a:avLst/>
          </a:prstGeom>
        </p:spPr>
      </p:pic>
      <p:pic>
        <p:nvPicPr>
          <p:cNvPr id="4" name="3 Imagen"/>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734546" y="4103399"/>
            <a:ext cx="2143125" cy="2143125"/>
          </a:xfrm>
          <a:prstGeom prst="rect">
            <a:avLst/>
          </a:prstGeom>
        </p:spPr>
      </p:pic>
      <p:sp>
        <p:nvSpPr>
          <p:cNvPr id="5" name="4 CuadroTexto"/>
          <p:cNvSpPr txBox="1"/>
          <p:nvPr/>
        </p:nvSpPr>
        <p:spPr>
          <a:xfrm>
            <a:off x="3887562" y="6000303"/>
            <a:ext cx="344966" cy="246221"/>
          </a:xfrm>
          <a:prstGeom prst="rect">
            <a:avLst/>
          </a:prstGeom>
          <a:noFill/>
        </p:spPr>
        <p:txBody>
          <a:bodyPr wrap="none" rtlCol="0">
            <a:spAutoFit/>
          </a:bodyPr>
          <a:lstStyle/>
          <a:p>
            <a:r>
              <a:rPr lang="es-MX" sz="1000" dirty="0" smtClean="0">
                <a:solidFill>
                  <a:schemeClr val="bg1"/>
                </a:solidFill>
              </a:rPr>
              <a:t>(3)</a:t>
            </a:r>
            <a:endParaRPr lang="es-MX" sz="1000" dirty="0">
              <a:solidFill>
                <a:schemeClr val="bg1"/>
              </a:solidFill>
            </a:endParaRPr>
          </a:p>
        </p:txBody>
      </p:sp>
      <p:sp>
        <p:nvSpPr>
          <p:cNvPr id="6" name="5 CuadroTexto"/>
          <p:cNvSpPr txBox="1"/>
          <p:nvPr/>
        </p:nvSpPr>
        <p:spPr>
          <a:xfrm>
            <a:off x="7877671" y="5982003"/>
            <a:ext cx="344966" cy="246221"/>
          </a:xfrm>
          <a:prstGeom prst="rect">
            <a:avLst/>
          </a:prstGeom>
          <a:noFill/>
        </p:spPr>
        <p:txBody>
          <a:bodyPr wrap="none" rtlCol="0">
            <a:spAutoFit/>
          </a:bodyPr>
          <a:lstStyle/>
          <a:p>
            <a:r>
              <a:rPr lang="es-MX" sz="1000" dirty="0" smtClean="0">
                <a:solidFill>
                  <a:schemeClr val="bg1"/>
                </a:solidFill>
              </a:rPr>
              <a:t>(7)</a:t>
            </a:r>
            <a:endParaRPr lang="es-MX" sz="1000" dirty="0">
              <a:solidFill>
                <a:schemeClr val="bg1"/>
              </a:solidFill>
            </a:endParaRPr>
          </a:p>
        </p:txBody>
      </p:sp>
      <p:sp>
        <p:nvSpPr>
          <p:cNvPr id="10"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4996957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a:solidFill>
                  <a:schemeClr val="accent2">
                    <a:lumMod val="40000"/>
                    <a:lumOff val="60000"/>
                  </a:schemeClr>
                </a:solidFill>
              </a:rPr>
              <a:t>Condiciones de fabricación de los microprocesadores</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578498" y="2101846"/>
            <a:ext cx="4572000" cy="3785652"/>
          </a:xfrm>
          <a:prstGeom prst="rect">
            <a:avLst/>
          </a:prstGeom>
        </p:spPr>
        <p:txBody>
          <a:bodyPr>
            <a:spAutoFit/>
          </a:bodyPr>
          <a:lstStyle/>
          <a:p>
            <a:pPr algn="just"/>
            <a:r>
              <a:rPr lang="es-MX" sz="2400" dirty="0">
                <a:solidFill>
                  <a:schemeClr val="bg1"/>
                </a:solidFill>
              </a:rPr>
              <a:t>La gente que trabaja en estas fabricas son llamadas “</a:t>
            </a:r>
            <a:r>
              <a:rPr lang="es-MX" sz="2400" dirty="0" err="1">
                <a:solidFill>
                  <a:schemeClr val="bg1"/>
                </a:solidFill>
              </a:rPr>
              <a:t>BunnyPeople</a:t>
            </a:r>
            <a:r>
              <a:rPr lang="es-MX" sz="2400" dirty="0">
                <a:solidFill>
                  <a:schemeClr val="bg1"/>
                </a:solidFill>
              </a:rPr>
              <a:t>” (“conejitos”), por que </a:t>
            </a:r>
            <a:r>
              <a:rPr lang="es-MX" sz="2400" dirty="0" smtClean="0">
                <a:solidFill>
                  <a:schemeClr val="bg1"/>
                </a:solidFill>
              </a:rPr>
              <a:t>utilizan </a:t>
            </a:r>
            <a:r>
              <a:rPr lang="es-MX" sz="2400" dirty="0">
                <a:solidFill>
                  <a:schemeClr val="bg1"/>
                </a:solidFill>
              </a:rPr>
              <a:t>un traje entero de color blanco llamado “</a:t>
            </a:r>
            <a:r>
              <a:rPr lang="es-MX" sz="2400" dirty="0" err="1">
                <a:solidFill>
                  <a:schemeClr val="bg1"/>
                </a:solidFill>
              </a:rPr>
              <a:t>Bunnysuit</a:t>
            </a:r>
            <a:r>
              <a:rPr lang="es-MX" sz="2400" dirty="0">
                <a:solidFill>
                  <a:schemeClr val="bg1"/>
                </a:solidFill>
              </a:rPr>
              <a:t>”, parecido un poco al traje utilizado por los </a:t>
            </a:r>
            <a:r>
              <a:rPr lang="es-MX" sz="2400" dirty="0" smtClean="0">
                <a:solidFill>
                  <a:schemeClr val="bg1"/>
                </a:solidFill>
              </a:rPr>
              <a:t>astronautas; </a:t>
            </a:r>
            <a:r>
              <a:rPr lang="es-MX" sz="2400" dirty="0">
                <a:solidFill>
                  <a:schemeClr val="bg1"/>
                </a:solidFill>
              </a:rPr>
              <a:t>esto para mantener el ambiente limpio </a:t>
            </a:r>
            <a:r>
              <a:rPr lang="es-MX" sz="2400" dirty="0" smtClean="0">
                <a:solidFill>
                  <a:schemeClr val="bg1"/>
                </a:solidFill>
              </a:rPr>
              <a:t>[2] </a:t>
            </a:r>
            <a:r>
              <a:rPr lang="es-MX" sz="2400" dirty="0">
                <a:solidFill>
                  <a:schemeClr val="bg1"/>
                </a:solidFill>
              </a:rPr>
              <a:t>y </a:t>
            </a:r>
            <a:r>
              <a:rPr lang="es-MX" sz="2400" dirty="0" smtClean="0">
                <a:solidFill>
                  <a:schemeClr val="bg1"/>
                </a:solidFill>
              </a:rPr>
              <a:t>[3].</a:t>
            </a:r>
            <a:endParaRPr lang="es-MX" sz="2400" dirty="0">
              <a:solidFill>
                <a:schemeClr val="bg1"/>
              </a:solidFill>
            </a:endParaRPr>
          </a:p>
        </p:txBody>
      </p:sp>
      <p:pic>
        <p:nvPicPr>
          <p:cNvPr id="6" name="4 Marcador de contenido" descr="Los trabajadores de estas plantas emplean trajes estériles.">
            <a:hlinkClick r:id="rId2" tooltip="&quot;Los trabajadores de estas plantas emplean trajes estériles.&quot;"/>
          </p:cNvPr>
          <p:cNvPicPr>
            <a:picLocks/>
          </p:cNvPicPr>
          <p:nvPr/>
        </p:nvPicPr>
        <p:blipFill>
          <a:blip r:embed="rId3"/>
          <a:srcRect/>
          <a:stretch>
            <a:fillRect/>
          </a:stretch>
        </p:blipFill>
        <p:spPr bwMode="auto">
          <a:xfrm>
            <a:off x="5347395" y="1728916"/>
            <a:ext cx="3286148" cy="4429156"/>
          </a:xfrm>
          <a:prstGeom prst="rect">
            <a:avLst/>
          </a:prstGeom>
          <a:noFill/>
          <a:ln w="9525">
            <a:noFill/>
            <a:miter lim="800000"/>
            <a:headEnd/>
            <a:tailEnd/>
          </a:ln>
        </p:spPr>
      </p:pic>
      <p:sp>
        <p:nvSpPr>
          <p:cNvPr id="4" name="3 CuadroTexto"/>
          <p:cNvSpPr txBox="1"/>
          <p:nvPr/>
        </p:nvSpPr>
        <p:spPr>
          <a:xfrm>
            <a:off x="8632825" y="5911851"/>
            <a:ext cx="344966" cy="246221"/>
          </a:xfrm>
          <a:prstGeom prst="rect">
            <a:avLst/>
          </a:prstGeom>
          <a:noFill/>
        </p:spPr>
        <p:txBody>
          <a:bodyPr wrap="none" rtlCol="0">
            <a:spAutoFit/>
          </a:bodyPr>
          <a:lstStyle/>
          <a:p>
            <a:r>
              <a:rPr lang="es-MX" sz="1000" dirty="0" smtClean="0">
                <a:solidFill>
                  <a:schemeClr val="bg1"/>
                </a:solidFill>
              </a:rPr>
              <a:t>(2)</a:t>
            </a:r>
            <a:endParaRPr lang="es-MX" sz="1000" dirty="0">
              <a:solidFill>
                <a:schemeClr val="bg1"/>
              </a:solidFill>
            </a:endParaRPr>
          </a:p>
        </p:txBody>
      </p:sp>
      <p:sp>
        <p:nvSpPr>
          <p:cNvPr id="8"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1289143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466244"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1er. </a:t>
            </a:r>
            <a:r>
              <a:rPr lang="es-MX" sz="2800" dirty="0" smtClean="0">
                <a:solidFill>
                  <a:schemeClr val="accent2">
                    <a:lumMod val="40000"/>
                    <a:lumOff val="60000"/>
                  </a:schemeClr>
                </a:solidFill>
              </a:rPr>
              <a:t>Paso</a:t>
            </a: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385857" y="1720840"/>
            <a:ext cx="8247686" cy="3416320"/>
          </a:xfrm>
          <a:prstGeom prst="rect">
            <a:avLst/>
          </a:prstGeom>
        </p:spPr>
        <p:txBody>
          <a:bodyPr wrap="square">
            <a:spAutoFit/>
          </a:bodyPr>
          <a:lstStyle/>
          <a:p>
            <a:pPr algn="just"/>
            <a:r>
              <a:rPr lang="es-MX" sz="2400" dirty="0">
                <a:solidFill>
                  <a:schemeClr val="bg1"/>
                </a:solidFill>
              </a:rPr>
              <a:t>El proceso de fabricación de un microprocesador es muy </a:t>
            </a:r>
            <a:r>
              <a:rPr lang="es-MX" sz="2400" dirty="0" smtClean="0">
                <a:solidFill>
                  <a:schemeClr val="bg1"/>
                </a:solidFill>
              </a:rPr>
              <a:t>complejo. Todo </a:t>
            </a:r>
            <a:r>
              <a:rPr lang="es-MX" sz="2400" dirty="0">
                <a:solidFill>
                  <a:schemeClr val="bg1"/>
                </a:solidFill>
              </a:rPr>
              <a:t>comienza con arena (compuesta básicamente de silicio), con la que se fabrica un </a:t>
            </a:r>
            <a:r>
              <a:rPr lang="es-MX" sz="2400" dirty="0" err="1">
                <a:solidFill>
                  <a:schemeClr val="bg1"/>
                </a:solidFill>
              </a:rPr>
              <a:t>monocristal</a:t>
            </a:r>
            <a:r>
              <a:rPr lang="es-MX" sz="2400" dirty="0">
                <a:solidFill>
                  <a:schemeClr val="bg1"/>
                </a:solidFill>
              </a:rPr>
              <a:t> de unos 20 x 150 centímetros. Para ello, se funde el material en cuestión a alta temperatura (1370º C) y muy lentamente se va formando un cilindro del cristal de silicio puro (de 10 a 40 mm por hora) </a:t>
            </a:r>
            <a:r>
              <a:rPr lang="es-MX" sz="2400" dirty="0" smtClean="0">
                <a:solidFill>
                  <a:schemeClr val="bg1"/>
                </a:solidFill>
              </a:rPr>
              <a:t>[1], [2] y [3].</a:t>
            </a:r>
          </a:p>
          <a:p>
            <a:pPr algn="just"/>
            <a:endParaRPr lang="es-MX" sz="2400" dirty="0">
              <a:solidFill>
                <a:schemeClr val="bg1"/>
              </a:solidFill>
            </a:endParaRPr>
          </a:p>
        </p:txBody>
      </p:sp>
      <p:pic>
        <p:nvPicPr>
          <p:cNvPr id="4" name="3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104223" y="4652444"/>
            <a:ext cx="2562225" cy="1781175"/>
          </a:xfrm>
          <a:prstGeom prst="rect">
            <a:avLst/>
          </a:prstGeom>
        </p:spPr>
      </p:pic>
      <p:pic>
        <p:nvPicPr>
          <p:cNvPr id="5" name="4 Imagen"/>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327718" y="4652444"/>
            <a:ext cx="4040518" cy="1781175"/>
          </a:xfrm>
          <a:prstGeom prst="rect">
            <a:avLst/>
          </a:prstGeom>
        </p:spPr>
      </p:pic>
      <p:sp>
        <p:nvSpPr>
          <p:cNvPr id="6" name="5 CuadroTexto"/>
          <p:cNvSpPr txBox="1"/>
          <p:nvPr/>
        </p:nvSpPr>
        <p:spPr>
          <a:xfrm>
            <a:off x="3666448" y="6187398"/>
            <a:ext cx="344966" cy="246221"/>
          </a:xfrm>
          <a:prstGeom prst="rect">
            <a:avLst/>
          </a:prstGeom>
          <a:noFill/>
        </p:spPr>
        <p:txBody>
          <a:bodyPr wrap="none" rtlCol="0">
            <a:spAutoFit/>
          </a:bodyPr>
          <a:lstStyle/>
          <a:p>
            <a:r>
              <a:rPr lang="es-MX" sz="1000" dirty="0" smtClean="0">
                <a:solidFill>
                  <a:schemeClr val="bg1"/>
                </a:solidFill>
              </a:rPr>
              <a:t>(8)</a:t>
            </a:r>
            <a:endParaRPr lang="es-MX" sz="1000" dirty="0">
              <a:solidFill>
                <a:schemeClr val="bg1"/>
              </a:solidFill>
            </a:endParaRPr>
          </a:p>
        </p:txBody>
      </p:sp>
      <p:sp>
        <p:nvSpPr>
          <p:cNvPr id="7" name="6 CuadroTexto"/>
          <p:cNvSpPr txBox="1"/>
          <p:nvPr/>
        </p:nvSpPr>
        <p:spPr>
          <a:xfrm>
            <a:off x="8368236" y="6187398"/>
            <a:ext cx="412292" cy="246221"/>
          </a:xfrm>
          <a:prstGeom prst="rect">
            <a:avLst/>
          </a:prstGeom>
          <a:noFill/>
        </p:spPr>
        <p:txBody>
          <a:bodyPr wrap="none" rtlCol="0">
            <a:spAutoFit/>
          </a:bodyPr>
          <a:lstStyle/>
          <a:p>
            <a:r>
              <a:rPr lang="es-MX" sz="1000" dirty="0" smtClean="0">
                <a:solidFill>
                  <a:schemeClr val="bg1"/>
                </a:solidFill>
              </a:rPr>
              <a:t>(13)</a:t>
            </a:r>
            <a:endParaRPr lang="es-MX" sz="1000" dirty="0">
              <a:solidFill>
                <a:schemeClr val="bg1"/>
              </a:solidFill>
            </a:endParaRPr>
          </a:p>
        </p:txBody>
      </p:sp>
      <p:sp>
        <p:nvSpPr>
          <p:cNvPr id="10"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3836209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2do. </a:t>
            </a:r>
            <a:r>
              <a:rPr lang="es-MX" sz="2800" dirty="0" smtClean="0">
                <a:solidFill>
                  <a:schemeClr val="accent2">
                    <a:lumMod val="40000"/>
                    <a:lumOff val="60000"/>
                  </a:schemeClr>
                </a:solidFill>
              </a:rPr>
              <a:t>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70541"/>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385857" y="1720840"/>
            <a:ext cx="8456691" cy="3046988"/>
          </a:xfrm>
          <a:prstGeom prst="rect">
            <a:avLst/>
          </a:prstGeom>
        </p:spPr>
        <p:txBody>
          <a:bodyPr wrap="square">
            <a:spAutoFit/>
          </a:bodyPr>
          <a:lstStyle/>
          <a:p>
            <a:pPr algn="just"/>
            <a:r>
              <a:rPr lang="es-MX" sz="2400" dirty="0">
                <a:solidFill>
                  <a:schemeClr val="bg1"/>
                </a:solidFill>
              </a:rPr>
              <a:t>De este cristal, de cientos de kilos de peso, se cortan los extremos y la superficie exterior, de forma que se obtengan un cilindro perfecto. Luego, el cilindro se corta en obleas (“</a:t>
            </a:r>
            <a:r>
              <a:rPr lang="es-MX" sz="2400" dirty="0" err="1">
                <a:solidFill>
                  <a:schemeClr val="bg1"/>
                </a:solidFill>
              </a:rPr>
              <a:t>wafer</a:t>
            </a:r>
            <a:r>
              <a:rPr lang="es-MX" sz="2400" dirty="0">
                <a:solidFill>
                  <a:schemeClr val="bg1"/>
                </a:solidFill>
              </a:rPr>
              <a:t>”) de menos de un milímetro de espesor, utilizando una sierra de diamante. De cada cilindro se obtienen miles de </a:t>
            </a:r>
            <a:r>
              <a:rPr lang="es-MX" sz="2400" dirty="0" err="1">
                <a:solidFill>
                  <a:schemeClr val="bg1"/>
                </a:solidFill>
              </a:rPr>
              <a:t>wafers</a:t>
            </a:r>
            <a:r>
              <a:rPr lang="es-MX" sz="2400" dirty="0">
                <a:solidFill>
                  <a:schemeClr val="bg1"/>
                </a:solidFill>
              </a:rPr>
              <a:t>, y de cada oblea se fabricarán varios cientos de microprocesadores </a:t>
            </a:r>
            <a:r>
              <a:rPr lang="es-MX" sz="2400" dirty="0" smtClean="0">
                <a:solidFill>
                  <a:schemeClr val="bg1"/>
                </a:solidFill>
              </a:rPr>
              <a:t>[1], [2] </a:t>
            </a:r>
            <a:r>
              <a:rPr lang="es-MX" sz="2400" dirty="0">
                <a:solidFill>
                  <a:schemeClr val="bg1"/>
                </a:solidFill>
              </a:rPr>
              <a:t>y </a:t>
            </a:r>
            <a:r>
              <a:rPr lang="es-MX" sz="2400" dirty="0" smtClean="0">
                <a:solidFill>
                  <a:schemeClr val="bg1"/>
                </a:solidFill>
              </a:rPr>
              <a:t>[3].</a:t>
            </a:r>
          </a:p>
          <a:p>
            <a:pPr algn="just"/>
            <a:endParaRPr lang="es-MX" sz="2400" dirty="0">
              <a:solidFill>
                <a:schemeClr val="bg1"/>
              </a:solidFill>
            </a:endParaRPr>
          </a:p>
        </p:txBody>
      </p:sp>
      <p:pic>
        <p:nvPicPr>
          <p:cNvPr id="4" name="3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937548" y="4133880"/>
            <a:ext cx="1905000" cy="2400300"/>
          </a:xfrm>
          <a:prstGeom prst="rect">
            <a:avLst/>
          </a:prstGeom>
        </p:spPr>
      </p:pic>
      <p:pic>
        <p:nvPicPr>
          <p:cNvPr id="8" name="Picture 2"/>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385857" y="4528235"/>
            <a:ext cx="2139283" cy="17748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6" name="5 Imagen"/>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2681532" y="4528235"/>
            <a:ext cx="4026115" cy="1774826"/>
          </a:xfrm>
          <a:prstGeom prst="rect">
            <a:avLst/>
          </a:prstGeom>
        </p:spPr>
      </p:pic>
      <p:sp>
        <p:nvSpPr>
          <p:cNvPr id="5" name="4 CuadroTexto"/>
          <p:cNvSpPr txBox="1"/>
          <p:nvPr/>
        </p:nvSpPr>
        <p:spPr>
          <a:xfrm>
            <a:off x="8799034" y="6303061"/>
            <a:ext cx="344966" cy="246221"/>
          </a:xfrm>
          <a:prstGeom prst="rect">
            <a:avLst/>
          </a:prstGeom>
          <a:noFill/>
        </p:spPr>
        <p:txBody>
          <a:bodyPr wrap="none" rtlCol="0">
            <a:spAutoFit/>
          </a:bodyPr>
          <a:lstStyle/>
          <a:p>
            <a:r>
              <a:rPr lang="es-MX" sz="1000" dirty="0" smtClean="0">
                <a:solidFill>
                  <a:schemeClr val="tx1">
                    <a:lumMod val="95000"/>
                    <a:lumOff val="5000"/>
                  </a:schemeClr>
                </a:solidFill>
              </a:rPr>
              <a:t>(4)</a:t>
            </a:r>
            <a:endParaRPr lang="es-MX" sz="1000" dirty="0">
              <a:solidFill>
                <a:schemeClr val="tx1">
                  <a:lumMod val="95000"/>
                  <a:lumOff val="5000"/>
                </a:schemeClr>
              </a:solidFill>
            </a:endParaRPr>
          </a:p>
        </p:txBody>
      </p:sp>
      <p:sp>
        <p:nvSpPr>
          <p:cNvPr id="7" name="6 CuadroTexto"/>
          <p:cNvSpPr txBox="1"/>
          <p:nvPr/>
        </p:nvSpPr>
        <p:spPr>
          <a:xfrm>
            <a:off x="2180174" y="6287959"/>
            <a:ext cx="344966" cy="246221"/>
          </a:xfrm>
          <a:prstGeom prst="rect">
            <a:avLst/>
          </a:prstGeom>
          <a:noFill/>
        </p:spPr>
        <p:txBody>
          <a:bodyPr wrap="none" rtlCol="0">
            <a:spAutoFit/>
          </a:bodyPr>
          <a:lstStyle/>
          <a:p>
            <a:r>
              <a:rPr lang="es-MX" sz="1000" dirty="0" smtClean="0">
                <a:solidFill>
                  <a:schemeClr val="bg1"/>
                </a:solidFill>
              </a:rPr>
              <a:t>(6)</a:t>
            </a:r>
            <a:endParaRPr lang="es-MX" sz="1000" dirty="0">
              <a:solidFill>
                <a:schemeClr val="bg1"/>
              </a:solidFill>
            </a:endParaRPr>
          </a:p>
        </p:txBody>
      </p:sp>
      <p:sp>
        <p:nvSpPr>
          <p:cNvPr id="10" name="9 CuadroTexto"/>
          <p:cNvSpPr txBox="1"/>
          <p:nvPr/>
        </p:nvSpPr>
        <p:spPr>
          <a:xfrm>
            <a:off x="6314328" y="6287959"/>
            <a:ext cx="412292" cy="246221"/>
          </a:xfrm>
          <a:prstGeom prst="rect">
            <a:avLst/>
          </a:prstGeom>
          <a:noFill/>
        </p:spPr>
        <p:txBody>
          <a:bodyPr wrap="none" rtlCol="0">
            <a:spAutoFit/>
          </a:bodyPr>
          <a:lstStyle/>
          <a:p>
            <a:r>
              <a:rPr lang="es-MX" sz="1000" dirty="0" smtClean="0">
                <a:solidFill>
                  <a:schemeClr val="bg1"/>
                </a:solidFill>
              </a:rPr>
              <a:t>(12)</a:t>
            </a:r>
            <a:endParaRPr lang="es-MX" sz="1000" dirty="0">
              <a:solidFill>
                <a:schemeClr val="bg1"/>
              </a:solidFill>
            </a:endParaRPr>
          </a:p>
        </p:txBody>
      </p:sp>
      <p:sp>
        <p:nvSpPr>
          <p:cNvPr id="12"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17888437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a:solidFill>
                  <a:srgbClr val="FFFF00"/>
                </a:solidFill>
              </a:rPr>
              <a:t>F</a:t>
            </a:r>
            <a:r>
              <a:rPr lang="es-MX" sz="2800" dirty="0" smtClean="0">
                <a:solidFill>
                  <a:srgbClr val="FFFF00"/>
                </a:solidFill>
              </a:rPr>
              <a:t>abricación </a:t>
            </a:r>
            <a:r>
              <a:rPr lang="es-MX" sz="2800" dirty="0">
                <a:solidFill>
                  <a:srgbClr val="FFFF00"/>
                </a:solidFill>
              </a:rPr>
              <a:t>de microprocesadores: 2do. </a:t>
            </a:r>
            <a:r>
              <a:rPr lang="es-MX" sz="2800" dirty="0" smtClean="0">
                <a:solidFill>
                  <a:srgbClr val="FFFF00"/>
                </a:solidFill>
              </a:rPr>
              <a:t>Paso</a:t>
            </a:r>
            <a:endParaRPr lang="es-ES" sz="2700" dirty="0" smtClean="0">
              <a:solidFill>
                <a:srgbClr val="FFFF00"/>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4" name="Rectángulo 3"/>
          <p:cNvSpPr/>
          <p:nvPr/>
        </p:nvSpPr>
        <p:spPr>
          <a:xfrm>
            <a:off x="4694588" y="2143116"/>
            <a:ext cx="3938953" cy="3416320"/>
          </a:xfrm>
          <a:prstGeom prst="rect">
            <a:avLst/>
          </a:prstGeom>
        </p:spPr>
        <p:txBody>
          <a:bodyPr wrap="square">
            <a:spAutoFit/>
          </a:bodyPr>
          <a:lstStyle/>
          <a:p>
            <a:pPr algn="just"/>
            <a:r>
              <a:rPr lang="es-MX" sz="2400" dirty="0">
                <a:solidFill>
                  <a:schemeClr val="bg1"/>
                </a:solidFill>
              </a:rPr>
              <a:t>Por cada rodaja obtenida de la barra de </a:t>
            </a:r>
            <a:r>
              <a:rPr lang="es-MX" sz="2400" dirty="0" smtClean="0">
                <a:solidFill>
                  <a:schemeClr val="bg1"/>
                </a:solidFill>
              </a:rPr>
              <a:t>silicio, </a:t>
            </a:r>
            <a:r>
              <a:rPr lang="es-MX" sz="2400" dirty="0">
                <a:solidFill>
                  <a:schemeClr val="bg1"/>
                </a:solidFill>
              </a:rPr>
              <a:t>son fabricados centenares de </a:t>
            </a:r>
            <a:r>
              <a:rPr lang="es-MX" sz="2400" dirty="0" smtClean="0">
                <a:solidFill>
                  <a:schemeClr val="bg1"/>
                </a:solidFill>
              </a:rPr>
              <a:t>microprocesadores. Cada </a:t>
            </a:r>
            <a:r>
              <a:rPr lang="es-MX" sz="2400" dirty="0">
                <a:solidFill>
                  <a:schemeClr val="bg1"/>
                </a:solidFill>
              </a:rPr>
              <a:t>microprocesador requiere de menos de un centímetro cuadrado </a:t>
            </a:r>
            <a:r>
              <a:rPr lang="es-MX" sz="2400" dirty="0" smtClean="0">
                <a:solidFill>
                  <a:schemeClr val="bg1"/>
                </a:solidFill>
              </a:rPr>
              <a:t>de </a:t>
            </a:r>
            <a:r>
              <a:rPr lang="es-MX" sz="2400" dirty="0">
                <a:solidFill>
                  <a:schemeClr val="bg1"/>
                </a:solidFill>
              </a:rPr>
              <a:t>estas </a:t>
            </a:r>
            <a:r>
              <a:rPr lang="es-MX" sz="2400" dirty="0" smtClean="0">
                <a:solidFill>
                  <a:schemeClr val="bg1"/>
                </a:solidFill>
              </a:rPr>
              <a:t>láminas </a:t>
            </a:r>
            <a:r>
              <a:rPr lang="es-MX" sz="2400" dirty="0">
                <a:solidFill>
                  <a:schemeClr val="bg1"/>
                </a:solidFill>
              </a:rPr>
              <a:t>de silicio </a:t>
            </a:r>
            <a:r>
              <a:rPr lang="es-MX" sz="2400" dirty="0" smtClean="0">
                <a:solidFill>
                  <a:schemeClr val="bg1"/>
                </a:solidFill>
              </a:rPr>
              <a:t>[1], [2] </a:t>
            </a:r>
            <a:r>
              <a:rPr lang="es-MX" sz="2400" dirty="0">
                <a:solidFill>
                  <a:schemeClr val="bg1"/>
                </a:solidFill>
              </a:rPr>
              <a:t>y </a:t>
            </a:r>
            <a:r>
              <a:rPr lang="es-MX" sz="2400" dirty="0" smtClean="0">
                <a:solidFill>
                  <a:schemeClr val="bg1"/>
                </a:solidFill>
              </a:rPr>
              <a:t>[3].</a:t>
            </a:r>
            <a:endParaRPr lang="es-MX" sz="2400" dirty="0">
              <a:solidFill>
                <a:schemeClr val="bg1"/>
              </a:solidFill>
            </a:endParaRPr>
          </a:p>
        </p:txBody>
      </p:sp>
      <p:pic>
        <p:nvPicPr>
          <p:cNvPr id="7" name="4 Marcador de contenido" descr="Es un proceso comparable a la fabricación de circuitos impresos.">
            <a:hlinkClick r:id="rId2" tooltip="&quot;Es un proceso comparable a la fabricación de circuitos impresos.&quot;"/>
          </p:cNvPr>
          <p:cNvPicPr>
            <a:picLocks/>
          </p:cNvPicPr>
          <p:nvPr/>
        </p:nvPicPr>
        <p:blipFill>
          <a:blip r:embed="rId3"/>
          <a:srcRect/>
          <a:stretch>
            <a:fillRect/>
          </a:stretch>
        </p:blipFill>
        <p:spPr bwMode="auto">
          <a:xfrm>
            <a:off x="642910" y="2143116"/>
            <a:ext cx="3786214" cy="3500462"/>
          </a:xfrm>
          <a:prstGeom prst="rect">
            <a:avLst/>
          </a:prstGeom>
          <a:noFill/>
          <a:ln w="9525">
            <a:noFill/>
            <a:miter lim="800000"/>
            <a:headEnd/>
            <a:tailEnd/>
          </a:ln>
        </p:spPr>
      </p:pic>
      <p:sp>
        <p:nvSpPr>
          <p:cNvPr id="2" name="1 CuadroTexto"/>
          <p:cNvSpPr txBox="1"/>
          <p:nvPr/>
        </p:nvSpPr>
        <p:spPr>
          <a:xfrm>
            <a:off x="4016832" y="5643578"/>
            <a:ext cx="412292" cy="246221"/>
          </a:xfrm>
          <a:prstGeom prst="rect">
            <a:avLst/>
          </a:prstGeom>
          <a:noFill/>
        </p:spPr>
        <p:txBody>
          <a:bodyPr wrap="none" rtlCol="0">
            <a:spAutoFit/>
          </a:bodyPr>
          <a:lstStyle/>
          <a:p>
            <a:r>
              <a:rPr lang="es-MX" sz="1000" dirty="0" smtClean="0">
                <a:solidFill>
                  <a:schemeClr val="bg1"/>
                </a:solidFill>
              </a:rPr>
              <a:t>(10)</a:t>
            </a:r>
            <a:endParaRPr lang="es-MX" sz="1000" dirty="0">
              <a:solidFill>
                <a:schemeClr val="bg1"/>
              </a:solidFill>
            </a:endParaRPr>
          </a:p>
        </p:txBody>
      </p:sp>
      <p:sp>
        <p:nvSpPr>
          <p:cNvPr id="8"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40248535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3er. 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smtClean="0"/>
              <a:t>Las obleas </a:t>
            </a:r>
            <a:r>
              <a:rPr lang="es-MX" sz="2400" dirty="0"/>
              <a:t>son pulidas hasta obtener una superficie perfectamente </a:t>
            </a:r>
            <a:r>
              <a:rPr lang="es-MX" sz="2400" dirty="0" smtClean="0"/>
              <a:t>plana; después pasan </a:t>
            </a:r>
            <a:r>
              <a:rPr lang="es-MX" sz="2400" dirty="0"/>
              <a:t>por un proceso llamado “</a:t>
            </a:r>
            <a:r>
              <a:rPr lang="es-MX" sz="2400" dirty="0" err="1" smtClean="0"/>
              <a:t>annealing</a:t>
            </a:r>
            <a:r>
              <a:rPr lang="es-MX" sz="2400" dirty="0" smtClean="0"/>
              <a:t>”, </a:t>
            </a:r>
            <a:r>
              <a:rPr lang="es-MX" sz="2400" dirty="0"/>
              <a:t>que consiste en </a:t>
            </a:r>
            <a:r>
              <a:rPr lang="es-MX" sz="2400" dirty="0" smtClean="0"/>
              <a:t>someterlas </a:t>
            </a:r>
            <a:r>
              <a:rPr lang="es-MX" sz="2400" dirty="0"/>
              <a:t>a un calentamiento extremo para remover cualquier defecto o impureza que pueda haber llegado a é</a:t>
            </a:r>
            <a:r>
              <a:rPr lang="es-MX" sz="2400" dirty="0" smtClean="0"/>
              <a:t>sta. </a:t>
            </a:r>
            <a:r>
              <a:rPr lang="es-MX" sz="2400" dirty="0"/>
              <a:t>Luego de una supervisión mediante </a:t>
            </a:r>
            <a:r>
              <a:rPr lang="es-MX" sz="2400" dirty="0" smtClean="0"/>
              <a:t>láseres, capaces </a:t>
            </a:r>
            <a:r>
              <a:rPr lang="es-MX" sz="2400" dirty="0"/>
              <a:t>de detectar imperfecciones menores a una milésima de micrón, se recubren con una capa </a:t>
            </a:r>
            <a:r>
              <a:rPr lang="es-MX" sz="2400" dirty="0" smtClean="0"/>
              <a:t>aislante </a:t>
            </a:r>
            <a:r>
              <a:rPr lang="es-MX" sz="2400" dirty="0"/>
              <a:t>formada por óxido de </a:t>
            </a:r>
            <a:r>
              <a:rPr lang="es-MX" sz="2400" dirty="0" smtClean="0"/>
              <a:t>silicio, </a:t>
            </a:r>
            <a:r>
              <a:rPr lang="es-MX" sz="2400" dirty="0"/>
              <a:t>transferido mediante deposición de vapor </a:t>
            </a:r>
            <a:r>
              <a:rPr lang="es-MX" sz="2400" dirty="0" smtClean="0"/>
              <a:t>[1], [2] </a:t>
            </a:r>
            <a:r>
              <a:rPr lang="es-MX" sz="2400" dirty="0"/>
              <a:t>y </a:t>
            </a:r>
            <a:r>
              <a:rPr lang="es-MX" sz="2400" dirty="0" smtClean="0"/>
              <a:t>[3].</a:t>
            </a:r>
            <a:endParaRPr lang="es-ES" sz="2700" dirty="0">
              <a:solidFill>
                <a:srgbClr val="F1FBB1"/>
              </a:solidFill>
              <a:latin typeface="Trajan Pro"/>
              <a:cs typeface="Trajan Pro"/>
            </a:endParaRPr>
          </a:p>
        </p:txBody>
      </p:sp>
      <p:pic>
        <p:nvPicPr>
          <p:cNvPr id="5" name="3 Imagen" descr="http://www.angelfire.com/ca6/germancho/made3.gif"/>
          <p:cNvPicPr/>
          <p:nvPr/>
        </p:nvPicPr>
        <p:blipFill>
          <a:blip r:embed="rId2" cstate="email">
            <a:extLst>
              <a:ext uri="{28A0092B-C50C-407E-A947-70E740481C1C}">
                <a14:useLocalDpi xmlns:a14="http://schemas.microsoft.com/office/drawing/2010/main" xmlns="" val="0"/>
              </a:ext>
            </a:extLst>
          </a:blip>
          <a:stretch>
            <a:fillRect/>
          </a:stretch>
        </p:blipFill>
        <p:spPr bwMode="auto">
          <a:xfrm>
            <a:off x="3426692" y="5061527"/>
            <a:ext cx="2115126" cy="1472653"/>
          </a:xfrm>
          <a:prstGeom prst="rect">
            <a:avLst/>
          </a:prstGeom>
          <a:noFill/>
          <a:ln>
            <a:noFill/>
          </a:ln>
        </p:spPr>
      </p:pic>
      <p:sp>
        <p:nvSpPr>
          <p:cNvPr id="6" name="5 CuadroTexto"/>
          <p:cNvSpPr txBox="1"/>
          <p:nvPr/>
        </p:nvSpPr>
        <p:spPr>
          <a:xfrm>
            <a:off x="5541818" y="6287959"/>
            <a:ext cx="344966" cy="246221"/>
          </a:xfrm>
          <a:prstGeom prst="rect">
            <a:avLst/>
          </a:prstGeom>
          <a:noFill/>
        </p:spPr>
        <p:txBody>
          <a:bodyPr wrap="none" rtlCol="0">
            <a:spAutoFit/>
          </a:bodyPr>
          <a:lstStyle/>
          <a:p>
            <a:r>
              <a:rPr lang="es-MX" sz="1000" dirty="0" smtClean="0">
                <a:solidFill>
                  <a:schemeClr val="bg1"/>
                </a:solidFill>
              </a:rPr>
              <a:t>(6)</a:t>
            </a:r>
            <a:endParaRPr lang="es-MX" sz="1000" dirty="0">
              <a:solidFill>
                <a:schemeClr val="bg1"/>
              </a:solidFill>
            </a:endParaRPr>
          </a:p>
        </p:txBody>
      </p:sp>
      <p:sp>
        <p:nvSpPr>
          <p:cNvPr id="7"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2560236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3er. </a:t>
            </a:r>
            <a:r>
              <a:rPr lang="es-MX" sz="2800" dirty="0" smtClean="0">
                <a:solidFill>
                  <a:schemeClr val="accent2">
                    <a:lumMod val="40000"/>
                    <a:lumOff val="60000"/>
                  </a:schemeClr>
                </a:solidFill>
              </a:rPr>
              <a:t>Paso</a:t>
            </a:r>
            <a:endParaRPr lang="es-ES" sz="2700" dirty="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478030" y="2637199"/>
            <a:ext cx="4572000" cy="2308324"/>
          </a:xfrm>
          <a:prstGeom prst="rect">
            <a:avLst/>
          </a:prstGeom>
        </p:spPr>
        <p:txBody>
          <a:bodyPr>
            <a:spAutoFit/>
          </a:bodyPr>
          <a:lstStyle/>
          <a:p>
            <a:pPr algn="just"/>
            <a:r>
              <a:rPr lang="es-MX" sz="2400" dirty="0" smtClean="0">
                <a:solidFill>
                  <a:schemeClr val="bg1"/>
                </a:solidFill>
              </a:rPr>
              <a:t>Después se recubre la oblea con </a:t>
            </a:r>
            <a:r>
              <a:rPr lang="es-MX" sz="2400" dirty="0">
                <a:solidFill>
                  <a:schemeClr val="bg1"/>
                </a:solidFill>
              </a:rPr>
              <a:t>una capa aislante de dióxido de silicio (Si0</a:t>
            </a:r>
            <a:r>
              <a:rPr lang="es-MX" sz="2400" baseline="-25000" dirty="0">
                <a:solidFill>
                  <a:schemeClr val="bg1"/>
                </a:solidFill>
              </a:rPr>
              <a:t>2</a:t>
            </a:r>
            <a:r>
              <a:rPr lang="es-MX" sz="2400" dirty="0" smtClean="0">
                <a:solidFill>
                  <a:schemeClr val="bg1"/>
                </a:solidFill>
              </a:rPr>
              <a:t>) </a:t>
            </a:r>
            <a:r>
              <a:rPr lang="es-MX" sz="2400" dirty="0">
                <a:solidFill>
                  <a:schemeClr val="bg1"/>
                </a:solidFill>
              </a:rPr>
              <a:t>sobre la lamina, para que se conduzca la electricidad a través del microprocesador </a:t>
            </a:r>
            <a:r>
              <a:rPr lang="es-MX" sz="2400" dirty="0" smtClean="0">
                <a:solidFill>
                  <a:schemeClr val="bg1"/>
                </a:solidFill>
              </a:rPr>
              <a:t>[1], [2] </a:t>
            </a:r>
            <a:r>
              <a:rPr lang="es-MX" sz="2400" dirty="0">
                <a:solidFill>
                  <a:schemeClr val="bg1"/>
                </a:solidFill>
              </a:rPr>
              <a:t>y </a:t>
            </a:r>
            <a:r>
              <a:rPr lang="es-MX" sz="2400" dirty="0" smtClean="0">
                <a:solidFill>
                  <a:schemeClr val="bg1"/>
                </a:solidFill>
              </a:rPr>
              <a:t>[3].</a:t>
            </a:r>
            <a:endParaRPr lang="es-MX" sz="2400" dirty="0">
              <a:solidFill>
                <a:schemeClr val="bg1"/>
              </a:solidFill>
            </a:endParaRPr>
          </a:p>
        </p:txBody>
      </p:sp>
      <p:pic>
        <p:nvPicPr>
          <p:cNvPr id="6" name="4 Marcador de contenido" descr="http://www.angelfire.com/ca6/germancho/made4.gif"/>
          <p:cNvPicPr>
            <a:picLocks/>
          </p:cNvPicPr>
          <p:nvPr/>
        </p:nvPicPr>
        <p:blipFill>
          <a:blip r:embed="rId2">
            <a:extLst>
              <a:ext uri="{28A0092B-C50C-407E-A947-70E740481C1C}">
                <a14:useLocalDpi xmlns:a14="http://schemas.microsoft.com/office/drawing/2010/main" xmlns="" val="0"/>
              </a:ext>
            </a:extLst>
          </a:blip>
          <a:srcRect/>
          <a:stretch>
            <a:fillRect/>
          </a:stretch>
        </p:blipFill>
        <p:spPr bwMode="auto">
          <a:xfrm>
            <a:off x="5608348" y="2637199"/>
            <a:ext cx="2543175" cy="2308324"/>
          </a:xfrm>
          <a:prstGeom prst="rect">
            <a:avLst/>
          </a:prstGeom>
          <a:noFill/>
          <a:ln>
            <a:noFill/>
          </a:ln>
        </p:spPr>
      </p:pic>
      <p:sp>
        <p:nvSpPr>
          <p:cNvPr id="8"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10" name="9 CuadroTexto"/>
          <p:cNvSpPr txBox="1"/>
          <p:nvPr/>
        </p:nvSpPr>
        <p:spPr>
          <a:xfrm>
            <a:off x="8151523" y="4699302"/>
            <a:ext cx="344966" cy="246221"/>
          </a:xfrm>
          <a:prstGeom prst="rect">
            <a:avLst/>
          </a:prstGeom>
          <a:noFill/>
        </p:spPr>
        <p:txBody>
          <a:bodyPr wrap="none" rtlCol="0">
            <a:spAutoFit/>
          </a:bodyPr>
          <a:lstStyle/>
          <a:p>
            <a:r>
              <a:rPr lang="es-MX" sz="1000" dirty="0" smtClean="0">
                <a:solidFill>
                  <a:schemeClr val="bg1"/>
                </a:solidFill>
              </a:rPr>
              <a:t>(6)</a:t>
            </a:r>
            <a:endParaRPr lang="es-MX" sz="1000" dirty="0">
              <a:solidFill>
                <a:schemeClr val="bg1"/>
              </a:solidFill>
            </a:endParaRPr>
          </a:p>
        </p:txBody>
      </p:sp>
    </p:spTree>
    <p:extLst>
      <p:ext uri="{BB962C8B-B14F-4D97-AF65-F5344CB8AC3E}">
        <p14:creationId xmlns:p14="http://schemas.microsoft.com/office/powerpoint/2010/main" xmlns="" val="2976270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4to. </a:t>
            </a:r>
            <a:r>
              <a:rPr lang="es-MX" sz="2800" dirty="0" smtClean="0">
                <a:solidFill>
                  <a:schemeClr val="accent2">
                    <a:lumMod val="40000"/>
                    <a:lumOff val="60000"/>
                  </a:schemeClr>
                </a:solidFill>
              </a:rPr>
              <a:t>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385856" y="1607502"/>
            <a:ext cx="8456691" cy="3046988"/>
          </a:xfrm>
          <a:prstGeom prst="rect">
            <a:avLst/>
          </a:prstGeom>
        </p:spPr>
        <p:txBody>
          <a:bodyPr wrap="square">
            <a:spAutoFit/>
          </a:bodyPr>
          <a:lstStyle/>
          <a:p>
            <a:pPr algn="just"/>
            <a:r>
              <a:rPr lang="es-MX" sz="2400" dirty="0">
                <a:solidFill>
                  <a:schemeClr val="bg1"/>
                </a:solidFill>
              </a:rPr>
              <a:t>Los microprocesadores son fabricados en un proceso conocido como impresión “</a:t>
            </a:r>
            <a:r>
              <a:rPr lang="es-MX" sz="2400" dirty="0" err="1">
                <a:solidFill>
                  <a:schemeClr val="bg1"/>
                </a:solidFill>
              </a:rPr>
              <a:t>photolithographic</a:t>
            </a:r>
            <a:r>
              <a:rPr lang="es-MX" sz="2400" dirty="0" smtClean="0">
                <a:solidFill>
                  <a:schemeClr val="bg1"/>
                </a:solidFill>
              </a:rPr>
              <a:t>”; </a:t>
            </a:r>
            <a:r>
              <a:rPr lang="es-MX" sz="2400" dirty="0">
                <a:solidFill>
                  <a:schemeClr val="bg1"/>
                </a:solidFill>
              </a:rPr>
              <a:t>de esta </a:t>
            </a:r>
            <a:r>
              <a:rPr lang="es-MX" sz="2400" dirty="0" smtClean="0">
                <a:solidFill>
                  <a:schemeClr val="bg1"/>
                </a:solidFill>
              </a:rPr>
              <a:t>manera, </a:t>
            </a:r>
            <a:r>
              <a:rPr lang="es-MX" sz="2400" dirty="0">
                <a:solidFill>
                  <a:schemeClr val="bg1"/>
                </a:solidFill>
              </a:rPr>
              <a:t>cada microprocesador puede tener </a:t>
            </a:r>
            <a:r>
              <a:rPr lang="es-MX" sz="2400" dirty="0" smtClean="0">
                <a:solidFill>
                  <a:schemeClr val="bg1"/>
                </a:solidFill>
              </a:rPr>
              <a:t>más </a:t>
            </a:r>
            <a:r>
              <a:rPr lang="es-MX" sz="2400" dirty="0">
                <a:solidFill>
                  <a:schemeClr val="bg1"/>
                </a:solidFill>
              </a:rPr>
              <a:t>de 20 capas de transistores</a:t>
            </a:r>
            <a:r>
              <a:rPr lang="es-MX" sz="2400" dirty="0" smtClean="0">
                <a:solidFill>
                  <a:schemeClr val="bg1"/>
                </a:solidFill>
              </a:rPr>
              <a:t>.</a:t>
            </a:r>
          </a:p>
          <a:p>
            <a:pPr algn="just"/>
            <a:endParaRPr lang="es-MX" sz="2400" dirty="0" smtClean="0">
              <a:solidFill>
                <a:schemeClr val="bg1"/>
              </a:solidFill>
            </a:endParaRPr>
          </a:p>
          <a:p>
            <a:pPr algn="just"/>
            <a:r>
              <a:rPr lang="es-MX" sz="2400" dirty="0" smtClean="0">
                <a:solidFill>
                  <a:schemeClr val="bg1"/>
                </a:solidFill>
              </a:rPr>
              <a:t>Un </a:t>
            </a:r>
            <a:r>
              <a:rPr lang="es-MX" sz="2400" dirty="0">
                <a:solidFill>
                  <a:schemeClr val="bg1"/>
                </a:solidFill>
              </a:rPr>
              <a:t>transistor es un interruptor que tiene dos posiciones (</a:t>
            </a:r>
            <a:r>
              <a:rPr lang="es-MX" sz="2400" dirty="0" err="1">
                <a:solidFill>
                  <a:schemeClr val="bg1"/>
                </a:solidFill>
              </a:rPr>
              <a:t>on</a:t>
            </a:r>
            <a:r>
              <a:rPr lang="es-MX" sz="2400" dirty="0">
                <a:solidFill>
                  <a:schemeClr val="bg1"/>
                </a:solidFill>
              </a:rPr>
              <a:t> ó encendido y off ó apagado), dentro de la maquina, reconocidos como 1 y 0 </a:t>
            </a:r>
            <a:r>
              <a:rPr lang="es-MX" sz="2400" dirty="0" smtClean="0">
                <a:solidFill>
                  <a:schemeClr val="bg1"/>
                </a:solidFill>
              </a:rPr>
              <a:t>[1], [2] </a:t>
            </a:r>
            <a:r>
              <a:rPr lang="es-MX" sz="2400" dirty="0">
                <a:solidFill>
                  <a:schemeClr val="bg1"/>
                </a:solidFill>
              </a:rPr>
              <a:t>y </a:t>
            </a:r>
            <a:r>
              <a:rPr lang="es-MX" sz="2400" dirty="0" smtClean="0">
                <a:solidFill>
                  <a:schemeClr val="bg1"/>
                </a:solidFill>
              </a:rPr>
              <a:t>[3].</a:t>
            </a:r>
            <a:endParaRPr lang="es-MX" sz="2400" dirty="0">
              <a:solidFill>
                <a:schemeClr val="bg1"/>
              </a:solidFill>
            </a:endParaRPr>
          </a:p>
        </p:txBody>
      </p:sp>
      <p:pic>
        <p:nvPicPr>
          <p:cNvPr id="4" name="3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794868" y="4654490"/>
            <a:ext cx="2543175" cy="1800225"/>
          </a:xfrm>
          <a:prstGeom prst="rect">
            <a:avLst/>
          </a:prstGeom>
        </p:spPr>
      </p:pic>
      <p:sp>
        <p:nvSpPr>
          <p:cNvPr id="5" name="4 CuadroTexto"/>
          <p:cNvSpPr txBox="1"/>
          <p:nvPr/>
        </p:nvSpPr>
        <p:spPr>
          <a:xfrm>
            <a:off x="8338043" y="6208494"/>
            <a:ext cx="412292" cy="246221"/>
          </a:xfrm>
          <a:prstGeom prst="rect">
            <a:avLst/>
          </a:prstGeom>
          <a:noFill/>
        </p:spPr>
        <p:txBody>
          <a:bodyPr wrap="none" rtlCol="0">
            <a:spAutoFit/>
          </a:bodyPr>
          <a:lstStyle/>
          <a:p>
            <a:r>
              <a:rPr lang="es-MX" sz="1000" dirty="0" smtClean="0">
                <a:solidFill>
                  <a:schemeClr val="bg1"/>
                </a:solidFill>
              </a:rPr>
              <a:t>(18)</a:t>
            </a:r>
            <a:endParaRPr lang="es-MX" sz="1000" dirty="0">
              <a:solidFill>
                <a:schemeClr val="bg1"/>
              </a:solidFill>
            </a:endParaRPr>
          </a:p>
        </p:txBody>
      </p:sp>
      <p:sp>
        <p:nvSpPr>
          <p:cNvPr id="8"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31305174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4to. </a:t>
            </a:r>
            <a:r>
              <a:rPr lang="es-MX" sz="2800" dirty="0" smtClean="0">
                <a:solidFill>
                  <a:schemeClr val="accent2">
                    <a:lumMod val="40000"/>
                    <a:lumOff val="60000"/>
                  </a:schemeClr>
                </a:solidFill>
              </a:rPr>
              <a:t>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578498" y="2709019"/>
            <a:ext cx="4572000" cy="2308324"/>
          </a:xfrm>
          <a:prstGeom prst="rect">
            <a:avLst/>
          </a:prstGeom>
        </p:spPr>
        <p:txBody>
          <a:bodyPr>
            <a:spAutoFit/>
          </a:bodyPr>
          <a:lstStyle/>
          <a:p>
            <a:pPr algn="just"/>
            <a:r>
              <a:rPr lang="es-MX" sz="2400" dirty="0" smtClean="0">
                <a:solidFill>
                  <a:schemeClr val="bg1"/>
                </a:solidFill>
              </a:rPr>
              <a:t>La oblea es revestida </a:t>
            </a:r>
            <a:r>
              <a:rPr lang="es-MX" sz="2400" dirty="0">
                <a:solidFill>
                  <a:schemeClr val="bg1"/>
                </a:solidFill>
              </a:rPr>
              <a:t>con una sustancia llamada “</a:t>
            </a:r>
            <a:r>
              <a:rPr lang="es-MX" sz="2400" dirty="0" err="1">
                <a:solidFill>
                  <a:schemeClr val="bg1"/>
                </a:solidFill>
              </a:rPr>
              <a:t>photoresist</a:t>
            </a:r>
            <a:r>
              <a:rPr lang="es-MX" sz="2400" dirty="0">
                <a:solidFill>
                  <a:schemeClr val="bg1"/>
                </a:solidFill>
              </a:rPr>
              <a:t>” (foto-resistencia</a:t>
            </a:r>
            <a:r>
              <a:rPr lang="es-MX" sz="2400" dirty="0" smtClean="0">
                <a:solidFill>
                  <a:schemeClr val="bg1"/>
                </a:solidFill>
              </a:rPr>
              <a:t>);este </a:t>
            </a:r>
            <a:r>
              <a:rPr lang="es-MX" sz="2400" dirty="0">
                <a:solidFill>
                  <a:schemeClr val="bg1"/>
                </a:solidFill>
              </a:rPr>
              <a:t>material es viscoso </a:t>
            </a:r>
            <a:r>
              <a:rPr lang="es-MX" sz="2400" dirty="0" smtClean="0">
                <a:solidFill>
                  <a:schemeClr val="bg1"/>
                </a:solidFill>
              </a:rPr>
              <a:t>e imprime </a:t>
            </a:r>
            <a:r>
              <a:rPr lang="es-MX" sz="2400" dirty="0">
                <a:solidFill>
                  <a:schemeClr val="bg1"/>
                </a:solidFill>
              </a:rPr>
              <a:t>todo cuando es expuesto a luz ultravioleta </a:t>
            </a:r>
            <a:r>
              <a:rPr lang="es-MX" sz="2400" dirty="0" smtClean="0">
                <a:solidFill>
                  <a:schemeClr val="bg1"/>
                </a:solidFill>
              </a:rPr>
              <a:t>[1], [2] </a:t>
            </a:r>
            <a:r>
              <a:rPr lang="es-MX" sz="2400" dirty="0">
                <a:solidFill>
                  <a:schemeClr val="bg1"/>
                </a:solidFill>
              </a:rPr>
              <a:t>y </a:t>
            </a:r>
            <a:r>
              <a:rPr lang="es-MX" sz="2400" dirty="0" smtClean="0">
                <a:solidFill>
                  <a:schemeClr val="bg1"/>
                </a:solidFill>
              </a:rPr>
              <a:t>[3].</a:t>
            </a:r>
            <a:endParaRPr lang="es-MX" sz="2400" dirty="0">
              <a:solidFill>
                <a:schemeClr val="bg1"/>
              </a:solidFill>
            </a:endParaRPr>
          </a:p>
        </p:txBody>
      </p:sp>
      <p:pic>
        <p:nvPicPr>
          <p:cNvPr id="6" name="4 Marcador de contenido" descr="http://www.angelfire.com/ca6/germancho/made5.gif"/>
          <p:cNvPicPr>
            <a:picLocks/>
          </p:cNvPicPr>
          <p:nvPr/>
        </p:nvPicPr>
        <p:blipFill>
          <a:blip r:embed="rId2">
            <a:extLst>
              <a:ext uri="{28A0092B-C50C-407E-A947-70E740481C1C}">
                <a14:useLocalDpi xmlns:a14="http://schemas.microsoft.com/office/drawing/2010/main" xmlns="" val="0"/>
              </a:ext>
            </a:extLst>
          </a:blip>
          <a:srcRect/>
          <a:stretch>
            <a:fillRect/>
          </a:stretch>
        </p:blipFill>
        <p:spPr bwMode="auto">
          <a:xfrm>
            <a:off x="5608348" y="2709019"/>
            <a:ext cx="2889107" cy="2308324"/>
          </a:xfrm>
          <a:prstGeom prst="rect">
            <a:avLst/>
          </a:prstGeom>
          <a:noFill/>
          <a:ln>
            <a:noFill/>
          </a:ln>
        </p:spPr>
      </p:pic>
      <p:sp>
        <p:nvSpPr>
          <p:cNvPr id="8"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10" name="9 CuadroTexto"/>
          <p:cNvSpPr txBox="1"/>
          <p:nvPr/>
        </p:nvSpPr>
        <p:spPr>
          <a:xfrm>
            <a:off x="8460342" y="4771122"/>
            <a:ext cx="344966" cy="246221"/>
          </a:xfrm>
          <a:prstGeom prst="rect">
            <a:avLst/>
          </a:prstGeom>
          <a:noFill/>
        </p:spPr>
        <p:txBody>
          <a:bodyPr wrap="square" rtlCol="0">
            <a:spAutoFit/>
          </a:bodyPr>
          <a:lstStyle/>
          <a:p>
            <a:r>
              <a:rPr lang="es-MX" sz="1000" dirty="0" smtClean="0">
                <a:solidFill>
                  <a:schemeClr val="bg1"/>
                </a:solidFill>
              </a:rPr>
              <a:t>(6)</a:t>
            </a:r>
            <a:endParaRPr lang="es-MX" sz="1000" dirty="0">
              <a:solidFill>
                <a:schemeClr val="bg1"/>
              </a:solidFill>
            </a:endParaRPr>
          </a:p>
        </p:txBody>
      </p:sp>
    </p:spTree>
    <p:extLst>
      <p:ext uri="{BB962C8B-B14F-4D97-AF65-F5344CB8AC3E}">
        <p14:creationId xmlns:p14="http://schemas.microsoft.com/office/powerpoint/2010/main" xmlns="" val="40374393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4to. </a:t>
            </a:r>
            <a:r>
              <a:rPr lang="es-MX" sz="2800" dirty="0" smtClean="0">
                <a:solidFill>
                  <a:schemeClr val="accent2">
                    <a:lumMod val="40000"/>
                    <a:lumOff val="60000"/>
                  </a:schemeClr>
                </a:solidFill>
              </a:rPr>
              <a:t>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385857" y="1532401"/>
            <a:ext cx="8456691" cy="4893647"/>
          </a:xfrm>
          <a:prstGeom prst="rect">
            <a:avLst/>
          </a:prstGeom>
        </p:spPr>
        <p:txBody>
          <a:bodyPr wrap="square">
            <a:spAutoFit/>
          </a:bodyPr>
          <a:lstStyle/>
          <a:p>
            <a:pPr algn="just"/>
            <a:r>
              <a:rPr lang="es-MX" sz="2400" dirty="0">
                <a:solidFill>
                  <a:schemeClr val="bg1"/>
                </a:solidFill>
              </a:rPr>
              <a:t>Este  proceso de “dibujado” de los transistores, a pesar de ser muy complejo y preciso, básicamente consiste en la “impresión” de sucesivas máscaras sobre el </a:t>
            </a:r>
            <a:r>
              <a:rPr lang="es-MX" sz="2400" dirty="0" err="1">
                <a:solidFill>
                  <a:schemeClr val="bg1"/>
                </a:solidFill>
              </a:rPr>
              <a:t>wafer</a:t>
            </a:r>
            <a:r>
              <a:rPr lang="es-MX" sz="2400" dirty="0">
                <a:solidFill>
                  <a:schemeClr val="bg1"/>
                </a:solidFill>
              </a:rPr>
              <a:t>, que son endurecidas mediante luz ultravioleta y atacada por </a:t>
            </a:r>
            <a:r>
              <a:rPr lang="es-MX" sz="2400" dirty="0" smtClean="0">
                <a:solidFill>
                  <a:schemeClr val="bg1"/>
                </a:solidFill>
              </a:rPr>
              <a:t>ácidos, </a:t>
            </a:r>
            <a:r>
              <a:rPr lang="es-MX" sz="2400" dirty="0">
                <a:solidFill>
                  <a:schemeClr val="bg1"/>
                </a:solidFill>
              </a:rPr>
              <a:t>encargados de remover las zonas no cubiertas por la impresión. </a:t>
            </a:r>
          </a:p>
          <a:p>
            <a:pPr algn="just"/>
            <a:endParaRPr lang="es-MX" sz="2400" dirty="0">
              <a:solidFill>
                <a:schemeClr val="bg1"/>
              </a:solidFill>
            </a:endParaRPr>
          </a:p>
          <a:p>
            <a:pPr algn="just"/>
            <a:r>
              <a:rPr lang="es-MX" sz="2400" dirty="0">
                <a:solidFill>
                  <a:schemeClr val="bg1"/>
                </a:solidFill>
              </a:rPr>
              <a:t>Cada capa que se “pinta” sobre el </a:t>
            </a:r>
            <a:r>
              <a:rPr lang="es-MX" sz="2400" dirty="0" err="1">
                <a:solidFill>
                  <a:schemeClr val="bg1"/>
                </a:solidFill>
              </a:rPr>
              <a:t>wafer</a:t>
            </a:r>
            <a:r>
              <a:rPr lang="es-MX" sz="2400" dirty="0">
                <a:solidFill>
                  <a:schemeClr val="bg1"/>
                </a:solidFill>
              </a:rPr>
              <a:t> permite o bien la eliminación de algunas partes de la superficie, o la preparación para que reciba el aporte de átomos (aluminio o cobre, por ejemplo) destinados a formar parte de los transistores que conformaran el microprocesador </a:t>
            </a:r>
            <a:r>
              <a:rPr lang="es-MX" sz="2400" dirty="0" smtClean="0">
                <a:solidFill>
                  <a:schemeClr val="bg1"/>
                </a:solidFill>
              </a:rPr>
              <a:t>[1], [2] </a:t>
            </a:r>
            <a:r>
              <a:rPr lang="es-MX" sz="2400" dirty="0">
                <a:solidFill>
                  <a:schemeClr val="bg1"/>
                </a:solidFill>
              </a:rPr>
              <a:t>y </a:t>
            </a:r>
            <a:r>
              <a:rPr lang="es-MX" sz="2400" dirty="0" smtClean="0">
                <a:solidFill>
                  <a:schemeClr val="bg1"/>
                </a:solidFill>
              </a:rPr>
              <a:t>[3].</a:t>
            </a:r>
            <a:endParaRPr lang="es-MX" sz="2400" dirty="0">
              <a:solidFill>
                <a:schemeClr val="bg1"/>
              </a:solidFill>
            </a:endParaRPr>
          </a:p>
        </p:txBody>
      </p:sp>
      <p:sp>
        <p:nvSpPr>
          <p:cNvPr id="6"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2490586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85857" y="1575351"/>
            <a:ext cx="8456691" cy="610851"/>
          </a:xfrm>
        </p:spPr>
        <p:txBody>
          <a:bodyPr/>
          <a:lstStyle/>
          <a:p>
            <a:pPr algn="ctr"/>
            <a:r>
              <a:rPr lang="es-ES" sz="2700" dirty="0" smtClean="0">
                <a:solidFill>
                  <a:schemeClr val="accent2">
                    <a:lumMod val="40000"/>
                    <a:lumOff val="60000"/>
                  </a:schemeClr>
                </a:solidFill>
                <a:latin typeface="Trajan Pro"/>
                <a:cs typeface="Trajan Pro"/>
              </a:rPr>
              <a:t>Resumen:</a:t>
            </a:r>
            <a:endParaRPr lang="es-ES" sz="2700" dirty="0">
              <a:solidFill>
                <a:srgbClr val="F1FBB1"/>
              </a:solidFill>
              <a:latin typeface="Trajan Pro"/>
              <a:cs typeface="Trajan Pro"/>
            </a:endParaRPr>
          </a:p>
        </p:txBody>
      </p:sp>
      <p:sp>
        <p:nvSpPr>
          <p:cNvPr id="3" name="Subtítulo 2"/>
          <p:cNvSpPr>
            <a:spLocks noGrp="1"/>
          </p:cNvSpPr>
          <p:nvPr>
            <p:ph type="subTitle" idx="1"/>
          </p:nvPr>
        </p:nvSpPr>
        <p:spPr>
          <a:xfrm>
            <a:off x="4694590" y="6665099"/>
            <a:ext cx="3938953" cy="192901"/>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6" name="Título 1"/>
          <p:cNvSpPr txBox="1">
            <a:spLocks/>
          </p:cNvSpPr>
          <p:nvPr/>
        </p:nvSpPr>
        <p:spPr>
          <a:xfrm>
            <a:off x="1503233" y="2186202"/>
            <a:ext cx="6382713" cy="2033801"/>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ES" sz="2300" i="1" dirty="0" smtClean="0">
                <a:solidFill>
                  <a:schemeClr val="bg1">
                    <a:lumMod val="95000"/>
                  </a:schemeClr>
                </a:solidFill>
                <a:latin typeface="Trajan Pro"/>
                <a:cs typeface="Trajan Pro"/>
              </a:rPr>
              <a:t>El presente documento identifica algunos de los principales </a:t>
            </a:r>
            <a:r>
              <a:rPr lang="es-ES" sz="2300" i="1" dirty="0">
                <a:solidFill>
                  <a:schemeClr val="bg1">
                    <a:lumMod val="95000"/>
                  </a:schemeClr>
                </a:solidFill>
                <a:latin typeface="Trajan Pro"/>
                <a:cs typeface="Trajan Pro"/>
              </a:rPr>
              <a:t>fabricantes </a:t>
            </a:r>
            <a:r>
              <a:rPr lang="es-ES" sz="2300" i="1" dirty="0" smtClean="0">
                <a:solidFill>
                  <a:schemeClr val="bg1">
                    <a:lumMod val="95000"/>
                  </a:schemeClr>
                </a:solidFill>
                <a:latin typeface="Trajan Pro"/>
                <a:cs typeface="Trajan Pro"/>
              </a:rPr>
              <a:t>de microprocesadores utilizados en las microcomputadoras de la actualidad; además se abordan los aspectos más relevantes de su fabricación</a:t>
            </a:r>
            <a:r>
              <a:rPr lang="es-ES" sz="2300" i="1" dirty="0">
                <a:solidFill>
                  <a:schemeClr val="bg1">
                    <a:lumMod val="95000"/>
                  </a:schemeClr>
                </a:solidFill>
                <a:latin typeface="Trajan Pro"/>
                <a:cs typeface="Trajan Pro"/>
              </a:rPr>
              <a:t>:</a:t>
            </a:r>
            <a:r>
              <a:rPr lang="es-ES" sz="2300" i="1" dirty="0" smtClean="0">
                <a:solidFill>
                  <a:schemeClr val="bg1">
                    <a:lumMod val="95000"/>
                  </a:schemeClr>
                </a:solidFill>
                <a:latin typeface="Trajan Pro"/>
                <a:cs typeface="Trajan Pro"/>
              </a:rPr>
              <a:t> desde la </a:t>
            </a:r>
            <a:r>
              <a:rPr lang="es-ES" sz="2300" i="1" dirty="0">
                <a:solidFill>
                  <a:schemeClr val="bg1">
                    <a:lumMod val="95000"/>
                  </a:schemeClr>
                </a:solidFill>
                <a:latin typeface="Trajan Pro"/>
                <a:cs typeface="Trajan Pro"/>
              </a:rPr>
              <a:t>materia </a:t>
            </a:r>
            <a:r>
              <a:rPr lang="es-ES" sz="2300" i="1" dirty="0" smtClean="0">
                <a:solidFill>
                  <a:schemeClr val="bg1">
                    <a:lumMod val="95000"/>
                  </a:schemeClr>
                </a:solidFill>
                <a:latin typeface="Trajan Pro"/>
                <a:cs typeface="Trajan Pro"/>
              </a:rPr>
              <a:t>prima que se utiliza, las condiciones generales para su fabricación y sus principales etapas de manufactura.</a:t>
            </a:r>
            <a:endParaRPr lang="es-ES" sz="2300" i="1" dirty="0">
              <a:solidFill>
                <a:schemeClr val="bg1">
                  <a:lumMod val="95000"/>
                </a:schemeClr>
              </a:solidFill>
              <a:latin typeface="Trajan Pro"/>
              <a:cs typeface="Trajan Pro"/>
            </a:endParaRPr>
          </a:p>
        </p:txBody>
      </p:sp>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Tema: </a:t>
            </a:r>
          </a:p>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los microprocesadores</a:t>
            </a:r>
            <a:endParaRPr lang="es-ES" sz="2700" dirty="0" smtClean="0">
              <a:solidFill>
                <a:schemeClr val="accent2">
                  <a:lumMod val="40000"/>
                  <a:lumOff val="60000"/>
                </a:schemeClr>
              </a:solidFill>
              <a:latin typeface="Trajan Pro"/>
              <a:cs typeface="Trajan Pro"/>
            </a:endParaRPr>
          </a:p>
        </p:txBody>
      </p:sp>
      <p:sp>
        <p:nvSpPr>
          <p:cNvPr id="10" name="Título 1"/>
          <p:cNvSpPr txBox="1">
            <a:spLocks/>
          </p:cNvSpPr>
          <p:nvPr/>
        </p:nvSpPr>
        <p:spPr>
          <a:xfrm>
            <a:off x="385856" y="5617902"/>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ES" sz="2700" dirty="0" smtClean="0">
                <a:solidFill>
                  <a:schemeClr val="accent2">
                    <a:lumMod val="40000"/>
                    <a:lumOff val="60000"/>
                  </a:schemeClr>
                </a:solidFill>
                <a:latin typeface="Trajan Pro"/>
                <a:cs typeface="Trajan Pro"/>
              </a:rPr>
              <a:t>Palabras Clave:</a:t>
            </a:r>
          </a:p>
          <a:p>
            <a:pPr algn="ctr"/>
            <a:r>
              <a:rPr lang="es-ES" sz="2700" dirty="0" smtClean="0">
                <a:solidFill>
                  <a:schemeClr val="accent2">
                    <a:lumMod val="40000"/>
                    <a:lumOff val="60000"/>
                  </a:schemeClr>
                </a:solidFill>
                <a:latin typeface="Trajan Pro"/>
                <a:cs typeface="Trajan Pro"/>
              </a:rPr>
              <a:t> </a:t>
            </a:r>
            <a:r>
              <a:rPr lang="es-ES" sz="2700" i="1" dirty="0" smtClean="0">
                <a:solidFill>
                  <a:schemeClr val="accent2">
                    <a:lumMod val="40000"/>
                    <a:lumOff val="60000"/>
                  </a:schemeClr>
                </a:solidFill>
                <a:latin typeface="Trajan Pro"/>
                <a:cs typeface="Trajan Pro"/>
              </a:rPr>
              <a:t>Microprocesador, fabricantes, fabricación. </a:t>
            </a:r>
            <a:endParaRPr lang="es-ES" sz="2700" i="1" dirty="0">
              <a:solidFill>
                <a:srgbClr val="F1FBB1"/>
              </a:solidFill>
              <a:latin typeface="Trajan Pro"/>
              <a:cs typeface="Trajan Pro"/>
            </a:endParaRPr>
          </a:p>
        </p:txBody>
      </p:sp>
      <p:sp>
        <p:nvSpPr>
          <p:cNvPr id="11" name="Título 1"/>
          <p:cNvSpPr txBox="1">
            <a:spLocks/>
          </p:cNvSpPr>
          <p:nvPr/>
        </p:nvSpPr>
        <p:spPr>
          <a:xfrm>
            <a:off x="385857" y="5923328"/>
            <a:ext cx="8456691" cy="610851"/>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Tree>
    <p:extLst>
      <p:ext uri="{BB962C8B-B14F-4D97-AF65-F5344CB8AC3E}">
        <p14:creationId xmlns:p14="http://schemas.microsoft.com/office/powerpoint/2010/main" xmlns="" val="8512445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5to. 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505930" y="2877719"/>
            <a:ext cx="4444761" cy="1971299"/>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a:t>Se colocan mascaras fotográficas de foto-resistencia sobre la lamina </a:t>
            </a:r>
            <a:r>
              <a:rPr lang="es-MX" sz="2400" dirty="0" smtClean="0"/>
              <a:t>[1], [2] </a:t>
            </a:r>
            <a:r>
              <a:rPr lang="es-MX" sz="2400" dirty="0"/>
              <a:t>y </a:t>
            </a:r>
            <a:r>
              <a:rPr lang="es-MX" sz="2400" dirty="0" smtClean="0"/>
              <a:t>[3].</a:t>
            </a:r>
            <a:endParaRPr lang="es-MX" sz="2400" dirty="0"/>
          </a:p>
          <a:p>
            <a:pPr algn="just"/>
            <a:endParaRPr lang="es-ES" sz="2400" dirty="0">
              <a:solidFill>
                <a:srgbClr val="F1FBB1"/>
              </a:solidFill>
              <a:latin typeface="Trajan Pro"/>
              <a:cs typeface="Trajan Pro"/>
            </a:endParaRPr>
          </a:p>
        </p:txBody>
      </p:sp>
      <p:pic>
        <p:nvPicPr>
          <p:cNvPr id="6" name="4 Marcador de contenido" descr="http://www.angelfire.com/ca6/germancho/made6.gif"/>
          <p:cNvPicPr>
            <a:picLocks/>
          </p:cNvPicPr>
          <p:nvPr/>
        </p:nvPicPr>
        <p:blipFill>
          <a:blip r:embed="rId2">
            <a:extLst>
              <a:ext uri="{28A0092B-C50C-407E-A947-70E740481C1C}">
                <a14:useLocalDpi xmlns:a14="http://schemas.microsoft.com/office/drawing/2010/main" xmlns="" val="0"/>
              </a:ext>
            </a:extLst>
          </a:blip>
          <a:srcRect/>
          <a:stretch>
            <a:fillRect/>
          </a:stretch>
        </p:blipFill>
        <p:spPr bwMode="auto">
          <a:xfrm>
            <a:off x="5395912" y="2877344"/>
            <a:ext cx="2543175" cy="1971675"/>
          </a:xfrm>
          <a:prstGeom prst="rect">
            <a:avLst/>
          </a:prstGeom>
          <a:noFill/>
          <a:ln>
            <a:noFill/>
          </a:ln>
        </p:spPr>
      </p:pic>
      <p:sp>
        <p:nvSpPr>
          <p:cNvPr id="8"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10" name="9 CuadroTexto"/>
          <p:cNvSpPr txBox="1"/>
          <p:nvPr/>
        </p:nvSpPr>
        <p:spPr>
          <a:xfrm>
            <a:off x="7939087" y="4602797"/>
            <a:ext cx="344966" cy="246221"/>
          </a:xfrm>
          <a:prstGeom prst="rect">
            <a:avLst/>
          </a:prstGeom>
          <a:noFill/>
        </p:spPr>
        <p:txBody>
          <a:bodyPr wrap="none" rtlCol="0">
            <a:spAutoFit/>
          </a:bodyPr>
          <a:lstStyle/>
          <a:p>
            <a:r>
              <a:rPr lang="es-MX" sz="1000" dirty="0" smtClean="0">
                <a:solidFill>
                  <a:schemeClr val="bg1"/>
                </a:solidFill>
              </a:rPr>
              <a:t>(6)</a:t>
            </a:r>
            <a:endParaRPr lang="es-MX" sz="1000" dirty="0">
              <a:solidFill>
                <a:schemeClr val="bg1"/>
              </a:solidFill>
            </a:endParaRPr>
          </a:p>
        </p:txBody>
      </p:sp>
    </p:spTree>
    <p:extLst>
      <p:ext uri="{BB962C8B-B14F-4D97-AF65-F5344CB8AC3E}">
        <p14:creationId xmlns:p14="http://schemas.microsoft.com/office/powerpoint/2010/main" xmlns="" val="33884467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6to. 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662474" y="2709019"/>
            <a:ext cx="4572000" cy="2308324"/>
          </a:xfrm>
          <a:prstGeom prst="rect">
            <a:avLst/>
          </a:prstGeom>
        </p:spPr>
        <p:txBody>
          <a:bodyPr>
            <a:spAutoFit/>
          </a:bodyPr>
          <a:lstStyle/>
          <a:p>
            <a:pPr algn="just"/>
            <a:r>
              <a:rPr lang="es-MX" sz="2400" dirty="0">
                <a:solidFill>
                  <a:schemeClr val="bg1"/>
                </a:solidFill>
              </a:rPr>
              <a:t>El recubrimiento y la lamina son expuestos a la luz ultravioleta, así el recubrimiento se esparce sobre determinadas áreas de la lamina </a:t>
            </a:r>
            <a:r>
              <a:rPr lang="es-MX" sz="2400" dirty="0" smtClean="0">
                <a:solidFill>
                  <a:schemeClr val="bg1"/>
                </a:solidFill>
              </a:rPr>
              <a:t>[1], [2] </a:t>
            </a:r>
            <a:r>
              <a:rPr lang="es-MX" sz="2400" dirty="0">
                <a:solidFill>
                  <a:schemeClr val="bg1"/>
                </a:solidFill>
              </a:rPr>
              <a:t>y </a:t>
            </a:r>
            <a:r>
              <a:rPr lang="es-MX" sz="2400" dirty="0" smtClean="0">
                <a:solidFill>
                  <a:schemeClr val="bg1"/>
                </a:solidFill>
              </a:rPr>
              <a:t>[3].</a:t>
            </a:r>
            <a:endParaRPr lang="es-MX" sz="2400" dirty="0">
              <a:solidFill>
                <a:schemeClr val="bg1"/>
              </a:solidFill>
            </a:endParaRPr>
          </a:p>
        </p:txBody>
      </p:sp>
      <p:pic>
        <p:nvPicPr>
          <p:cNvPr id="6" name="4 Marcador de contenido" descr="http://www.angelfire.com/ca6/germancho/made7.gif"/>
          <p:cNvPicPr>
            <a:picLocks/>
          </p:cNvPicPr>
          <p:nvPr/>
        </p:nvPicPr>
        <p:blipFill>
          <a:blip r:embed="rId2">
            <a:extLst>
              <a:ext uri="{28A0092B-C50C-407E-A947-70E740481C1C}">
                <a14:useLocalDpi xmlns:a14="http://schemas.microsoft.com/office/drawing/2010/main" xmlns="" val="0"/>
              </a:ext>
            </a:extLst>
          </a:blip>
          <a:srcRect/>
          <a:stretch>
            <a:fillRect/>
          </a:stretch>
        </p:blipFill>
        <p:spPr bwMode="auto">
          <a:xfrm>
            <a:off x="5395912" y="2877344"/>
            <a:ext cx="2543175" cy="1971675"/>
          </a:xfrm>
          <a:prstGeom prst="rect">
            <a:avLst/>
          </a:prstGeom>
          <a:noFill/>
          <a:ln>
            <a:noFill/>
          </a:ln>
        </p:spPr>
      </p:pic>
      <p:sp>
        <p:nvSpPr>
          <p:cNvPr id="8"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10" name="9 CuadroTexto"/>
          <p:cNvSpPr txBox="1"/>
          <p:nvPr/>
        </p:nvSpPr>
        <p:spPr>
          <a:xfrm>
            <a:off x="7939087" y="4602798"/>
            <a:ext cx="344966" cy="246221"/>
          </a:xfrm>
          <a:prstGeom prst="rect">
            <a:avLst/>
          </a:prstGeom>
          <a:noFill/>
        </p:spPr>
        <p:txBody>
          <a:bodyPr wrap="none" rtlCol="0">
            <a:spAutoFit/>
          </a:bodyPr>
          <a:lstStyle/>
          <a:p>
            <a:r>
              <a:rPr lang="es-MX" sz="1000" dirty="0" smtClean="0">
                <a:solidFill>
                  <a:schemeClr val="bg1"/>
                </a:solidFill>
              </a:rPr>
              <a:t>(6)</a:t>
            </a:r>
            <a:endParaRPr lang="es-MX" sz="1000" dirty="0">
              <a:solidFill>
                <a:schemeClr val="bg1"/>
              </a:solidFill>
            </a:endParaRPr>
          </a:p>
        </p:txBody>
      </p:sp>
    </p:spTree>
    <p:extLst>
      <p:ext uri="{BB962C8B-B14F-4D97-AF65-F5344CB8AC3E}">
        <p14:creationId xmlns:p14="http://schemas.microsoft.com/office/powerpoint/2010/main" xmlns="" val="9029241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6to. </a:t>
            </a:r>
            <a:r>
              <a:rPr lang="es-MX" sz="2800" dirty="0" smtClean="0">
                <a:solidFill>
                  <a:schemeClr val="accent2">
                    <a:lumMod val="40000"/>
                    <a:lumOff val="60000"/>
                  </a:schemeClr>
                </a:solidFill>
              </a:rPr>
              <a:t>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a:t>Dado el pequeñísimo tamaño de los transistores “dibujados”, no puede utilizarse luz visible en este proceso. Efectivamente, la longitud de onda de la luz visible (380 a 780 nanómetros) es demasiado grande. Los últimos procesadores están fabricados con un proceso de 45 nanómetros, empleando una radiación ultravioleta de longitud de onda más pequeña.</a:t>
            </a:r>
          </a:p>
          <a:p>
            <a:pPr algn="just"/>
            <a:endParaRPr lang="es-MX" sz="2400" dirty="0"/>
          </a:p>
          <a:p>
            <a:pPr algn="just"/>
            <a:r>
              <a:rPr lang="es-MX" sz="2400" dirty="0"/>
              <a:t>Un transistor construido en tecnología de 45 nanómetros tiene un ancho equivalente a unos 200 electrones. Eso da una idea de la precisión absoluta que se necesita al momento de aplicar cada una de las mascaras utilizadas durante la fabricación </a:t>
            </a:r>
            <a:r>
              <a:rPr lang="es-MX" sz="2400" dirty="0" smtClean="0"/>
              <a:t>[1], [2] </a:t>
            </a:r>
            <a:r>
              <a:rPr lang="es-MX" sz="2400" dirty="0"/>
              <a:t>y </a:t>
            </a:r>
            <a:r>
              <a:rPr lang="es-MX" sz="2400" dirty="0" smtClean="0"/>
              <a:t>[3].</a:t>
            </a:r>
            <a:endParaRPr lang="es-MX" sz="2400" dirty="0"/>
          </a:p>
        </p:txBody>
      </p:sp>
      <p:sp>
        <p:nvSpPr>
          <p:cNvPr id="5"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15058149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7mo. 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endParaRPr lang="es-MX" sz="2400" dirty="0" smtClean="0"/>
          </a:p>
          <a:p>
            <a:pPr algn="just"/>
            <a:r>
              <a:rPr lang="es-MX" sz="2400" dirty="0" smtClean="0"/>
              <a:t>Los </a:t>
            </a:r>
            <a:r>
              <a:rPr lang="es-MX" sz="2400" dirty="0"/>
              <a:t>pedacitos de foto-resistencia son removidos con un solvente, esto revela el dióxido de silicio oculto. La parte final de este proceso involucra remover el dióxido de silicio </a:t>
            </a:r>
            <a:r>
              <a:rPr lang="es-MX" sz="2400" dirty="0" smtClean="0"/>
              <a:t>revelado.</a:t>
            </a:r>
          </a:p>
          <a:p>
            <a:pPr algn="just"/>
            <a:endParaRPr lang="es-MX" sz="2400" dirty="0" smtClean="0"/>
          </a:p>
          <a:p>
            <a:pPr algn="just"/>
            <a:r>
              <a:rPr lang="es-MX" sz="2400" dirty="0" smtClean="0"/>
              <a:t>El </a:t>
            </a:r>
            <a:r>
              <a:rPr lang="es-MX" sz="2400" dirty="0"/>
              <a:t>proceso de recubrimiento y grabación es repetido en cada una de las </a:t>
            </a:r>
            <a:r>
              <a:rPr lang="es-MX" sz="2400" dirty="0" smtClean="0"/>
              <a:t>láminas </a:t>
            </a:r>
            <a:r>
              <a:rPr lang="es-MX" sz="2400" dirty="0"/>
              <a:t>del </a:t>
            </a:r>
            <a:r>
              <a:rPr lang="es-MX" sz="2400" dirty="0" smtClean="0"/>
              <a:t>circuito; </a:t>
            </a:r>
            <a:r>
              <a:rPr lang="es-MX" sz="2400" dirty="0"/>
              <a:t>a veces es necesario repetir este proceso en </a:t>
            </a:r>
            <a:r>
              <a:rPr lang="es-MX" sz="2400" dirty="0" smtClean="0"/>
              <a:t>más </a:t>
            </a:r>
            <a:r>
              <a:rPr lang="es-MX" sz="2400" dirty="0"/>
              <a:t>de 20 ocasiones, dependiendo de la complejidad del microprocesador </a:t>
            </a:r>
            <a:r>
              <a:rPr lang="es-MX" sz="2400" dirty="0" smtClean="0"/>
              <a:t>[1], [2] </a:t>
            </a:r>
            <a:r>
              <a:rPr lang="es-MX" sz="2400" dirty="0"/>
              <a:t>y </a:t>
            </a:r>
            <a:r>
              <a:rPr lang="es-MX" sz="2400" dirty="0" smtClean="0"/>
              <a:t>[3]. </a:t>
            </a:r>
            <a:endParaRPr lang="es-MX" sz="2400" dirty="0"/>
          </a:p>
          <a:p>
            <a:pPr algn="ctr"/>
            <a:endParaRPr lang="es-ES" sz="2700" dirty="0">
              <a:solidFill>
                <a:srgbClr val="F1FBB1"/>
              </a:solidFill>
              <a:latin typeface="Trajan Pro"/>
              <a:cs typeface="Trajan Pro"/>
            </a:endParaRPr>
          </a:p>
        </p:txBody>
      </p:sp>
      <p:sp>
        <p:nvSpPr>
          <p:cNvPr id="5"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1082144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7mo. </a:t>
            </a:r>
            <a:r>
              <a:rPr lang="es-MX" sz="2800" dirty="0" smtClean="0">
                <a:solidFill>
                  <a:schemeClr val="accent2">
                    <a:lumMod val="40000"/>
                    <a:lumOff val="60000"/>
                  </a:schemeClr>
                </a:solidFill>
              </a:rPr>
              <a:t>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a:t>Este proceso de grabación es utilizado desde hace mucho </a:t>
            </a:r>
            <a:r>
              <a:rPr lang="es-MX" sz="2400" dirty="0" smtClean="0"/>
              <a:t>tiempo. El </a:t>
            </a:r>
            <a:r>
              <a:rPr lang="es-MX" sz="2400" dirty="0"/>
              <a:t>proceso fue utilizado primero por artistas para crear impresiones en el papel, telas y madera. En la fabricación de microprocesadores, el proceso de grabación fotográfica se hace posible por medio de cintas de material conductivo, con grosor casi siempre menores al de un cabello </a:t>
            </a:r>
            <a:r>
              <a:rPr lang="es-MX" sz="2400" dirty="0" smtClean="0"/>
              <a:t>humano, en donde </a:t>
            </a:r>
            <a:r>
              <a:rPr lang="es-MX" sz="2400" dirty="0"/>
              <a:t>son preparados </a:t>
            </a:r>
            <a:r>
              <a:rPr lang="es-MX" sz="2400" dirty="0" smtClean="0"/>
              <a:t>los circuitos </a:t>
            </a:r>
            <a:r>
              <a:rPr lang="es-MX" sz="2400" dirty="0"/>
              <a:t>patrones </a:t>
            </a:r>
            <a:r>
              <a:rPr lang="es-MX" sz="2400" dirty="0" smtClean="0"/>
              <a:t>[1], [2] </a:t>
            </a:r>
            <a:r>
              <a:rPr lang="es-MX" sz="2400" dirty="0"/>
              <a:t>y </a:t>
            </a:r>
            <a:r>
              <a:rPr lang="es-MX" sz="2400" dirty="0" smtClean="0"/>
              <a:t>[3].</a:t>
            </a:r>
            <a:endParaRPr lang="es-MX" sz="2400" dirty="0"/>
          </a:p>
          <a:p>
            <a:pPr algn="just"/>
            <a:endParaRPr lang="es-ES" sz="2400" dirty="0">
              <a:latin typeface="Trajan Pro"/>
              <a:cs typeface="Trajan Pro"/>
            </a:endParaRPr>
          </a:p>
        </p:txBody>
      </p:sp>
      <p:pic>
        <p:nvPicPr>
          <p:cNvPr id="5" name="3 Imagen" descr="http://www.angelfire.com/ca6/germancho/made8.gif"/>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6179128" y="4359564"/>
            <a:ext cx="2285758" cy="2143485"/>
          </a:xfrm>
          <a:prstGeom prst="rect">
            <a:avLst/>
          </a:prstGeom>
          <a:noFill/>
          <a:ln>
            <a:noFill/>
          </a:ln>
        </p:spPr>
      </p:pic>
      <p:sp>
        <p:nvSpPr>
          <p:cNvPr id="7"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8" name="7 CuadroTexto"/>
          <p:cNvSpPr txBox="1"/>
          <p:nvPr/>
        </p:nvSpPr>
        <p:spPr>
          <a:xfrm>
            <a:off x="8464886" y="6256828"/>
            <a:ext cx="344966" cy="246221"/>
          </a:xfrm>
          <a:prstGeom prst="rect">
            <a:avLst/>
          </a:prstGeom>
          <a:noFill/>
        </p:spPr>
        <p:txBody>
          <a:bodyPr wrap="none" rtlCol="0">
            <a:spAutoFit/>
          </a:bodyPr>
          <a:lstStyle/>
          <a:p>
            <a:r>
              <a:rPr lang="es-MX" sz="1000" dirty="0" smtClean="0">
                <a:solidFill>
                  <a:schemeClr val="bg1"/>
                </a:solidFill>
              </a:rPr>
              <a:t>(6)</a:t>
            </a:r>
            <a:endParaRPr lang="es-MX" sz="1000" dirty="0">
              <a:solidFill>
                <a:schemeClr val="bg1"/>
              </a:solidFill>
            </a:endParaRPr>
          </a:p>
        </p:txBody>
      </p:sp>
    </p:spTree>
    <p:extLst>
      <p:ext uri="{BB962C8B-B14F-4D97-AF65-F5344CB8AC3E}">
        <p14:creationId xmlns:p14="http://schemas.microsoft.com/office/powerpoint/2010/main" xmlns="" val="17124025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8vo. 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a:t>Ahora se inundan las áreas expuestas de </a:t>
            </a:r>
            <a:r>
              <a:rPr lang="es-MX" sz="2400" dirty="0" smtClean="0"/>
              <a:t>la lamina </a:t>
            </a:r>
            <a:r>
              <a:rPr lang="es-MX" sz="2400" dirty="0"/>
              <a:t>de </a:t>
            </a:r>
            <a:r>
              <a:rPr lang="es-MX" sz="2400" dirty="0" smtClean="0"/>
              <a:t>silicio con un </a:t>
            </a:r>
            <a:r>
              <a:rPr lang="es-MX" sz="2400" dirty="0"/>
              <a:t>químico combinado de iones (partículas cargadas); las áreas de silicio sobrecargadas dirigen electricidad a cada transistor para encenderlo. Los electrones fluyen de arriba a abajo entre los diferentes niveles, formando canales a través del proceso de </a:t>
            </a:r>
            <a:r>
              <a:rPr lang="es-MX" sz="2400" dirty="0" smtClean="0"/>
              <a:t>recubrimiento </a:t>
            </a:r>
            <a:r>
              <a:rPr lang="es-MX" sz="2400" dirty="0"/>
              <a:t>y grabación, luego que los canales estén en un determinado </a:t>
            </a:r>
            <a:r>
              <a:rPr lang="es-MX" sz="2400" dirty="0" smtClean="0"/>
              <a:t>lugar, </a:t>
            </a:r>
            <a:r>
              <a:rPr lang="es-MX" sz="2400" dirty="0"/>
              <a:t>se llenan con aluminio </a:t>
            </a:r>
            <a:r>
              <a:rPr lang="es-MX" sz="2400" dirty="0" smtClean="0"/>
              <a:t>[1], [2] </a:t>
            </a:r>
            <a:r>
              <a:rPr lang="es-MX" sz="2400" dirty="0"/>
              <a:t>y </a:t>
            </a:r>
            <a:r>
              <a:rPr lang="es-MX" sz="2400" dirty="0" smtClean="0"/>
              <a:t>[3].</a:t>
            </a:r>
            <a:endParaRPr lang="es-MX" sz="2400" dirty="0"/>
          </a:p>
          <a:p>
            <a:pPr algn="ctr"/>
            <a:endParaRPr lang="es-ES" sz="2700" dirty="0">
              <a:solidFill>
                <a:srgbClr val="F1FBB1"/>
              </a:solidFill>
              <a:latin typeface="Trajan Pro"/>
              <a:cs typeface="Trajan Pro"/>
            </a:endParaRPr>
          </a:p>
        </p:txBody>
      </p:sp>
      <p:pic>
        <p:nvPicPr>
          <p:cNvPr id="5" name="3 Imagen" descr="http://www.angelfire.com/ca6/germancho/made9.gif"/>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5957456" y="4378036"/>
            <a:ext cx="2449644" cy="2056432"/>
          </a:xfrm>
          <a:prstGeom prst="rect">
            <a:avLst/>
          </a:prstGeom>
          <a:noFill/>
          <a:ln>
            <a:noFill/>
          </a:ln>
        </p:spPr>
      </p:pic>
      <p:sp>
        <p:nvSpPr>
          <p:cNvPr id="7"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8" name="7 CuadroTexto"/>
          <p:cNvSpPr txBox="1"/>
          <p:nvPr/>
        </p:nvSpPr>
        <p:spPr>
          <a:xfrm>
            <a:off x="8407100" y="6164848"/>
            <a:ext cx="344966" cy="246221"/>
          </a:xfrm>
          <a:prstGeom prst="rect">
            <a:avLst/>
          </a:prstGeom>
          <a:noFill/>
        </p:spPr>
        <p:txBody>
          <a:bodyPr wrap="none" rtlCol="0">
            <a:spAutoFit/>
          </a:bodyPr>
          <a:lstStyle/>
          <a:p>
            <a:r>
              <a:rPr lang="es-MX" sz="1000" dirty="0" smtClean="0">
                <a:solidFill>
                  <a:schemeClr val="bg1"/>
                </a:solidFill>
              </a:rPr>
              <a:t>(6)</a:t>
            </a:r>
            <a:endParaRPr lang="es-MX" sz="1000" dirty="0">
              <a:solidFill>
                <a:schemeClr val="bg1"/>
              </a:solidFill>
            </a:endParaRPr>
          </a:p>
        </p:txBody>
      </p:sp>
    </p:spTree>
    <p:extLst>
      <p:ext uri="{BB962C8B-B14F-4D97-AF65-F5344CB8AC3E}">
        <p14:creationId xmlns:p14="http://schemas.microsoft.com/office/powerpoint/2010/main" xmlns="" val="35453482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9no. 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385856" y="1476583"/>
            <a:ext cx="8456691" cy="4524315"/>
          </a:xfrm>
          <a:prstGeom prst="rect">
            <a:avLst/>
          </a:prstGeom>
        </p:spPr>
        <p:txBody>
          <a:bodyPr wrap="square">
            <a:spAutoFit/>
          </a:bodyPr>
          <a:lstStyle/>
          <a:p>
            <a:pPr algn="just"/>
            <a:r>
              <a:rPr lang="es-MX" sz="2400" dirty="0">
                <a:solidFill>
                  <a:schemeClr val="bg1"/>
                </a:solidFill>
              </a:rPr>
              <a:t>Una vez que el </a:t>
            </a:r>
            <a:r>
              <a:rPr lang="es-MX" sz="2400" dirty="0" err="1">
                <a:solidFill>
                  <a:schemeClr val="bg1"/>
                </a:solidFill>
              </a:rPr>
              <a:t>wafer</a:t>
            </a:r>
            <a:r>
              <a:rPr lang="es-MX" sz="2400" dirty="0">
                <a:solidFill>
                  <a:schemeClr val="bg1"/>
                </a:solidFill>
              </a:rPr>
              <a:t> ha pasado por todo el proceso litográfico, tiene “grabados” en su superficie varios cientos de microprocesadores, cuya integridad es comprobada antes de cortarlos. Se trata de un proceso obviamente automatizado, y que termina con un </a:t>
            </a:r>
            <a:r>
              <a:rPr lang="es-MX" sz="2400" dirty="0" err="1">
                <a:solidFill>
                  <a:schemeClr val="bg1"/>
                </a:solidFill>
              </a:rPr>
              <a:t>wafer</a:t>
            </a:r>
            <a:r>
              <a:rPr lang="es-MX" sz="2400" dirty="0">
                <a:solidFill>
                  <a:schemeClr val="bg1"/>
                </a:solidFill>
              </a:rPr>
              <a:t> que tiene grabados algunas marcas en el lugar que se encuentra algún microprocesador defectuoso</a:t>
            </a:r>
            <a:r>
              <a:rPr lang="es-MX" sz="2400" dirty="0" smtClean="0">
                <a:solidFill>
                  <a:schemeClr val="bg1"/>
                </a:solidFill>
              </a:rPr>
              <a:t>.</a:t>
            </a:r>
          </a:p>
          <a:p>
            <a:pPr algn="just"/>
            <a:endParaRPr lang="es-MX" sz="2400" dirty="0" smtClean="0">
              <a:solidFill>
                <a:schemeClr val="bg1"/>
              </a:solidFill>
            </a:endParaRPr>
          </a:p>
          <a:p>
            <a:pPr algn="just"/>
            <a:r>
              <a:rPr lang="es-MX" sz="2400" dirty="0" smtClean="0">
                <a:solidFill>
                  <a:schemeClr val="bg1"/>
                </a:solidFill>
              </a:rPr>
              <a:t>La </a:t>
            </a:r>
            <a:r>
              <a:rPr lang="es-MX" sz="2400" dirty="0">
                <a:solidFill>
                  <a:schemeClr val="bg1"/>
                </a:solidFill>
              </a:rPr>
              <a:t>mayoría de los errores se dan en los bordes del </a:t>
            </a:r>
            <a:r>
              <a:rPr lang="es-MX" sz="2400" dirty="0" err="1">
                <a:solidFill>
                  <a:schemeClr val="bg1"/>
                </a:solidFill>
              </a:rPr>
              <a:t>wafer</a:t>
            </a:r>
            <a:r>
              <a:rPr lang="es-MX" sz="2400" dirty="0">
                <a:solidFill>
                  <a:schemeClr val="bg1"/>
                </a:solidFill>
              </a:rPr>
              <a:t>, dando como resultados chips capaces de funcionar a velocidades menores que los del centro de la oblea </a:t>
            </a:r>
            <a:r>
              <a:rPr lang="es-MX" sz="2400" dirty="0" smtClean="0">
                <a:solidFill>
                  <a:schemeClr val="bg1"/>
                </a:solidFill>
              </a:rPr>
              <a:t>[1], [2] </a:t>
            </a:r>
            <a:r>
              <a:rPr lang="es-MX" sz="2400" dirty="0">
                <a:solidFill>
                  <a:schemeClr val="bg1"/>
                </a:solidFill>
              </a:rPr>
              <a:t>y </a:t>
            </a:r>
            <a:r>
              <a:rPr lang="es-MX" sz="2400" dirty="0" smtClean="0">
                <a:solidFill>
                  <a:schemeClr val="bg1"/>
                </a:solidFill>
              </a:rPr>
              <a:t>[3]. </a:t>
            </a:r>
            <a:endParaRPr lang="es-MX" sz="2400" dirty="0">
              <a:solidFill>
                <a:schemeClr val="bg1"/>
              </a:solidFill>
            </a:endParaRPr>
          </a:p>
        </p:txBody>
      </p:sp>
      <p:sp>
        <p:nvSpPr>
          <p:cNvPr id="6"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16083669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10mo. 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727787" y="2547347"/>
            <a:ext cx="4572000" cy="3046988"/>
          </a:xfrm>
          <a:prstGeom prst="rect">
            <a:avLst/>
          </a:prstGeom>
        </p:spPr>
        <p:txBody>
          <a:bodyPr>
            <a:spAutoFit/>
          </a:bodyPr>
          <a:lstStyle/>
          <a:p>
            <a:pPr algn="just"/>
            <a:r>
              <a:rPr lang="es-MX" sz="2400" dirty="0" smtClean="0">
                <a:solidFill>
                  <a:schemeClr val="bg1"/>
                </a:solidFill>
              </a:rPr>
              <a:t>Después, </a:t>
            </a:r>
            <a:r>
              <a:rPr lang="es-MX" sz="2400" dirty="0">
                <a:solidFill>
                  <a:schemeClr val="bg1"/>
                </a:solidFill>
              </a:rPr>
              <a:t>el </a:t>
            </a:r>
            <a:r>
              <a:rPr lang="es-MX" sz="2400" dirty="0" err="1">
                <a:solidFill>
                  <a:schemeClr val="bg1"/>
                </a:solidFill>
              </a:rPr>
              <a:t>wafer</a:t>
            </a:r>
            <a:r>
              <a:rPr lang="es-MX" sz="2400" dirty="0">
                <a:solidFill>
                  <a:schemeClr val="bg1"/>
                </a:solidFill>
              </a:rPr>
              <a:t> es cortado y cada chip individualizado. En esta etapa del proceso el microprocesador es una pequeña placa de unos pocos milímetros cuadrados, sin pines ni </a:t>
            </a:r>
            <a:r>
              <a:rPr lang="es-MX" sz="2400" dirty="0" smtClean="0">
                <a:solidFill>
                  <a:schemeClr val="bg1"/>
                </a:solidFill>
              </a:rPr>
              <a:t>cápsula </a:t>
            </a:r>
            <a:r>
              <a:rPr lang="es-MX" sz="2400" dirty="0">
                <a:solidFill>
                  <a:schemeClr val="bg1"/>
                </a:solidFill>
              </a:rPr>
              <a:t>protectora </a:t>
            </a:r>
            <a:r>
              <a:rPr lang="es-MX" sz="2400" dirty="0" smtClean="0">
                <a:solidFill>
                  <a:schemeClr val="bg1"/>
                </a:solidFill>
              </a:rPr>
              <a:t>[1], [2] </a:t>
            </a:r>
            <a:r>
              <a:rPr lang="es-MX" sz="2400" dirty="0">
                <a:solidFill>
                  <a:schemeClr val="bg1"/>
                </a:solidFill>
              </a:rPr>
              <a:t>y </a:t>
            </a:r>
            <a:r>
              <a:rPr lang="es-MX" sz="2400" dirty="0" smtClean="0">
                <a:solidFill>
                  <a:schemeClr val="bg1"/>
                </a:solidFill>
              </a:rPr>
              <a:t>[3].</a:t>
            </a:r>
            <a:endParaRPr lang="es-MX" sz="2400" dirty="0">
              <a:solidFill>
                <a:schemeClr val="bg1"/>
              </a:solidFill>
            </a:endParaRPr>
          </a:p>
        </p:txBody>
      </p:sp>
      <p:pic>
        <p:nvPicPr>
          <p:cNvPr id="4" name="3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914880" y="1951672"/>
            <a:ext cx="2505075" cy="1828800"/>
          </a:xfrm>
          <a:prstGeom prst="rect">
            <a:avLst/>
          </a:prstGeom>
        </p:spPr>
      </p:pic>
      <p:pic>
        <p:nvPicPr>
          <p:cNvPr id="5" name="4 Imagen"/>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914879" y="4189124"/>
            <a:ext cx="2505075" cy="1952625"/>
          </a:xfrm>
          <a:prstGeom prst="rect">
            <a:avLst/>
          </a:prstGeom>
        </p:spPr>
      </p:pic>
      <p:sp>
        <p:nvSpPr>
          <p:cNvPr id="6" name="5 CuadroTexto"/>
          <p:cNvSpPr txBox="1"/>
          <p:nvPr/>
        </p:nvSpPr>
        <p:spPr>
          <a:xfrm>
            <a:off x="8430256" y="3534251"/>
            <a:ext cx="412292" cy="246221"/>
          </a:xfrm>
          <a:prstGeom prst="rect">
            <a:avLst/>
          </a:prstGeom>
          <a:noFill/>
        </p:spPr>
        <p:txBody>
          <a:bodyPr wrap="none" rtlCol="0">
            <a:spAutoFit/>
          </a:bodyPr>
          <a:lstStyle/>
          <a:p>
            <a:r>
              <a:rPr lang="es-MX" sz="1000" dirty="0" smtClean="0">
                <a:solidFill>
                  <a:schemeClr val="bg1"/>
                </a:solidFill>
              </a:rPr>
              <a:t>(11)</a:t>
            </a:r>
            <a:endParaRPr lang="es-MX" sz="1000" dirty="0">
              <a:solidFill>
                <a:schemeClr val="bg1"/>
              </a:solidFill>
            </a:endParaRPr>
          </a:p>
        </p:txBody>
      </p:sp>
      <p:sp>
        <p:nvSpPr>
          <p:cNvPr id="7" name="6 CuadroTexto"/>
          <p:cNvSpPr txBox="1"/>
          <p:nvPr/>
        </p:nvSpPr>
        <p:spPr>
          <a:xfrm>
            <a:off x="8430256" y="5895528"/>
            <a:ext cx="412292" cy="246221"/>
          </a:xfrm>
          <a:prstGeom prst="rect">
            <a:avLst/>
          </a:prstGeom>
          <a:noFill/>
        </p:spPr>
        <p:txBody>
          <a:bodyPr wrap="none" rtlCol="0">
            <a:spAutoFit/>
          </a:bodyPr>
          <a:lstStyle/>
          <a:p>
            <a:r>
              <a:rPr lang="es-MX" sz="1000" dirty="0" smtClean="0">
                <a:solidFill>
                  <a:schemeClr val="bg1"/>
                </a:solidFill>
              </a:rPr>
              <a:t>(14)</a:t>
            </a:r>
            <a:endParaRPr lang="es-MX" sz="1000" dirty="0">
              <a:solidFill>
                <a:schemeClr val="bg1"/>
              </a:solidFill>
            </a:endParaRPr>
          </a:p>
        </p:txBody>
      </p:sp>
      <p:sp>
        <p:nvSpPr>
          <p:cNvPr id="10"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36058109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11vo. 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724577" y="2023139"/>
            <a:ext cx="4228345" cy="3232353"/>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a:t>Luego de terminar todos los </a:t>
            </a:r>
            <a:r>
              <a:rPr lang="es-MX" sz="2400" dirty="0" smtClean="0"/>
              <a:t>pasos, </a:t>
            </a:r>
            <a:r>
              <a:rPr lang="es-MX" sz="2400" dirty="0"/>
              <a:t>es instalado </a:t>
            </a:r>
            <a:r>
              <a:rPr lang="es-MX" sz="2400" dirty="0" smtClean="0"/>
              <a:t>el </a:t>
            </a:r>
            <a:r>
              <a:rPr lang="es-MX" sz="2400" dirty="0"/>
              <a:t>microprocesador </a:t>
            </a:r>
            <a:r>
              <a:rPr lang="es-MX" sz="2400" dirty="0" smtClean="0"/>
              <a:t>en una </a:t>
            </a:r>
            <a:r>
              <a:rPr lang="es-MX" sz="2400" dirty="0"/>
              <a:t>base de cerámica o </a:t>
            </a:r>
            <a:r>
              <a:rPr lang="es-MX" sz="2400" dirty="0" smtClean="0"/>
              <a:t>plástico, </a:t>
            </a:r>
            <a:r>
              <a:rPr lang="es-MX" sz="2400" dirty="0"/>
              <a:t>con la cual podrá reposar tranquilamente sobre la tarjeta de circuitos </a:t>
            </a:r>
            <a:r>
              <a:rPr lang="es-MX" sz="2400" dirty="0" smtClean="0"/>
              <a:t>[1], [2] </a:t>
            </a:r>
            <a:r>
              <a:rPr lang="es-MX" sz="2400" dirty="0"/>
              <a:t>y </a:t>
            </a:r>
            <a:r>
              <a:rPr lang="es-MX" sz="2400" dirty="0" smtClean="0"/>
              <a:t>[3].</a:t>
            </a:r>
            <a:endParaRPr lang="es-MX" sz="2400" dirty="0"/>
          </a:p>
        </p:txBody>
      </p:sp>
      <p:pic>
        <p:nvPicPr>
          <p:cNvPr id="5" name="3 Imagen" descr="Los pines se conectan utilizando delgadísimos alambres.">
            <a:hlinkClick r:id="rId2" tooltip="&quot;Los pines se conectan utilizando delgadísimos alambres.&quot;"/>
          </p:cNvPr>
          <p:cNvPicPr/>
          <p:nvPr/>
        </p:nvPicPr>
        <p:blipFill>
          <a:blip r:embed="rId3"/>
          <a:srcRect/>
          <a:stretch>
            <a:fillRect/>
          </a:stretch>
        </p:blipFill>
        <p:spPr bwMode="auto">
          <a:xfrm>
            <a:off x="5467926" y="2023139"/>
            <a:ext cx="2863273" cy="3232353"/>
          </a:xfrm>
          <a:prstGeom prst="rect">
            <a:avLst/>
          </a:prstGeom>
          <a:noFill/>
          <a:ln w="9525">
            <a:noFill/>
            <a:miter lim="800000"/>
            <a:headEnd/>
            <a:tailEnd/>
          </a:ln>
        </p:spPr>
      </p:pic>
      <p:sp>
        <p:nvSpPr>
          <p:cNvPr id="2" name="1 CuadroTexto"/>
          <p:cNvSpPr txBox="1"/>
          <p:nvPr/>
        </p:nvSpPr>
        <p:spPr>
          <a:xfrm>
            <a:off x="8331199" y="5009271"/>
            <a:ext cx="412292" cy="246221"/>
          </a:xfrm>
          <a:prstGeom prst="rect">
            <a:avLst/>
          </a:prstGeom>
          <a:noFill/>
        </p:spPr>
        <p:txBody>
          <a:bodyPr wrap="none" rtlCol="0">
            <a:spAutoFit/>
          </a:bodyPr>
          <a:lstStyle/>
          <a:p>
            <a:r>
              <a:rPr lang="es-MX" sz="1000" dirty="0" smtClean="0">
                <a:solidFill>
                  <a:schemeClr val="bg1"/>
                </a:solidFill>
              </a:rPr>
              <a:t>(12)</a:t>
            </a:r>
            <a:endParaRPr lang="es-MX" sz="1000" dirty="0">
              <a:solidFill>
                <a:schemeClr val="bg1"/>
              </a:solidFill>
            </a:endParaRPr>
          </a:p>
        </p:txBody>
      </p:sp>
      <p:sp>
        <p:nvSpPr>
          <p:cNvPr id="7"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16208023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11vo. Paso</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smtClean="0"/>
              <a:t>Cada </a:t>
            </a:r>
            <a:r>
              <a:rPr lang="es-MX" sz="2400" dirty="0"/>
              <a:t>una de estas plaquitas será dotada de una </a:t>
            </a:r>
            <a:r>
              <a:rPr lang="es-MX" sz="2400" dirty="0" smtClean="0"/>
              <a:t>cápsula </a:t>
            </a:r>
            <a:r>
              <a:rPr lang="es-MX" sz="2400" dirty="0"/>
              <a:t>protectora plástica (en algunos casos pueden ser cerámicas) y conectada a los cientos de pines metálicos que le permitirán interactuar con el mundo exterior. Cada una de estas conexiones se realiza utilizando delgadísimos alambres, generalmente de oro. De ser necesario, la </a:t>
            </a:r>
            <a:r>
              <a:rPr lang="es-MX" sz="2400" dirty="0" smtClean="0"/>
              <a:t>cápsula </a:t>
            </a:r>
            <a:r>
              <a:rPr lang="es-MX" sz="2400" dirty="0"/>
              <a:t>es dotada de un pequeño disipador térmico de metal, que servirá para mejorar la transferencia de calor desde el interior del chip hacia el disipador principal. El resultado final es un microprocesador como el que equipa nuestro ordenador </a:t>
            </a:r>
            <a:r>
              <a:rPr lang="es-MX" sz="2400" dirty="0" smtClean="0"/>
              <a:t>[1], [2] </a:t>
            </a:r>
            <a:r>
              <a:rPr lang="es-MX" sz="2400" dirty="0"/>
              <a:t>y </a:t>
            </a:r>
            <a:r>
              <a:rPr lang="es-MX" sz="2400" dirty="0" smtClean="0"/>
              <a:t>[3].</a:t>
            </a:r>
            <a:endParaRPr lang="es-MX" sz="2400" dirty="0"/>
          </a:p>
        </p:txBody>
      </p:sp>
      <p:sp>
        <p:nvSpPr>
          <p:cNvPr id="5"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34577084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85857" y="1575351"/>
            <a:ext cx="8456691" cy="610851"/>
          </a:xfrm>
        </p:spPr>
        <p:txBody>
          <a:bodyPr/>
          <a:lstStyle/>
          <a:p>
            <a:pPr algn="ctr"/>
            <a:r>
              <a:rPr lang="es-ES" sz="2700" dirty="0" err="1" smtClean="0">
                <a:solidFill>
                  <a:schemeClr val="accent2">
                    <a:lumMod val="40000"/>
                    <a:lumOff val="60000"/>
                  </a:schemeClr>
                </a:solidFill>
                <a:latin typeface="Trajan Pro"/>
                <a:cs typeface="Trajan Pro"/>
              </a:rPr>
              <a:t>Abstract</a:t>
            </a:r>
            <a:r>
              <a:rPr lang="es-ES" sz="2700" dirty="0" smtClean="0">
                <a:solidFill>
                  <a:schemeClr val="accent2">
                    <a:lumMod val="40000"/>
                    <a:lumOff val="60000"/>
                  </a:schemeClr>
                </a:solidFill>
                <a:latin typeface="Trajan Pro"/>
                <a:cs typeface="Trajan Pro"/>
              </a:rPr>
              <a:t>:</a:t>
            </a:r>
            <a:endParaRPr lang="es-ES" sz="2700" dirty="0">
              <a:solidFill>
                <a:srgbClr val="F1FBB1"/>
              </a:solidFill>
              <a:latin typeface="Trajan Pro"/>
              <a:cs typeface="Trajan Pro"/>
            </a:endParaRPr>
          </a:p>
        </p:txBody>
      </p:sp>
      <p:sp>
        <p:nvSpPr>
          <p:cNvPr id="3" name="Subtítulo 2"/>
          <p:cNvSpPr>
            <a:spLocks noGrp="1"/>
          </p:cNvSpPr>
          <p:nvPr>
            <p:ph type="subTitle" idx="1"/>
          </p:nvPr>
        </p:nvSpPr>
        <p:spPr>
          <a:xfrm>
            <a:off x="4694590" y="6665099"/>
            <a:ext cx="3938953" cy="192901"/>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6" name="Título 1"/>
          <p:cNvSpPr txBox="1">
            <a:spLocks/>
          </p:cNvSpPr>
          <p:nvPr/>
        </p:nvSpPr>
        <p:spPr>
          <a:xfrm>
            <a:off x="1503233" y="2186202"/>
            <a:ext cx="6382713" cy="2033801"/>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n-US" sz="2400" i="1" dirty="0"/>
              <a:t>This paper identifies some of the major manufacturers of chips used in microcomputer-besides the most relevant aspects of their construction are addressed: from the raw material used, the general conditions for manufacturing and its main manufacturing </a:t>
            </a:r>
            <a:r>
              <a:rPr lang="en-US" sz="2400" i="1" dirty="0" smtClean="0"/>
              <a:t>stages.</a:t>
            </a:r>
            <a:endParaRPr lang="es-ES" sz="2400" i="1" dirty="0">
              <a:solidFill>
                <a:schemeClr val="bg1">
                  <a:lumMod val="95000"/>
                </a:schemeClr>
              </a:solidFill>
              <a:latin typeface="Trajan Pro"/>
              <a:cs typeface="Trajan Pro"/>
            </a:endParaRPr>
          </a:p>
        </p:txBody>
      </p:sp>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Tema: </a:t>
            </a:r>
          </a:p>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los </a:t>
            </a:r>
            <a:r>
              <a:rPr lang="es-MX" sz="2800" dirty="0" smtClean="0">
                <a:solidFill>
                  <a:schemeClr val="accent2">
                    <a:lumMod val="40000"/>
                    <a:lumOff val="60000"/>
                  </a:schemeClr>
                </a:solidFill>
              </a:rPr>
              <a:t>microprocesadores</a:t>
            </a:r>
          </a:p>
        </p:txBody>
      </p:sp>
      <p:sp>
        <p:nvSpPr>
          <p:cNvPr id="10" name="Título 1"/>
          <p:cNvSpPr txBox="1">
            <a:spLocks/>
          </p:cNvSpPr>
          <p:nvPr/>
        </p:nvSpPr>
        <p:spPr>
          <a:xfrm>
            <a:off x="1122218" y="5331454"/>
            <a:ext cx="7511325"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ES" sz="2700" dirty="0" err="1" smtClean="0">
                <a:solidFill>
                  <a:schemeClr val="accent2">
                    <a:lumMod val="40000"/>
                    <a:lumOff val="60000"/>
                  </a:schemeClr>
                </a:solidFill>
                <a:latin typeface="Trajan Pro"/>
                <a:cs typeface="Trajan Pro"/>
              </a:rPr>
              <a:t>Keywords</a:t>
            </a:r>
            <a:r>
              <a:rPr lang="es-ES" sz="2700" dirty="0" smtClean="0">
                <a:solidFill>
                  <a:schemeClr val="accent2">
                    <a:lumMod val="40000"/>
                    <a:lumOff val="60000"/>
                  </a:schemeClr>
                </a:solidFill>
                <a:latin typeface="Trajan Pro"/>
                <a:cs typeface="Trajan Pro"/>
              </a:rPr>
              <a:t>:</a:t>
            </a:r>
          </a:p>
          <a:p>
            <a:pPr algn="ctr"/>
            <a:r>
              <a:rPr lang="es-ES" sz="2700" dirty="0" smtClean="0">
                <a:solidFill>
                  <a:schemeClr val="accent2">
                    <a:lumMod val="40000"/>
                    <a:lumOff val="60000"/>
                  </a:schemeClr>
                </a:solidFill>
                <a:latin typeface="Trajan Pro"/>
                <a:cs typeface="Trajan Pro"/>
              </a:rPr>
              <a:t> </a:t>
            </a:r>
            <a:r>
              <a:rPr lang="es-ES" sz="2700" i="1" dirty="0" err="1" smtClean="0">
                <a:solidFill>
                  <a:schemeClr val="accent2">
                    <a:lumMod val="40000"/>
                    <a:lumOff val="60000"/>
                  </a:schemeClr>
                </a:solidFill>
                <a:latin typeface="Trajan Pro"/>
                <a:cs typeface="Trajan Pro"/>
              </a:rPr>
              <a:t>Microprocessor</a:t>
            </a:r>
            <a:r>
              <a:rPr lang="es-ES" sz="2700" i="1" dirty="0" smtClean="0">
                <a:solidFill>
                  <a:schemeClr val="accent2">
                    <a:lumMod val="40000"/>
                    <a:lumOff val="60000"/>
                  </a:schemeClr>
                </a:solidFill>
                <a:latin typeface="Trajan Pro"/>
                <a:cs typeface="Trajan Pro"/>
              </a:rPr>
              <a:t>, </a:t>
            </a:r>
            <a:r>
              <a:rPr lang="es-ES" sz="2700" i="1" dirty="0" err="1">
                <a:solidFill>
                  <a:schemeClr val="accent2">
                    <a:lumMod val="40000"/>
                    <a:lumOff val="60000"/>
                  </a:schemeClr>
                </a:solidFill>
                <a:latin typeface="Trajan Pro"/>
                <a:cs typeface="Trajan Pro"/>
              </a:rPr>
              <a:t>manufacturers</a:t>
            </a:r>
            <a:r>
              <a:rPr lang="es-ES" sz="2700" i="1" dirty="0">
                <a:solidFill>
                  <a:schemeClr val="accent2">
                    <a:lumMod val="40000"/>
                    <a:lumOff val="60000"/>
                  </a:schemeClr>
                </a:solidFill>
                <a:latin typeface="Trajan Pro"/>
                <a:cs typeface="Trajan Pro"/>
              </a:rPr>
              <a:t>, </a:t>
            </a:r>
            <a:r>
              <a:rPr lang="es-ES" sz="2700" i="1" dirty="0" err="1">
                <a:solidFill>
                  <a:schemeClr val="accent2">
                    <a:lumMod val="40000"/>
                    <a:lumOff val="60000"/>
                  </a:schemeClr>
                </a:solidFill>
                <a:latin typeface="Trajan Pro"/>
                <a:cs typeface="Trajan Pro"/>
              </a:rPr>
              <a:t>manufacturing</a:t>
            </a:r>
            <a:r>
              <a:rPr lang="es-ES" sz="2700" i="1" dirty="0">
                <a:solidFill>
                  <a:schemeClr val="accent2">
                    <a:lumMod val="40000"/>
                    <a:lumOff val="60000"/>
                  </a:schemeClr>
                </a:solidFill>
                <a:latin typeface="Trajan Pro"/>
                <a:cs typeface="Trajan Pro"/>
              </a:rPr>
              <a:t>.</a:t>
            </a:r>
            <a:r>
              <a:rPr lang="es-ES" sz="2700" i="1" dirty="0" smtClean="0">
                <a:solidFill>
                  <a:schemeClr val="accent2">
                    <a:lumMod val="40000"/>
                    <a:lumOff val="60000"/>
                  </a:schemeClr>
                </a:solidFill>
                <a:latin typeface="Trajan Pro"/>
                <a:cs typeface="Trajan Pro"/>
              </a:rPr>
              <a:t> </a:t>
            </a:r>
            <a:endParaRPr lang="es-ES" sz="2700" i="1" dirty="0">
              <a:solidFill>
                <a:srgbClr val="F1FBB1"/>
              </a:solidFill>
              <a:latin typeface="Trajan Pro"/>
              <a:cs typeface="Trajan Pro"/>
            </a:endParaRPr>
          </a:p>
        </p:txBody>
      </p:sp>
      <p:sp>
        <p:nvSpPr>
          <p:cNvPr id="11" name="Título 1"/>
          <p:cNvSpPr txBox="1">
            <a:spLocks/>
          </p:cNvSpPr>
          <p:nvPr/>
        </p:nvSpPr>
        <p:spPr>
          <a:xfrm>
            <a:off x="385857" y="5923328"/>
            <a:ext cx="8456691" cy="610851"/>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Tree>
    <p:extLst>
      <p:ext uri="{BB962C8B-B14F-4D97-AF65-F5344CB8AC3E}">
        <p14:creationId xmlns:p14="http://schemas.microsoft.com/office/powerpoint/2010/main" xmlns="" val="26957109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Fabricación </a:t>
            </a:r>
            <a:r>
              <a:rPr lang="es-MX" sz="2800" dirty="0">
                <a:solidFill>
                  <a:schemeClr val="accent2">
                    <a:lumMod val="40000"/>
                    <a:lumOff val="60000"/>
                  </a:schemeClr>
                </a:solidFill>
              </a:rPr>
              <a:t>de microprocesadores: 11vo. </a:t>
            </a:r>
            <a:r>
              <a:rPr lang="es-MX" sz="2800" dirty="0" smtClean="0">
                <a:solidFill>
                  <a:schemeClr val="accent2">
                    <a:lumMod val="40000"/>
                    <a:lumOff val="60000"/>
                  </a:schemeClr>
                </a:solidFill>
              </a:rPr>
              <a:t>Paso</a:t>
            </a:r>
            <a:endParaRPr lang="es-ES" sz="2700" dirty="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a:t>Todo el proceso descrito demora dos o tres meses en ser completado y de cada cristal de silicio </a:t>
            </a:r>
            <a:r>
              <a:rPr lang="es-MX" sz="2400" dirty="0" err="1"/>
              <a:t>extrapuro</a:t>
            </a:r>
            <a:r>
              <a:rPr lang="es-MX" sz="2400" dirty="0"/>
              <a:t> se obtienen decenas de miles de microprocesadores. La diferencia astronómica entre el costo de la materia prima (básicamente arena) y el producto terminado (</a:t>
            </a:r>
            <a:r>
              <a:rPr lang="es-MX" sz="2400" dirty="0" smtClean="0"/>
              <a:t>microprocesadores) es </a:t>
            </a:r>
            <a:r>
              <a:rPr lang="es-MX" sz="2400" dirty="0"/>
              <a:t>de cientos de dólares cada </a:t>
            </a:r>
            <a:r>
              <a:rPr lang="es-MX" sz="2400" dirty="0" smtClean="0"/>
              <a:t>uno, lo cual </a:t>
            </a:r>
            <a:r>
              <a:rPr lang="es-MX" sz="2400" dirty="0"/>
              <a:t>se explica en el costo del proceso y la inversión que representa la construcción de la planta en </a:t>
            </a:r>
            <a:r>
              <a:rPr lang="es-MX" sz="2400" dirty="0" smtClean="0"/>
              <a:t>donde se fabrican estos [1], [2] </a:t>
            </a:r>
            <a:r>
              <a:rPr lang="es-MX" sz="2400" dirty="0"/>
              <a:t>y </a:t>
            </a:r>
            <a:r>
              <a:rPr lang="es-MX" sz="2400" dirty="0" smtClean="0"/>
              <a:t>[3].</a:t>
            </a:r>
            <a:endParaRPr lang="es-MX" sz="2400" dirty="0"/>
          </a:p>
        </p:txBody>
      </p:sp>
      <p:pic>
        <p:nvPicPr>
          <p:cNvPr id="5" name="4 Imagen"/>
          <p:cNvPicPr>
            <a:picLocks noChangeAspect="1"/>
          </p:cNvPicPr>
          <p:nvPr/>
        </p:nvPicPr>
        <p:blipFill>
          <a:blip r:embed="rId2" cstate="email">
            <a:extLst>
              <a:ext uri="{28A0092B-C50C-407E-A947-70E740481C1C}">
                <a14:useLocalDpi xmlns:a14="http://schemas.microsoft.com/office/drawing/2010/main" xmlns="" val="0"/>
              </a:ext>
            </a:extLst>
          </a:blip>
          <a:stretch>
            <a:fillRect/>
          </a:stretch>
        </p:blipFill>
        <p:spPr>
          <a:xfrm>
            <a:off x="6165273" y="4611596"/>
            <a:ext cx="1923010" cy="1746734"/>
          </a:xfrm>
          <a:prstGeom prst="rect">
            <a:avLst/>
          </a:prstGeom>
        </p:spPr>
      </p:pic>
      <p:sp>
        <p:nvSpPr>
          <p:cNvPr id="6" name="5 CuadroTexto"/>
          <p:cNvSpPr txBox="1"/>
          <p:nvPr/>
        </p:nvSpPr>
        <p:spPr>
          <a:xfrm>
            <a:off x="8088283" y="6112109"/>
            <a:ext cx="412292" cy="246221"/>
          </a:xfrm>
          <a:prstGeom prst="rect">
            <a:avLst/>
          </a:prstGeom>
          <a:noFill/>
        </p:spPr>
        <p:txBody>
          <a:bodyPr wrap="none" rtlCol="0">
            <a:spAutoFit/>
          </a:bodyPr>
          <a:lstStyle/>
          <a:p>
            <a:r>
              <a:rPr lang="es-MX" sz="1000" dirty="0" smtClean="0">
                <a:solidFill>
                  <a:schemeClr val="bg1"/>
                </a:solidFill>
              </a:rPr>
              <a:t>(15)</a:t>
            </a:r>
            <a:endParaRPr lang="es-MX" sz="1000" dirty="0">
              <a:solidFill>
                <a:schemeClr val="bg1"/>
              </a:solidFill>
            </a:endParaRPr>
          </a:p>
        </p:txBody>
      </p:sp>
      <p:pic>
        <p:nvPicPr>
          <p:cNvPr id="7" name="6 Imagen"/>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962891" y="5056909"/>
            <a:ext cx="1479546" cy="1477270"/>
          </a:xfrm>
          <a:prstGeom prst="rect">
            <a:avLst/>
          </a:prstGeom>
        </p:spPr>
      </p:pic>
      <p:sp>
        <p:nvSpPr>
          <p:cNvPr id="8" name="7 CuadroTexto"/>
          <p:cNvSpPr txBox="1"/>
          <p:nvPr/>
        </p:nvSpPr>
        <p:spPr>
          <a:xfrm>
            <a:off x="2442437" y="6287958"/>
            <a:ext cx="412292" cy="246221"/>
          </a:xfrm>
          <a:prstGeom prst="rect">
            <a:avLst/>
          </a:prstGeom>
          <a:noFill/>
        </p:spPr>
        <p:txBody>
          <a:bodyPr wrap="none" rtlCol="0">
            <a:spAutoFit/>
          </a:bodyPr>
          <a:lstStyle/>
          <a:p>
            <a:r>
              <a:rPr lang="es-MX" sz="1000" dirty="0" smtClean="0">
                <a:solidFill>
                  <a:schemeClr val="bg1"/>
                </a:solidFill>
              </a:rPr>
              <a:t>(16)</a:t>
            </a:r>
            <a:endParaRPr lang="es-MX" sz="1000" dirty="0">
              <a:solidFill>
                <a:schemeClr val="bg1"/>
              </a:solidFill>
            </a:endParaRPr>
          </a:p>
        </p:txBody>
      </p:sp>
      <p:sp>
        <p:nvSpPr>
          <p:cNvPr id="10"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23806509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Referencias</a:t>
            </a:r>
            <a:endParaRPr lang="es-ES" sz="2700" dirty="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643811" y="1630167"/>
            <a:ext cx="7989731" cy="3970318"/>
          </a:xfrm>
          <a:prstGeom prst="rect">
            <a:avLst/>
          </a:prstGeom>
        </p:spPr>
        <p:txBody>
          <a:bodyPr wrap="square">
            <a:spAutoFit/>
          </a:bodyPr>
          <a:lstStyle/>
          <a:p>
            <a:pPr algn="just"/>
            <a:r>
              <a:rPr lang="es-MX" dirty="0" smtClean="0">
                <a:solidFill>
                  <a:schemeClr val="bg1"/>
                </a:solidFill>
              </a:rPr>
              <a:t>[3] </a:t>
            </a:r>
            <a:r>
              <a:rPr lang="es-MX" dirty="0" err="1" smtClean="0">
                <a:solidFill>
                  <a:schemeClr val="bg1"/>
                </a:solidFill>
              </a:rPr>
              <a:t>Palazzesi</a:t>
            </a:r>
            <a:r>
              <a:rPr lang="es-MX" dirty="0" smtClean="0">
                <a:solidFill>
                  <a:schemeClr val="bg1"/>
                </a:solidFill>
              </a:rPr>
              <a:t>, A. (</a:t>
            </a:r>
            <a:r>
              <a:rPr lang="es-MX" dirty="0" err="1" smtClean="0">
                <a:solidFill>
                  <a:schemeClr val="bg1"/>
                </a:solidFill>
              </a:rPr>
              <a:t>s.f.</a:t>
            </a:r>
            <a:r>
              <a:rPr lang="es-MX" dirty="0" smtClean="0">
                <a:solidFill>
                  <a:schemeClr val="bg1"/>
                </a:solidFill>
              </a:rPr>
              <a:t>). </a:t>
            </a:r>
            <a:r>
              <a:rPr lang="es-MX" i="1" dirty="0" smtClean="0">
                <a:solidFill>
                  <a:schemeClr val="bg1"/>
                </a:solidFill>
              </a:rPr>
              <a:t>"Fabricación de un microprocesador". </a:t>
            </a:r>
            <a:r>
              <a:rPr lang="es-MX" dirty="0" smtClean="0">
                <a:solidFill>
                  <a:schemeClr val="bg1"/>
                </a:solidFill>
              </a:rPr>
              <a:t>http://www.angelfire.com/ca6/germancho/intelmade.html. Fecha de consulta: 4 de junio de 2013. </a:t>
            </a:r>
          </a:p>
          <a:p>
            <a:pPr algn="just"/>
            <a:endParaRPr lang="es-MX" dirty="0" smtClean="0">
              <a:solidFill>
                <a:schemeClr val="bg1"/>
              </a:solidFill>
            </a:endParaRPr>
          </a:p>
          <a:p>
            <a:pPr algn="just"/>
            <a:r>
              <a:rPr lang="es-MX" dirty="0" smtClean="0">
                <a:solidFill>
                  <a:schemeClr val="bg1"/>
                </a:solidFill>
              </a:rPr>
              <a:t>[2] </a:t>
            </a:r>
            <a:r>
              <a:rPr lang="es-MX" dirty="0" err="1" smtClean="0">
                <a:solidFill>
                  <a:schemeClr val="bg1"/>
                </a:solidFill>
              </a:rPr>
              <a:t>Palazzesi</a:t>
            </a:r>
            <a:r>
              <a:rPr lang="es-MX" dirty="0" smtClean="0">
                <a:solidFill>
                  <a:schemeClr val="bg1"/>
                </a:solidFill>
              </a:rPr>
              <a:t>, A. (2013). </a:t>
            </a:r>
            <a:r>
              <a:rPr lang="es-MX" i="1" dirty="0" smtClean="0">
                <a:solidFill>
                  <a:schemeClr val="bg1"/>
                </a:solidFill>
              </a:rPr>
              <a:t>"¿Como se fabrica un microprocesador?"</a:t>
            </a:r>
            <a:r>
              <a:rPr lang="es-MX" dirty="0" smtClean="0">
                <a:solidFill>
                  <a:schemeClr val="bg1"/>
                </a:solidFill>
              </a:rPr>
              <a:t>. Revista de </a:t>
            </a:r>
            <a:r>
              <a:rPr lang="es-MX" dirty="0" err="1" smtClean="0">
                <a:solidFill>
                  <a:schemeClr val="bg1"/>
                </a:solidFill>
              </a:rPr>
              <a:t>Tecnologia</a:t>
            </a:r>
            <a:r>
              <a:rPr lang="es-MX" dirty="0" smtClean="0">
                <a:solidFill>
                  <a:schemeClr val="bg1"/>
                </a:solidFill>
              </a:rPr>
              <a:t> Neo-Teo. http://www.neoteo.com/como-se-fabrica-un-microprocesador. Fecha de consulta: 4 de junio de 2013.</a:t>
            </a:r>
          </a:p>
          <a:p>
            <a:pPr algn="just"/>
            <a:endParaRPr lang="es-MX" dirty="0" smtClean="0">
              <a:solidFill>
                <a:schemeClr val="bg1"/>
              </a:solidFill>
            </a:endParaRPr>
          </a:p>
          <a:p>
            <a:pPr algn="just"/>
            <a:r>
              <a:rPr lang="es-MX" dirty="0" smtClean="0">
                <a:solidFill>
                  <a:schemeClr val="bg1"/>
                </a:solidFill>
              </a:rPr>
              <a:t>[1] </a:t>
            </a:r>
            <a:r>
              <a:rPr lang="es-MX" dirty="0" err="1" smtClean="0">
                <a:solidFill>
                  <a:schemeClr val="bg1"/>
                </a:solidFill>
              </a:rPr>
              <a:t>Rodriguez</a:t>
            </a:r>
            <a:r>
              <a:rPr lang="es-MX" dirty="0" smtClean="0">
                <a:solidFill>
                  <a:schemeClr val="bg1"/>
                </a:solidFill>
              </a:rPr>
              <a:t> </a:t>
            </a:r>
            <a:r>
              <a:rPr lang="es-MX" dirty="0">
                <a:solidFill>
                  <a:schemeClr val="bg1"/>
                </a:solidFill>
              </a:rPr>
              <a:t>C.; </a:t>
            </a:r>
            <a:r>
              <a:rPr lang="es-MX" dirty="0" err="1">
                <a:solidFill>
                  <a:schemeClr val="bg1"/>
                </a:solidFill>
              </a:rPr>
              <a:t>Alvarez</a:t>
            </a:r>
            <a:r>
              <a:rPr lang="es-MX" dirty="0">
                <a:solidFill>
                  <a:schemeClr val="bg1"/>
                </a:solidFill>
              </a:rPr>
              <a:t> G.; </a:t>
            </a:r>
            <a:r>
              <a:rPr lang="es-MX" dirty="0" err="1">
                <a:solidFill>
                  <a:schemeClr val="bg1"/>
                </a:solidFill>
              </a:rPr>
              <a:t>Arregi</a:t>
            </a:r>
            <a:r>
              <a:rPr lang="es-MX" dirty="0">
                <a:solidFill>
                  <a:schemeClr val="bg1"/>
                </a:solidFill>
              </a:rPr>
              <a:t>, O.; </a:t>
            </a:r>
            <a:r>
              <a:rPr lang="es-MX" dirty="0" err="1">
                <a:solidFill>
                  <a:schemeClr val="bg1"/>
                </a:solidFill>
              </a:rPr>
              <a:t>Perez</a:t>
            </a:r>
            <a:r>
              <a:rPr lang="es-MX" dirty="0">
                <a:solidFill>
                  <a:schemeClr val="bg1"/>
                </a:solidFill>
              </a:rPr>
              <a:t>, J.M. (2000). </a:t>
            </a:r>
            <a:r>
              <a:rPr lang="es-MX" i="1" dirty="0">
                <a:solidFill>
                  <a:schemeClr val="bg1"/>
                </a:solidFill>
              </a:rPr>
              <a:t>"Microprocesadores RISC. Evolución y tendencias“. </a:t>
            </a:r>
            <a:r>
              <a:rPr lang="es-MX" dirty="0">
                <a:solidFill>
                  <a:schemeClr val="bg1"/>
                </a:solidFill>
              </a:rPr>
              <a:t>Editorial </a:t>
            </a:r>
            <a:r>
              <a:rPr lang="es-MX" dirty="0" err="1">
                <a:solidFill>
                  <a:schemeClr val="bg1"/>
                </a:solidFill>
              </a:rPr>
              <a:t>AlfaOmega</a:t>
            </a:r>
            <a:r>
              <a:rPr lang="es-MX" dirty="0">
                <a:solidFill>
                  <a:schemeClr val="bg1"/>
                </a:solidFill>
              </a:rPr>
              <a:t>-Rama. México</a:t>
            </a:r>
            <a:r>
              <a:rPr lang="es-MX" dirty="0" smtClean="0">
                <a:solidFill>
                  <a:schemeClr val="bg1"/>
                </a:solidFill>
              </a:rPr>
              <a:t>.</a:t>
            </a:r>
          </a:p>
          <a:p>
            <a:pPr algn="just"/>
            <a:endParaRPr lang="es-MX" dirty="0">
              <a:solidFill>
                <a:schemeClr val="bg1"/>
              </a:solidFill>
            </a:endParaRPr>
          </a:p>
          <a:p>
            <a:pPr algn="just"/>
            <a:endParaRPr lang="es-MX" dirty="0">
              <a:solidFill>
                <a:schemeClr val="bg1"/>
              </a:solidFill>
            </a:endParaRPr>
          </a:p>
          <a:p>
            <a:endParaRPr lang="es-MX" dirty="0">
              <a:solidFill>
                <a:schemeClr val="bg1"/>
              </a:solidFill>
            </a:endParaRPr>
          </a:p>
        </p:txBody>
      </p:sp>
      <p:sp>
        <p:nvSpPr>
          <p:cNvPr id="6"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29090466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Referencias </a:t>
            </a:r>
            <a:r>
              <a:rPr lang="es-MX" sz="2800" dirty="0" smtClean="0">
                <a:solidFill>
                  <a:schemeClr val="accent2">
                    <a:lumMod val="40000"/>
                    <a:lumOff val="60000"/>
                  </a:schemeClr>
                </a:solidFill>
              </a:rPr>
              <a:t> (imágenes)</a:t>
            </a:r>
            <a:endParaRPr lang="es-ES" sz="2700" dirty="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390176"/>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1800" dirty="0" smtClean="0"/>
              <a:t>(10) “247F_150_9321.jpg”. (</a:t>
            </a:r>
            <a:r>
              <a:rPr lang="es-MX" sz="1800" dirty="0" err="1" smtClean="0"/>
              <a:t>s.f.</a:t>
            </a:r>
            <a:r>
              <a:rPr lang="es-MX" sz="1800" dirty="0" smtClean="0"/>
              <a:t>) Fecha de consulta: Noviembre de 2013. URL: www.neoteo.com</a:t>
            </a:r>
          </a:p>
          <a:p>
            <a:pPr algn="just"/>
            <a:r>
              <a:rPr lang="es-MX" sz="1800" dirty="0" smtClean="0"/>
              <a:t>(12) “2480_1024_9322.jpg”. (</a:t>
            </a:r>
            <a:r>
              <a:rPr lang="es-MX" sz="1800" dirty="0" err="1" smtClean="0"/>
              <a:t>s.f.</a:t>
            </a:r>
            <a:r>
              <a:rPr lang="es-MX" sz="1800" dirty="0" smtClean="0"/>
              <a:t>) Fecha de consulta: Noviembre de 2013. URL: www.neoteo.com</a:t>
            </a:r>
          </a:p>
          <a:p>
            <a:pPr algn="just"/>
            <a:r>
              <a:rPr lang="es-MX" sz="1800" dirty="0" smtClean="0"/>
              <a:t>(9) “2481_1024_9323.jpg”. (</a:t>
            </a:r>
            <a:r>
              <a:rPr lang="es-MX" sz="1800" dirty="0" err="1" smtClean="0"/>
              <a:t>s.f.</a:t>
            </a:r>
            <a:r>
              <a:rPr lang="es-MX" sz="1800" dirty="0" smtClean="0"/>
              <a:t>) Fecha de consulta: Noviembre de 2013. </a:t>
            </a:r>
            <a:r>
              <a:rPr lang="en-US" sz="1800" dirty="0" smtClean="0"/>
              <a:t>URL: www.neoteo.com</a:t>
            </a:r>
            <a:endParaRPr lang="es-MX" sz="1800" dirty="0" smtClean="0"/>
          </a:p>
          <a:p>
            <a:pPr algn="just"/>
            <a:r>
              <a:rPr lang="en-US" sz="1800" dirty="0" smtClean="0"/>
              <a:t>(2) “35 The materials science of thin films”. </a:t>
            </a:r>
            <a:r>
              <a:rPr lang="es-MX" sz="1800" dirty="0" smtClean="0"/>
              <a:t>(</a:t>
            </a:r>
            <a:r>
              <a:rPr lang="es-MX" sz="1800" dirty="0" err="1" smtClean="0"/>
              <a:t>s.f.</a:t>
            </a:r>
            <a:r>
              <a:rPr lang="es-MX" sz="1800" dirty="0" smtClean="0"/>
              <a:t>) Fecha de consulta: Noviembre de 2013. URL: conocimientosthinfilms.blogspot.com</a:t>
            </a:r>
          </a:p>
          <a:p>
            <a:pPr algn="just"/>
            <a:r>
              <a:rPr lang="es-MX" sz="1800" dirty="0" smtClean="0"/>
              <a:t>(14) “Aspectos Industriales de la fabricación de componentes”. (</a:t>
            </a:r>
            <a:r>
              <a:rPr lang="es-MX" sz="1800" dirty="0" err="1" smtClean="0"/>
              <a:t>s.f.</a:t>
            </a:r>
            <a:r>
              <a:rPr lang="es-MX" sz="1800" dirty="0" smtClean="0"/>
              <a:t>) Fecha de consulta: Noviembre de 2013. URL: electronica.ugr.es</a:t>
            </a:r>
          </a:p>
          <a:p>
            <a:pPr algn="just"/>
            <a:r>
              <a:rPr lang="es-MX" sz="1800" dirty="0" smtClean="0"/>
              <a:t>(18) “Circuitos de Amplificador con Transistores”.  (</a:t>
            </a:r>
            <a:r>
              <a:rPr lang="es-MX" sz="1800" dirty="0" err="1" smtClean="0"/>
              <a:t>s.f.</a:t>
            </a:r>
            <a:r>
              <a:rPr lang="es-MX" sz="1800" dirty="0" smtClean="0"/>
              <a:t>) Fecha de consulta: Noviembre de 2013. URL: www.identi.li</a:t>
            </a:r>
          </a:p>
          <a:p>
            <a:pPr algn="just"/>
            <a:r>
              <a:rPr lang="es-MX" sz="1800" dirty="0" smtClean="0"/>
              <a:t>(4) “Como se fabrica un microprocesador”. (</a:t>
            </a:r>
            <a:r>
              <a:rPr lang="es-MX" sz="1800" dirty="0" err="1" smtClean="0"/>
              <a:t>s.f.</a:t>
            </a:r>
            <a:r>
              <a:rPr lang="es-MX" sz="1800" dirty="0" smtClean="0"/>
              <a:t>) Fecha de consulta: Noviembre de 2013. URL: www.rosaspage.com</a:t>
            </a:r>
          </a:p>
          <a:p>
            <a:pPr algn="just"/>
            <a:r>
              <a:rPr lang="es-MX" sz="1800" dirty="0" smtClean="0"/>
              <a:t>(5) “HaRdWaRe123”. (</a:t>
            </a:r>
            <a:r>
              <a:rPr lang="es-MX" sz="1800" dirty="0" err="1" smtClean="0"/>
              <a:t>s.f.</a:t>
            </a:r>
            <a:r>
              <a:rPr lang="es-MX" sz="1800" dirty="0" smtClean="0"/>
              <a:t>) Fecha de consulta: Noviembre de 2013. URL: wwwhardwarehistory-k3v1nn.blogspot.com</a:t>
            </a:r>
          </a:p>
          <a:p>
            <a:pPr algn="just"/>
            <a:r>
              <a:rPr lang="es-MX" sz="1800" dirty="0" smtClean="0"/>
              <a:t>(3) “Intel detiene la producción de 25 microprocesadores”. (</a:t>
            </a:r>
            <a:r>
              <a:rPr lang="es-MX" sz="1800" dirty="0" err="1" smtClean="0"/>
              <a:t>s.f.</a:t>
            </a:r>
            <a:r>
              <a:rPr lang="es-MX" sz="1800" dirty="0" smtClean="0"/>
              <a:t>) Fecha de consulta: Noviembre de 2013. URL: www.taringa.net</a:t>
            </a:r>
          </a:p>
          <a:p>
            <a:pPr algn="just"/>
            <a:endParaRPr lang="es-ES" sz="1800" dirty="0">
              <a:solidFill>
                <a:srgbClr val="F1FBB1"/>
              </a:solidFill>
              <a:latin typeface="Trajan Pro"/>
              <a:cs typeface="Trajan Pro"/>
            </a:endParaRPr>
          </a:p>
        </p:txBody>
      </p:sp>
      <p:sp>
        <p:nvSpPr>
          <p:cNvPr id="6"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29090466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400" dirty="0" smtClean="0">
                <a:solidFill>
                  <a:schemeClr val="accent2">
                    <a:lumMod val="40000"/>
                    <a:lumOff val="60000"/>
                  </a:schemeClr>
                </a:solidFill>
              </a:rPr>
              <a:t>Referencias  (imágenes)</a:t>
            </a:r>
            <a:endParaRPr lang="es-ES" sz="2700" dirty="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390175"/>
            <a:ext cx="8456691" cy="5274149"/>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1800" dirty="0" smtClean="0"/>
              <a:t>(7) “Intel en imágenes, de obleas de silicio a microprocesadores”. (</a:t>
            </a:r>
            <a:r>
              <a:rPr lang="es-MX" sz="1800" dirty="0" err="1" smtClean="0"/>
              <a:t>s.f.</a:t>
            </a:r>
            <a:r>
              <a:rPr lang="es-MX" sz="1800" dirty="0" smtClean="0"/>
              <a:t>) Fecha de consulta: Noviembre de 2013. URL: www.geekology.com.ar</a:t>
            </a:r>
          </a:p>
          <a:p>
            <a:pPr algn="just"/>
            <a:r>
              <a:rPr lang="es-MX" sz="1800" dirty="0" smtClean="0"/>
              <a:t>(16) “Mantenimiento De Computadores: MICROPROCESADOR”. (</a:t>
            </a:r>
            <a:r>
              <a:rPr lang="es-MX" sz="1800" dirty="0" err="1" smtClean="0"/>
              <a:t>s.f.</a:t>
            </a:r>
            <a:r>
              <a:rPr lang="es-MX" sz="1800" dirty="0" smtClean="0"/>
              <a:t>) Fecha de consulta: Febrero de 2014. URL: theoandangelica.blogspot.com</a:t>
            </a:r>
          </a:p>
          <a:p>
            <a:pPr algn="just"/>
            <a:r>
              <a:rPr lang="es-MX" sz="1800" dirty="0" smtClean="0"/>
              <a:t>(15) </a:t>
            </a:r>
            <a:r>
              <a:rPr lang="es-MX" sz="1800" dirty="0" err="1" smtClean="0"/>
              <a:t>Menjivar</a:t>
            </a:r>
            <a:r>
              <a:rPr lang="es-MX" sz="1800" dirty="0" smtClean="0"/>
              <a:t>, J. I. “TARJETA MADRE”. (</a:t>
            </a:r>
            <a:r>
              <a:rPr lang="es-MX" sz="1800" dirty="0" err="1" smtClean="0"/>
              <a:t>s.f.</a:t>
            </a:r>
            <a:r>
              <a:rPr lang="es-MX" sz="1800" dirty="0" smtClean="0"/>
              <a:t>) Fecha de consulta: Febrero de 2014. URL: israelmenjivar.blogspot.com</a:t>
            </a:r>
          </a:p>
          <a:p>
            <a:pPr algn="just"/>
            <a:r>
              <a:rPr lang="es-MX" sz="1800" dirty="0" smtClean="0"/>
              <a:t>(13) “Microchips: las entrañas de la tecnología”.  (</a:t>
            </a:r>
            <a:r>
              <a:rPr lang="es-MX" sz="1800" dirty="0" err="1" smtClean="0"/>
              <a:t>s.f.</a:t>
            </a:r>
            <a:r>
              <a:rPr lang="es-MX" sz="1800" dirty="0" smtClean="0"/>
              <a:t>) Fecha de consulta: Noviembre de 2013. URL: naukas.com</a:t>
            </a:r>
          </a:p>
          <a:p>
            <a:pPr algn="just"/>
            <a:r>
              <a:rPr lang="es-MX" sz="1800" dirty="0" smtClean="0"/>
              <a:t>(8) “Microprocesador”.  (</a:t>
            </a:r>
            <a:r>
              <a:rPr lang="es-MX" sz="1800" dirty="0" err="1" smtClean="0"/>
              <a:t>s.f.</a:t>
            </a:r>
            <a:r>
              <a:rPr lang="es-MX" sz="1800" dirty="0" smtClean="0"/>
              <a:t>) Fecha de consulta: Noviembre de 2013. URL: es.wikipedia.org</a:t>
            </a:r>
          </a:p>
          <a:p>
            <a:pPr algn="just"/>
            <a:r>
              <a:rPr lang="es-MX" sz="1800" dirty="0" smtClean="0"/>
              <a:t>(1) “Microprocesadores (primera parte)”. (</a:t>
            </a:r>
            <a:r>
              <a:rPr lang="es-MX" sz="1800" dirty="0" err="1" smtClean="0"/>
              <a:t>s.f.</a:t>
            </a:r>
            <a:r>
              <a:rPr lang="es-MX" sz="1800" dirty="0" smtClean="0"/>
              <a:t>) Fecha de consulta: Noviembre de 2013. </a:t>
            </a:r>
            <a:r>
              <a:rPr lang="en-US" sz="1800" dirty="0" smtClean="0"/>
              <a:t>URL: wozgeass.wordpress.com </a:t>
            </a:r>
            <a:endParaRPr lang="es-MX" sz="1800" dirty="0" smtClean="0"/>
          </a:p>
          <a:p>
            <a:pPr algn="just"/>
            <a:r>
              <a:rPr lang="es-MX" sz="1800" dirty="0" smtClean="0"/>
              <a:t>(6) </a:t>
            </a:r>
            <a:r>
              <a:rPr lang="es-MX" sz="1800" dirty="0" err="1" smtClean="0"/>
              <a:t>Palazzesi</a:t>
            </a:r>
            <a:r>
              <a:rPr lang="es-MX" sz="1800" dirty="0" smtClean="0"/>
              <a:t>, A. (</a:t>
            </a:r>
            <a:r>
              <a:rPr lang="es-MX" sz="1800" dirty="0" err="1" smtClean="0"/>
              <a:t>s.f.</a:t>
            </a:r>
            <a:r>
              <a:rPr lang="es-MX" sz="1800" dirty="0" smtClean="0"/>
              <a:t>). </a:t>
            </a:r>
            <a:r>
              <a:rPr lang="es-MX" sz="1800" i="1" dirty="0" smtClean="0"/>
              <a:t>"Fabricación de un microprocesador". </a:t>
            </a:r>
            <a:r>
              <a:rPr lang="es-MX" sz="1800" dirty="0" smtClean="0"/>
              <a:t>http://www.angelfire.com/ca6/germancho/intelmade.html. Fecha de consulta: 4 de junio de 2013.</a:t>
            </a:r>
          </a:p>
          <a:p>
            <a:pPr algn="just"/>
            <a:r>
              <a:rPr lang="es-MX" sz="1800" dirty="0" smtClean="0"/>
              <a:t>(17) “Rechazan demanda de Motorola contra Microsoft”.  (</a:t>
            </a:r>
            <a:r>
              <a:rPr lang="es-MX" sz="1800" dirty="0" err="1" smtClean="0"/>
              <a:t>s.f.</a:t>
            </a:r>
            <a:r>
              <a:rPr lang="es-MX" sz="1800" dirty="0" smtClean="0"/>
              <a:t>) Fecha de consulta: Noviembre de 2013. URL: blog--</a:t>
            </a:r>
            <a:r>
              <a:rPr lang="es-MX" sz="1800" dirty="0" err="1" smtClean="0"/>
              <a:t>gente.blogspot.com</a:t>
            </a:r>
            <a:r>
              <a:rPr lang="es-MX" sz="1800" dirty="0" smtClean="0"/>
              <a:t> </a:t>
            </a:r>
          </a:p>
          <a:p>
            <a:pPr algn="just"/>
            <a:r>
              <a:rPr lang="es-MX" sz="1800" dirty="0" smtClean="0"/>
              <a:t>(11) </a:t>
            </a:r>
            <a:r>
              <a:rPr lang="es-MX" sz="1800" i="1" dirty="0" smtClean="0"/>
              <a:t>“Trabajo Práctico Nº4: Inicio del sistema, microprocesador y S.O.”. </a:t>
            </a:r>
            <a:r>
              <a:rPr lang="es-MX" sz="1800" dirty="0" smtClean="0"/>
              <a:t>(</a:t>
            </a:r>
            <a:r>
              <a:rPr lang="es-MX" sz="1800" dirty="0" err="1" smtClean="0"/>
              <a:t>s.f.</a:t>
            </a:r>
            <a:r>
              <a:rPr lang="es-MX" sz="1800" dirty="0" smtClean="0"/>
              <a:t>) Fecha de consulta: Noviembre de 2013. URL: 4c2lat2012g2.blogspot.com</a:t>
            </a:r>
          </a:p>
          <a:p>
            <a:pPr algn="just"/>
            <a:endParaRPr lang="es-ES" sz="1800" dirty="0">
              <a:solidFill>
                <a:srgbClr val="F1FBB1"/>
              </a:solidFill>
              <a:latin typeface="Trajan Pro"/>
              <a:cs typeface="Trajan Pro"/>
            </a:endParaRPr>
          </a:p>
        </p:txBody>
      </p:sp>
      <p:sp>
        <p:nvSpPr>
          <p:cNvPr id="6"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29090466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694590" y="6665099"/>
            <a:ext cx="3938953" cy="192901"/>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ES" sz="2800" dirty="0">
                <a:solidFill>
                  <a:schemeClr val="accent2">
                    <a:lumMod val="40000"/>
                    <a:lumOff val="60000"/>
                  </a:schemeClr>
                </a:solidFill>
                <a:cs typeface="Trajan Pro"/>
              </a:rPr>
              <a:t>I</a:t>
            </a:r>
            <a:r>
              <a:rPr lang="es-ES" sz="2800" dirty="0" smtClean="0">
                <a:solidFill>
                  <a:schemeClr val="accent2">
                    <a:lumMod val="40000"/>
                    <a:lumOff val="60000"/>
                  </a:schemeClr>
                </a:solidFill>
                <a:cs typeface="Trajan Pro"/>
              </a:rPr>
              <a:t>ntroducción</a:t>
            </a:r>
            <a:endParaRPr lang="es-ES" sz="2800" dirty="0">
              <a:solidFill>
                <a:srgbClr val="F1FBB1"/>
              </a:solidFill>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endParaRPr lang="es-MX" sz="2800" dirty="0" smtClean="0"/>
          </a:p>
          <a:p>
            <a:pPr algn="just"/>
            <a:endParaRPr lang="es-MX" sz="2800" dirty="0" smtClean="0"/>
          </a:p>
          <a:p>
            <a:pPr algn="just"/>
            <a:endParaRPr lang="es-MX" sz="2800" dirty="0"/>
          </a:p>
          <a:p>
            <a:pPr algn="just"/>
            <a:r>
              <a:rPr lang="es-MX" sz="2400" dirty="0" smtClean="0">
                <a:latin typeface="Trajan Pro"/>
              </a:rPr>
              <a:t>La </a:t>
            </a:r>
            <a:r>
              <a:rPr lang="es-MX" sz="2400" dirty="0">
                <a:latin typeface="Trajan Pro"/>
              </a:rPr>
              <a:t>fabricación de los microprocesadores es un proceso delicado y costoso, pero se ha convertido en uno de los productos electrónicos más utilizados en el mundo tecnológico moderno. Solo unas pocas empresas lo realizan en el mundo, debido al enorme reto tecnológico que implica.</a:t>
            </a:r>
          </a:p>
          <a:p>
            <a:pPr algn="ctr"/>
            <a:endParaRPr lang="es-ES" sz="2700" dirty="0">
              <a:solidFill>
                <a:srgbClr val="F1FBB1"/>
              </a:solidFill>
              <a:latin typeface="Trajan Pro"/>
              <a:cs typeface="Trajan Pro"/>
            </a:endParaRPr>
          </a:p>
        </p:txBody>
      </p:sp>
    </p:spTree>
    <p:extLst>
      <p:ext uri="{BB962C8B-B14F-4D97-AF65-F5344CB8AC3E}">
        <p14:creationId xmlns:p14="http://schemas.microsoft.com/office/powerpoint/2010/main" xmlns="" val="2473033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a:solidFill>
                  <a:schemeClr val="accent2">
                    <a:lumMod val="40000"/>
                    <a:lumOff val="60000"/>
                  </a:schemeClr>
                </a:solidFill>
              </a:rPr>
              <a:t>Fabricantes de Microprocesadores</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531845" y="1607502"/>
            <a:ext cx="4572000" cy="2677656"/>
          </a:xfrm>
          <a:prstGeom prst="rect">
            <a:avLst/>
          </a:prstGeom>
        </p:spPr>
        <p:txBody>
          <a:bodyPr>
            <a:spAutoFit/>
          </a:bodyPr>
          <a:lstStyle/>
          <a:p>
            <a:pPr algn="just"/>
            <a:r>
              <a:rPr lang="es-MX" sz="2400" dirty="0">
                <a:solidFill>
                  <a:schemeClr val="bg1"/>
                </a:solidFill>
                <a:latin typeface="Trajan Pro"/>
              </a:rPr>
              <a:t>Solo unas pocas compañías pueden </a:t>
            </a:r>
            <a:r>
              <a:rPr lang="es-MX" sz="2400" dirty="0" smtClean="0">
                <a:solidFill>
                  <a:schemeClr val="bg1"/>
                </a:solidFill>
                <a:latin typeface="Trajan Pro"/>
              </a:rPr>
              <a:t>diseñar y fabricar microprocesadores, como por ejemplo, INTEL, AMD (familia tecnológica CISC 80x86) </a:t>
            </a:r>
            <a:r>
              <a:rPr lang="es-MX" sz="2400" dirty="0">
                <a:solidFill>
                  <a:schemeClr val="bg1"/>
                </a:solidFill>
                <a:latin typeface="Trajan Pro"/>
              </a:rPr>
              <a:t>y </a:t>
            </a:r>
            <a:r>
              <a:rPr lang="es-MX" sz="2400" dirty="0" smtClean="0">
                <a:solidFill>
                  <a:schemeClr val="bg1"/>
                </a:solidFill>
                <a:latin typeface="Trajan Pro"/>
              </a:rPr>
              <a:t>Motorola (familia tecnológica RISC </a:t>
            </a:r>
            <a:r>
              <a:rPr lang="es-MX" sz="2400" dirty="0" err="1" smtClean="0">
                <a:solidFill>
                  <a:schemeClr val="bg1"/>
                </a:solidFill>
                <a:latin typeface="Trajan Pro"/>
              </a:rPr>
              <a:t>Power</a:t>
            </a:r>
            <a:r>
              <a:rPr lang="es-MX" sz="2400" dirty="0" smtClean="0">
                <a:solidFill>
                  <a:schemeClr val="bg1"/>
                </a:solidFill>
                <a:latin typeface="Trajan Pro"/>
              </a:rPr>
              <a:t> PC) [3].</a:t>
            </a:r>
            <a:endParaRPr lang="es-MX" sz="2400" dirty="0">
              <a:solidFill>
                <a:schemeClr val="bg1"/>
              </a:solidFill>
              <a:latin typeface="Trajan Pro"/>
            </a:endParaRPr>
          </a:p>
        </p:txBody>
      </p:sp>
      <p:pic>
        <p:nvPicPr>
          <p:cNvPr id="5" name="4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104499" y="4347994"/>
            <a:ext cx="2628900" cy="1733550"/>
          </a:xfrm>
          <a:prstGeom prst="rect">
            <a:avLst/>
          </a:prstGeom>
        </p:spPr>
      </p:pic>
      <p:pic>
        <p:nvPicPr>
          <p:cNvPr id="6" name="5 Imagen"/>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12127" y="2218690"/>
            <a:ext cx="3438525" cy="1333500"/>
          </a:xfrm>
          <a:prstGeom prst="rect">
            <a:avLst/>
          </a:prstGeom>
        </p:spPr>
      </p:pic>
      <p:pic>
        <p:nvPicPr>
          <p:cNvPr id="7" name="6 Imagen"/>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566929" y="4328944"/>
            <a:ext cx="2609850" cy="1752600"/>
          </a:xfrm>
          <a:prstGeom prst="rect">
            <a:avLst/>
          </a:prstGeom>
        </p:spPr>
      </p:pic>
      <p:sp>
        <p:nvSpPr>
          <p:cNvPr id="4" name="3 CuadroTexto"/>
          <p:cNvSpPr txBox="1"/>
          <p:nvPr/>
        </p:nvSpPr>
        <p:spPr>
          <a:xfrm>
            <a:off x="3733399" y="5829603"/>
            <a:ext cx="344966" cy="246221"/>
          </a:xfrm>
          <a:prstGeom prst="rect">
            <a:avLst/>
          </a:prstGeom>
          <a:noFill/>
        </p:spPr>
        <p:txBody>
          <a:bodyPr wrap="none" rtlCol="0">
            <a:spAutoFit/>
          </a:bodyPr>
          <a:lstStyle/>
          <a:p>
            <a:r>
              <a:rPr lang="es-MX" sz="1000" dirty="0" smtClean="0">
                <a:solidFill>
                  <a:schemeClr val="bg1"/>
                </a:solidFill>
              </a:rPr>
              <a:t>(1)</a:t>
            </a:r>
            <a:endParaRPr lang="es-MX" sz="1000" dirty="0">
              <a:solidFill>
                <a:schemeClr val="bg1"/>
              </a:solidFill>
            </a:endParaRPr>
          </a:p>
        </p:txBody>
      </p:sp>
      <p:sp>
        <p:nvSpPr>
          <p:cNvPr id="8" name="7 CuadroTexto"/>
          <p:cNvSpPr txBox="1"/>
          <p:nvPr/>
        </p:nvSpPr>
        <p:spPr>
          <a:xfrm>
            <a:off x="8498660" y="3552190"/>
            <a:ext cx="344966" cy="246221"/>
          </a:xfrm>
          <a:prstGeom prst="rect">
            <a:avLst/>
          </a:prstGeom>
          <a:noFill/>
        </p:spPr>
        <p:txBody>
          <a:bodyPr wrap="none" rtlCol="0">
            <a:spAutoFit/>
          </a:bodyPr>
          <a:lstStyle/>
          <a:p>
            <a:r>
              <a:rPr lang="es-MX" sz="1000" dirty="0" smtClean="0">
                <a:solidFill>
                  <a:schemeClr val="bg1"/>
                </a:solidFill>
              </a:rPr>
              <a:t>(5)</a:t>
            </a:r>
            <a:endParaRPr lang="es-MX" sz="1000" dirty="0">
              <a:solidFill>
                <a:schemeClr val="bg1"/>
              </a:solidFill>
            </a:endParaRPr>
          </a:p>
        </p:txBody>
      </p:sp>
      <p:sp>
        <p:nvSpPr>
          <p:cNvPr id="10" name="9 CuadroTexto"/>
          <p:cNvSpPr txBox="1"/>
          <p:nvPr/>
        </p:nvSpPr>
        <p:spPr>
          <a:xfrm>
            <a:off x="8179342" y="5829603"/>
            <a:ext cx="412292" cy="246221"/>
          </a:xfrm>
          <a:prstGeom prst="rect">
            <a:avLst/>
          </a:prstGeom>
          <a:noFill/>
        </p:spPr>
        <p:txBody>
          <a:bodyPr wrap="none" rtlCol="0">
            <a:spAutoFit/>
          </a:bodyPr>
          <a:lstStyle/>
          <a:p>
            <a:r>
              <a:rPr lang="es-MX" sz="1000" dirty="0" smtClean="0">
                <a:solidFill>
                  <a:schemeClr val="bg1"/>
                </a:solidFill>
              </a:rPr>
              <a:t>(17)</a:t>
            </a:r>
            <a:endParaRPr lang="es-MX" sz="1000" dirty="0">
              <a:solidFill>
                <a:schemeClr val="bg1"/>
              </a:solidFill>
            </a:endParaRPr>
          </a:p>
        </p:txBody>
      </p:sp>
      <p:sp>
        <p:nvSpPr>
          <p:cNvPr id="12"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2813542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Diseño del microprocesador</a:t>
            </a:r>
            <a:endParaRPr lang="es-ES" sz="2700" dirty="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385857" y="1720840"/>
            <a:ext cx="8456691" cy="4154984"/>
          </a:xfrm>
          <a:prstGeom prst="rect">
            <a:avLst/>
          </a:prstGeom>
        </p:spPr>
        <p:txBody>
          <a:bodyPr wrap="square">
            <a:spAutoFit/>
          </a:bodyPr>
          <a:lstStyle/>
          <a:p>
            <a:pPr algn="just"/>
            <a:endParaRPr lang="es-MX" sz="2400" dirty="0" smtClean="0">
              <a:solidFill>
                <a:schemeClr val="bg1"/>
              </a:solidFill>
              <a:latin typeface="Trajan Pro"/>
            </a:endParaRPr>
          </a:p>
          <a:p>
            <a:pPr algn="just"/>
            <a:r>
              <a:rPr lang="es-MX" sz="2400" dirty="0" smtClean="0">
                <a:solidFill>
                  <a:schemeClr val="bg1"/>
                </a:solidFill>
                <a:latin typeface="Trajan Pro"/>
              </a:rPr>
              <a:t>Un </a:t>
            </a:r>
            <a:r>
              <a:rPr lang="es-MX" sz="2400" dirty="0">
                <a:solidFill>
                  <a:schemeClr val="bg1"/>
                </a:solidFill>
                <a:latin typeface="Trajan Pro"/>
              </a:rPr>
              <a:t>microprocesador es un tipo de chip de silicio. Se utiliza silicio debido a que es un semiconductor, o dicho en otras palabras, es un material que puede dirigir electricidad según se planee</a:t>
            </a:r>
            <a:r>
              <a:rPr lang="es-MX" sz="2400" dirty="0" smtClean="0">
                <a:solidFill>
                  <a:schemeClr val="bg1"/>
                </a:solidFill>
                <a:latin typeface="Trajan Pro"/>
              </a:rPr>
              <a:t>.</a:t>
            </a:r>
          </a:p>
          <a:p>
            <a:pPr algn="just"/>
            <a:endParaRPr lang="es-MX" sz="2400" dirty="0">
              <a:solidFill>
                <a:schemeClr val="bg1"/>
              </a:solidFill>
              <a:latin typeface="Trajan Pro"/>
            </a:endParaRPr>
          </a:p>
          <a:p>
            <a:pPr algn="just"/>
            <a:r>
              <a:rPr lang="es-MX" sz="2400" dirty="0">
                <a:solidFill>
                  <a:schemeClr val="bg1"/>
                </a:solidFill>
                <a:latin typeface="Trajan Pro"/>
              </a:rPr>
              <a:t>Este chip es internamente </a:t>
            </a:r>
            <a:r>
              <a:rPr lang="es-MX" sz="2400" dirty="0" smtClean="0">
                <a:solidFill>
                  <a:schemeClr val="bg1"/>
                </a:solidFill>
                <a:latin typeface="Trajan Pro"/>
              </a:rPr>
              <a:t>un </a:t>
            </a:r>
            <a:r>
              <a:rPr lang="es-MX" sz="2400" dirty="0">
                <a:solidFill>
                  <a:schemeClr val="bg1"/>
                </a:solidFill>
                <a:latin typeface="Trajan Pro"/>
              </a:rPr>
              <a:t>pequeño cuadrado de silicio llamado matriz, el cual esta formado por millones de transistores; estos transistores están distribuidos y colocados de una manera especial; de ahí es donde viene el </a:t>
            </a:r>
            <a:r>
              <a:rPr lang="es-MX" sz="2400" dirty="0" smtClean="0">
                <a:solidFill>
                  <a:schemeClr val="bg1"/>
                </a:solidFill>
                <a:latin typeface="Trajan Pro"/>
              </a:rPr>
              <a:t>término </a:t>
            </a:r>
            <a:r>
              <a:rPr lang="es-MX" sz="2400" dirty="0">
                <a:solidFill>
                  <a:schemeClr val="bg1"/>
                </a:solidFill>
                <a:latin typeface="Trajan Pro"/>
              </a:rPr>
              <a:t>circuito </a:t>
            </a:r>
            <a:r>
              <a:rPr lang="es-MX" sz="2400" dirty="0" smtClean="0">
                <a:solidFill>
                  <a:schemeClr val="bg1"/>
                </a:solidFill>
                <a:latin typeface="Trajan Pro"/>
              </a:rPr>
              <a:t>integrado [</a:t>
            </a:r>
            <a:r>
              <a:rPr lang="es-MX" sz="2400" dirty="0">
                <a:solidFill>
                  <a:schemeClr val="bg1"/>
                </a:solidFill>
                <a:latin typeface="Trajan Pro"/>
              </a:rPr>
              <a:t>2</a:t>
            </a:r>
            <a:r>
              <a:rPr lang="es-MX" sz="2400" dirty="0" smtClean="0">
                <a:solidFill>
                  <a:schemeClr val="bg1"/>
                </a:solidFill>
                <a:latin typeface="Trajan Pro"/>
              </a:rPr>
              <a:t>] </a:t>
            </a:r>
            <a:r>
              <a:rPr lang="es-MX" sz="2400" dirty="0">
                <a:solidFill>
                  <a:schemeClr val="bg1"/>
                </a:solidFill>
                <a:latin typeface="Trajan Pro"/>
              </a:rPr>
              <a:t>y </a:t>
            </a:r>
            <a:r>
              <a:rPr lang="es-MX" sz="2400" dirty="0" smtClean="0">
                <a:solidFill>
                  <a:schemeClr val="bg1"/>
                </a:solidFill>
                <a:latin typeface="Trajan Pro"/>
              </a:rPr>
              <a:t>[3].</a:t>
            </a:r>
            <a:endParaRPr lang="es-MX" sz="2400" dirty="0">
              <a:solidFill>
                <a:schemeClr val="bg1"/>
              </a:solidFill>
              <a:latin typeface="Trajan Pro"/>
            </a:endParaRPr>
          </a:p>
        </p:txBody>
      </p:sp>
      <p:sp>
        <p:nvSpPr>
          <p:cNvPr id="10"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714428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Arquitectura </a:t>
            </a:r>
            <a:r>
              <a:rPr lang="es-MX" sz="2800" dirty="0">
                <a:solidFill>
                  <a:schemeClr val="accent2">
                    <a:lumMod val="40000"/>
                    <a:lumOff val="60000"/>
                  </a:schemeClr>
                </a:solidFill>
              </a:rPr>
              <a:t>de los chips</a:t>
            </a:r>
            <a:endParaRPr lang="es-ES" sz="2700" dirty="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715913" y="2193510"/>
            <a:ext cx="4572000" cy="2677656"/>
          </a:xfrm>
          <a:prstGeom prst="rect">
            <a:avLst/>
          </a:prstGeom>
        </p:spPr>
        <p:txBody>
          <a:bodyPr>
            <a:spAutoFit/>
          </a:bodyPr>
          <a:lstStyle/>
          <a:p>
            <a:pPr algn="just"/>
            <a:r>
              <a:rPr lang="es-MX" sz="2400" dirty="0">
                <a:solidFill>
                  <a:schemeClr val="bg1"/>
                </a:solidFill>
              </a:rPr>
              <a:t>La matriz es realmente pequeña, se puede fácilmente sujetar una en la punta del dedo. Este pequeño cuadrado esta compuesto por cerca de 5 millones de transistores, aproximadamente </a:t>
            </a:r>
            <a:r>
              <a:rPr lang="es-MX" sz="2400" dirty="0" smtClean="0">
                <a:solidFill>
                  <a:schemeClr val="bg1"/>
                </a:solidFill>
              </a:rPr>
              <a:t>[3].</a:t>
            </a:r>
            <a:endParaRPr lang="es-MX" sz="2400" dirty="0">
              <a:solidFill>
                <a:schemeClr val="bg1"/>
              </a:solidFill>
            </a:endParaRPr>
          </a:p>
        </p:txBody>
      </p:sp>
      <p:pic>
        <p:nvPicPr>
          <p:cNvPr id="6" name="4 Marcador de contenido" descr="http://www.angelfire.com/ca6/germancho/made1.gif"/>
          <p:cNvPicPr>
            <a:picLocks/>
          </p:cNvPicPr>
          <p:nvPr/>
        </p:nvPicPr>
        <p:blipFill>
          <a:blip r:embed="rId2">
            <a:extLst>
              <a:ext uri="{28A0092B-C50C-407E-A947-70E740481C1C}">
                <a14:useLocalDpi xmlns:a14="http://schemas.microsoft.com/office/drawing/2010/main" xmlns="" val="0"/>
              </a:ext>
            </a:extLst>
          </a:blip>
          <a:stretch>
            <a:fillRect/>
          </a:stretch>
        </p:blipFill>
        <p:spPr bwMode="auto">
          <a:xfrm>
            <a:off x="6391563" y="2507673"/>
            <a:ext cx="1440872" cy="2049330"/>
          </a:xfrm>
          <a:prstGeom prst="rect">
            <a:avLst/>
          </a:prstGeom>
          <a:noFill/>
          <a:ln>
            <a:noFill/>
          </a:ln>
        </p:spPr>
      </p:pic>
      <p:sp>
        <p:nvSpPr>
          <p:cNvPr id="4" name="3 CuadroTexto"/>
          <p:cNvSpPr txBox="1"/>
          <p:nvPr/>
        </p:nvSpPr>
        <p:spPr>
          <a:xfrm>
            <a:off x="7832435" y="4310782"/>
            <a:ext cx="344966" cy="246221"/>
          </a:xfrm>
          <a:prstGeom prst="rect">
            <a:avLst/>
          </a:prstGeom>
          <a:noFill/>
        </p:spPr>
        <p:txBody>
          <a:bodyPr wrap="none" rtlCol="0">
            <a:spAutoFit/>
          </a:bodyPr>
          <a:lstStyle/>
          <a:p>
            <a:r>
              <a:rPr lang="es-MX" sz="1000" dirty="0" smtClean="0">
                <a:solidFill>
                  <a:schemeClr val="bg1"/>
                </a:solidFill>
              </a:rPr>
              <a:t>(6)</a:t>
            </a:r>
            <a:endParaRPr lang="es-MX" sz="1000" dirty="0">
              <a:solidFill>
                <a:schemeClr val="bg1"/>
              </a:solidFill>
            </a:endParaRPr>
          </a:p>
        </p:txBody>
      </p:sp>
      <p:sp>
        <p:nvSpPr>
          <p:cNvPr id="8"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30984718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smtClean="0">
                <a:solidFill>
                  <a:schemeClr val="accent2">
                    <a:lumMod val="40000"/>
                    <a:lumOff val="60000"/>
                  </a:schemeClr>
                </a:solidFill>
              </a:rPr>
              <a:t>Materia </a:t>
            </a:r>
            <a:r>
              <a:rPr lang="es-MX" sz="2800" dirty="0">
                <a:solidFill>
                  <a:schemeClr val="accent2">
                    <a:lumMod val="40000"/>
                    <a:lumOff val="60000"/>
                  </a:schemeClr>
                </a:solidFill>
              </a:rPr>
              <a:t>prima de los microprocesadores</a:t>
            </a:r>
            <a:endParaRPr lang="es-ES" sz="2700" dirty="0">
              <a:solidFill>
                <a:schemeClr val="accent2">
                  <a:lumMod val="40000"/>
                  <a:lumOff val="60000"/>
                </a:schemeClr>
              </a:solidFill>
              <a:latin typeface="Trajan Pro"/>
              <a:cs typeface="Trajan Pro"/>
            </a:endParaRPr>
          </a:p>
        </p:txBody>
      </p:sp>
      <p:sp>
        <p:nvSpPr>
          <p:cNvPr id="11" name="Título 1"/>
          <p:cNvSpPr txBox="1">
            <a:spLocks/>
          </p:cNvSpPr>
          <p:nvPr/>
        </p:nvSpPr>
        <p:spPr>
          <a:xfrm>
            <a:off x="524402" y="1958483"/>
            <a:ext cx="3691621" cy="3536010"/>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MX" sz="2400" dirty="0"/>
              <a:t>La matriz se hace de silicio, el mismo material del que esta compuesta la arena de </a:t>
            </a:r>
            <a:r>
              <a:rPr lang="es-MX" sz="2400" dirty="0" smtClean="0"/>
              <a:t>playa; lo </a:t>
            </a:r>
            <a:r>
              <a:rPr lang="es-MX" sz="2400" dirty="0"/>
              <a:t>único diferente es que el silicio que se utiliza para la fabricación de microprocesadores es sumamente puro </a:t>
            </a:r>
            <a:r>
              <a:rPr lang="es-MX" sz="2400" dirty="0" smtClean="0"/>
              <a:t>[2].</a:t>
            </a:r>
            <a:endParaRPr lang="es-MX" sz="2400" dirty="0"/>
          </a:p>
        </p:txBody>
      </p:sp>
      <p:pic>
        <p:nvPicPr>
          <p:cNvPr id="5" name="4 Imagen" descr="La &quot;materia prima&quot; no podría ser mas abundante.">
            <a:hlinkClick r:id="rId2" tooltip="'La &quot;materia prima&quot; no podría ser mas abundante.'"/>
          </p:cNvPr>
          <p:cNvPicPr/>
          <p:nvPr/>
        </p:nvPicPr>
        <p:blipFill>
          <a:blip r:embed="rId3"/>
          <a:srcRect/>
          <a:stretch>
            <a:fillRect/>
          </a:stretch>
        </p:blipFill>
        <p:spPr bwMode="auto">
          <a:xfrm>
            <a:off x="4714876" y="2500306"/>
            <a:ext cx="3857652" cy="2643206"/>
          </a:xfrm>
          <a:prstGeom prst="rect">
            <a:avLst/>
          </a:prstGeom>
          <a:noFill/>
          <a:ln w="9525">
            <a:noFill/>
            <a:miter lim="800000"/>
            <a:headEnd/>
            <a:tailEnd/>
          </a:ln>
        </p:spPr>
      </p:pic>
      <p:sp>
        <p:nvSpPr>
          <p:cNvPr id="2" name="1 CuadroTexto"/>
          <p:cNvSpPr txBox="1"/>
          <p:nvPr/>
        </p:nvSpPr>
        <p:spPr>
          <a:xfrm>
            <a:off x="8227562" y="5143512"/>
            <a:ext cx="344966" cy="246221"/>
          </a:xfrm>
          <a:prstGeom prst="rect">
            <a:avLst/>
          </a:prstGeom>
          <a:noFill/>
        </p:spPr>
        <p:txBody>
          <a:bodyPr wrap="none" rtlCol="0">
            <a:spAutoFit/>
          </a:bodyPr>
          <a:lstStyle/>
          <a:p>
            <a:r>
              <a:rPr lang="es-MX" sz="1000" dirty="0" smtClean="0">
                <a:solidFill>
                  <a:schemeClr val="bg1"/>
                </a:solidFill>
              </a:rPr>
              <a:t>(9)</a:t>
            </a:r>
            <a:endParaRPr lang="es-MX" sz="1000" dirty="0">
              <a:solidFill>
                <a:schemeClr val="bg1"/>
              </a:solidFill>
            </a:endParaRPr>
          </a:p>
        </p:txBody>
      </p:sp>
      <p:sp>
        <p:nvSpPr>
          <p:cNvPr id="7"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1601053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txBox="1">
            <a:spLocks/>
          </p:cNvSpPr>
          <p:nvPr/>
        </p:nvSpPr>
        <p:spPr>
          <a:xfrm>
            <a:off x="385857" y="779325"/>
            <a:ext cx="8456691" cy="610851"/>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MX" sz="2800" dirty="0">
                <a:solidFill>
                  <a:schemeClr val="accent2">
                    <a:lumMod val="40000"/>
                    <a:lumOff val="60000"/>
                  </a:schemeClr>
                </a:solidFill>
              </a:rPr>
              <a:t>Fabricas de Microprocesadores</a:t>
            </a:r>
            <a:endParaRPr lang="es-ES" sz="2700" dirty="0" smtClean="0">
              <a:solidFill>
                <a:schemeClr val="accent2">
                  <a:lumMod val="40000"/>
                  <a:lumOff val="60000"/>
                </a:schemeClr>
              </a:solidFill>
              <a:latin typeface="Trajan Pro"/>
              <a:cs typeface="Trajan Pro"/>
            </a:endParaRPr>
          </a:p>
        </p:txBody>
      </p:sp>
      <p:sp>
        <p:nvSpPr>
          <p:cNvPr id="11" name="Título 1"/>
          <p:cNvSpPr txBox="1">
            <a:spLocks/>
          </p:cNvSpPr>
          <p:nvPr/>
        </p:nvSpPr>
        <p:spPr>
          <a:xfrm>
            <a:off x="385857" y="1607502"/>
            <a:ext cx="8456691" cy="4926678"/>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endParaRPr lang="es-ES" sz="2700" dirty="0">
              <a:solidFill>
                <a:srgbClr val="F1FBB1"/>
              </a:solidFill>
              <a:latin typeface="Trajan Pro"/>
              <a:cs typeface="Trajan Pro"/>
            </a:endParaRPr>
          </a:p>
        </p:txBody>
      </p:sp>
      <p:sp>
        <p:nvSpPr>
          <p:cNvPr id="2" name="Rectángulo 1"/>
          <p:cNvSpPr/>
          <p:nvPr/>
        </p:nvSpPr>
        <p:spPr>
          <a:xfrm>
            <a:off x="4498108" y="2074516"/>
            <a:ext cx="4002079" cy="2677656"/>
          </a:xfrm>
          <a:prstGeom prst="rect">
            <a:avLst/>
          </a:prstGeom>
        </p:spPr>
        <p:txBody>
          <a:bodyPr wrap="square">
            <a:spAutoFit/>
          </a:bodyPr>
          <a:lstStyle/>
          <a:p>
            <a:pPr algn="just"/>
            <a:r>
              <a:rPr lang="es-MX" sz="2400" dirty="0">
                <a:solidFill>
                  <a:schemeClr val="bg1"/>
                </a:solidFill>
              </a:rPr>
              <a:t>Las fabricas que producen microprocesadores </a:t>
            </a:r>
            <a:r>
              <a:rPr lang="es-MX" sz="2400" dirty="0" smtClean="0">
                <a:solidFill>
                  <a:schemeClr val="bg1"/>
                </a:solidFill>
              </a:rPr>
              <a:t>son muy costosas, debido a que son </a:t>
            </a:r>
            <a:r>
              <a:rPr lang="es-MX" sz="2400" dirty="0">
                <a:solidFill>
                  <a:schemeClr val="bg1"/>
                </a:solidFill>
              </a:rPr>
              <a:t>constantemente limpiadas y esterilizadas, como la sala de operaciones de una clínica </a:t>
            </a:r>
            <a:r>
              <a:rPr lang="es-MX" sz="2400" dirty="0" smtClean="0">
                <a:solidFill>
                  <a:schemeClr val="bg1"/>
                </a:solidFill>
              </a:rPr>
              <a:t>[3].</a:t>
            </a:r>
            <a:endParaRPr lang="es-MX" sz="2400" dirty="0">
              <a:solidFill>
                <a:schemeClr val="bg1"/>
              </a:solidFill>
            </a:endParaRPr>
          </a:p>
        </p:txBody>
      </p:sp>
      <p:pic>
        <p:nvPicPr>
          <p:cNvPr id="5" name="4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22863" y="2189014"/>
            <a:ext cx="3679681" cy="2448660"/>
          </a:xfrm>
          <a:prstGeom prst="rect">
            <a:avLst/>
          </a:prstGeom>
        </p:spPr>
      </p:pic>
      <p:sp>
        <p:nvSpPr>
          <p:cNvPr id="4" name="3 CuadroTexto"/>
          <p:cNvSpPr txBox="1"/>
          <p:nvPr/>
        </p:nvSpPr>
        <p:spPr>
          <a:xfrm>
            <a:off x="3857578" y="4637674"/>
            <a:ext cx="344966" cy="246221"/>
          </a:xfrm>
          <a:prstGeom prst="rect">
            <a:avLst/>
          </a:prstGeom>
          <a:noFill/>
        </p:spPr>
        <p:txBody>
          <a:bodyPr wrap="none" rtlCol="0">
            <a:spAutoFit/>
          </a:bodyPr>
          <a:lstStyle/>
          <a:p>
            <a:r>
              <a:rPr lang="es-MX" sz="1000" dirty="0" smtClean="0">
                <a:solidFill>
                  <a:schemeClr val="bg1"/>
                </a:solidFill>
              </a:rPr>
              <a:t>(7)</a:t>
            </a:r>
            <a:endParaRPr lang="es-MX" sz="1000" dirty="0">
              <a:solidFill>
                <a:schemeClr val="bg1"/>
              </a:solidFill>
            </a:endParaRPr>
          </a:p>
        </p:txBody>
      </p:sp>
      <p:sp>
        <p:nvSpPr>
          <p:cNvPr id="8" name="Subtítulo 2"/>
          <p:cNvSpPr>
            <a:spLocks noGrp="1"/>
          </p:cNvSpPr>
          <p:nvPr>
            <p:ph type="subTitle" idx="1"/>
          </p:nvPr>
        </p:nvSpPr>
        <p:spPr>
          <a:xfrm>
            <a:off x="4694238" y="6664325"/>
            <a:ext cx="3938587" cy="193675"/>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xmlns="" val="3900175637"/>
      </p:ext>
    </p:extLst>
  </p:cSld>
  <p:clrMapOvr>
    <a:masterClrMapping/>
  </p:clrMapOvr>
  <p:timing>
    <p:tnLst>
      <p:par>
        <p:cTn id="1" dur="indefinite" restart="never" nodeType="tmRoot"/>
      </p:par>
    </p:tnLst>
  </p:timing>
</p:sld>
</file>

<file path=ppt/theme/theme1.xml><?xml version="1.0" encoding="utf-8"?>
<a:theme xmlns:a="http://schemas.openxmlformats.org/drawingml/2006/main" name="Revolució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Revolución.thmx</Template>
  <TotalTime>442</TotalTime>
  <Words>2863</Words>
  <Application>Microsoft Office PowerPoint</Application>
  <PresentationFormat>Presentación en pantalla (4:3)</PresentationFormat>
  <Paragraphs>177</Paragraphs>
  <Slides>33</Slides>
  <Notes>1</Notes>
  <HiddenSlides>0</HiddenSlides>
  <MMClips>0</MMClip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Revolución</vt:lpstr>
      <vt:lpstr>Universidad Autónoma del Estado de Hidalgo Instituto de Ciencias  Básicas e Ingeniería Área Académica de Computación y Electrónica</vt:lpstr>
      <vt:lpstr>Resumen:</vt:lpstr>
      <vt:lpstr>Abstract:</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vector>
  </TitlesOfParts>
  <Company>UAEH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Autónoma del Estado de Hidalgo Instituto de Ciencias Básicas e Ingeniería Área Académica de Computación</dc:title>
  <dc:creator>Alberto Suarez</dc:creator>
  <cp:lastModifiedBy>HOGAR</cp:lastModifiedBy>
  <cp:revision>71</cp:revision>
  <dcterms:created xsi:type="dcterms:W3CDTF">2013-03-12T19:43:56Z</dcterms:created>
  <dcterms:modified xsi:type="dcterms:W3CDTF">2014-02-10T00:45:38Z</dcterms:modified>
</cp:coreProperties>
</file>