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323" r:id="rId14"/>
    <p:sldId id="268" r:id="rId15"/>
    <p:sldId id="269" r:id="rId16"/>
    <p:sldId id="270" r:id="rId17"/>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sin título" id="{0F484C57-4EE9-45B7-9DD2-EAD68B3AC965}">
          <p14:sldIdLst>
            <p14:sldId id="256"/>
            <p14:sldId id="257"/>
            <p14:sldId id="258"/>
            <p14:sldId id="259"/>
            <p14:sldId id="260"/>
            <p14:sldId id="261"/>
            <p14:sldId id="262"/>
            <p14:sldId id="263"/>
            <p14:sldId id="264"/>
            <p14:sldId id="265"/>
            <p14:sldId id="266"/>
            <p14:sldId id="267"/>
            <p14:sldId id="323"/>
            <p14:sldId id="268"/>
            <p14:sldId id="269"/>
            <p14:sldId id="270"/>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52" autoAdjust="0"/>
    <p:restoredTop sz="94660"/>
  </p:normalViewPr>
  <p:slideViewPr>
    <p:cSldViewPr>
      <p:cViewPr>
        <p:scale>
          <a:sx n="71" d="100"/>
          <a:sy n="71" d="100"/>
        </p:scale>
        <p:origin x="-1476" y="-24"/>
      </p:cViewPr>
      <p:guideLst>
        <p:guide orient="horz" pos="2160"/>
        <p:guide pos="2880"/>
      </p:guideLst>
    </p:cSldViewPr>
  </p:slideViewPr>
  <p:notesTextViewPr>
    <p:cViewPr>
      <p:scale>
        <a:sx n="1" d="1"/>
        <a:sy n="1" d="1"/>
      </p:scale>
      <p:origin x="0" y="0"/>
    </p:cViewPr>
  </p:notesTextViewPr>
  <p:sorterViewPr>
    <p:cViewPr>
      <p:scale>
        <a:sx n="50" d="100"/>
        <a:sy n="5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BD672D42-EA8C-470E-A961-9875A6B5F2E3}" type="datetimeFigureOut">
              <a:rPr lang="es-MX" smtClean="0"/>
              <a:pPr/>
              <a:t>19/05/2016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4F51F665-52EE-4D34-B060-FAE50FE7F012}" type="slidenum">
              <a:rPr lang="es-MX" smtClean="0"/>
              <a:pPr/>
              <a:t>‹Nº›</a:t>
            </a:fld>
            <a:endParaRPr lang="es-MX"/>
          </a:p>
        </p:txBody>
      </p:sp>
    </p:spTree>
    <p:extLst>
      <p:ext uri="{BB962C8B-B14F-4D97-AF65-F5344CB8AC3E}">
        <p14:creationId xmlns:p14="http://schemas.microsoft.com/office/powerpoint/2010/main" val="1367632043"/>
      </p:ext>
    </p:extLst>
  </p:cSld>
  <p:clrMapOvr>
    <a:masterClrMapping/>
  </p:clrMapOvr>
  <mc:AlternateContent xmlns:mc="http://schemas.openxmlformats.org/markup-compatibility/2006" xmlns:p14="http://schemas.microsoft.com/office/powerpoint/2010/main">
    <mc:Choice Requires="p14">
      <p:transition spd="slow" p14:dur="1250" advTm="5000">
        <p:randomBar dir="vert"/>
      </p:transition>
    </mc:Choice>
    <mc:Fallback xmlns:mv="urn:schemas-microsoft-com:mac:vml" xmlns="">
      <p:transition spd="slow" advTm="5000">
        <p:randomBar dir="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BD672D42-EA8C-470E-A961-9875A6B5F2E3}" type="datetimeFigureOut">
              <a:rPr lang="es-MX" smtClean="0"/>
              <a:pPr/>
              <a:t>19/05/2016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4F51F665-52EE-4D34-B060-FAE50FE7F012}" type="slidenum">
              <a:rPr lang="es-MX" smtClean="0"/>
              <a:pPr/>
              <a:t>‹Nº›</a:t>
            </a:fld>
            <a:endParaRPr lang="es-MX"/>
          </a:p>
        </p:txBody>
      </p:sp>
    </p:spTree>
    <p:extLst>
      <p:ext uri="{BB962C8B-B14F-4D97-AF65-F5344CB8AC3E}">
        <p14:creationId xmlns:p14="http://schemas.microsoft.com/office/powerpoint/2010/main" val="2352523096"/>
      </p:ext>
    </p:extLst>
  </p:cSld>
  <p:clrMapOvr>
    <a:masterClrMapping/>
  </p:clrMapOvr>
  <mc:AlternateContent xmlns:mc="http://schemas.openxmlformats.org/markup-compatibility/2006" xmlns:p14="http://schemas.microsoft.com/office/powerpoint/2010/main">
    <mc:Choice Requires="p14">
      <p:transition spd="slow" p14:dur="1250" advTm="5000">
        <p:randomBar dir="vert"/>
      </p:transition>
    </mc:Choice>
    <mc:Fallback xmlns:mv="urn:schemas-microsoft-com:mac:vml" xmlns="">
      <p:transition spd="slow" advTm="5000">
        <p:randomBar dir="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BD672D42-EA8C-470E-A961-9875A6B5F2E3}" type="datetimeFigureOut">
              <a:rPr lang="es-MX" smtClean="0"/>
              <a:pPr/>
              <a:t>19/05/2016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4F51F665-52EE-4D34-B060-FAE50FE7F012}" type="slidenum">
              <a:rPr lang="es-MX" smtClean="0"/>
              <a:pPr/>
              <a:t>‹Nº›</a:t>
            </a:fld>
            <a:endParaRPr lang="es-MX"/>
          </a:p>
        </p:txBody>
      </p:sp>
    </p:spTree>
    <p:extLst>
      <p:ext uri="{BB962C8B-B14F-4D97-AF65-F5344CB8AC3E}">
        <p14:creationId xmlns:p14="http://schemas.microsoft.com/office/powerpoint/2010/main" val="2226420210"/>
      </p:ext>
    </p:extLst>
  </p:cSld>
  <p:clrMapOvr>
    <a:masterClrMapping/>
  </p:clrMapOvr>
  <mc:AlternateContent xmlns:mc="http://schemas.openxmlformats.org/markup-compatibility/2006" xmlns:p14="http://schemas.microsoft.com/office/powerpoint/2010/main">
    <mc:Choice Requires="p14">
      <p:transition spd="slow" p14:dur="1250" advTm="5000">
        <p:randomBar dir="vert"/>
      </p:transition>
    </mc:Choice>
    <mc:Fallback xmlns:mv="urn:schemas-microsoft-com:mac:vml" xmlns="">
      <p:transition spd="slow" advTm="5000">
        <p:randomBar dir="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BD672D42-EA8C-470E-A961-9875A6B5F2E3}" type="datetimeFigureOut">
              <a:rPr lang="es-MX" smtClean="0"/>
              <a:pPr/>
              <a:t>19/05/2016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4F51F665-52EE-4D34-B060-FAE50FE7F012}" type="slidenum">
              <a:rPr lang="es-MX" smtClean="0"/>
              <a:pPr/>
              <a:t>‹Nº›</a:t>
            </a:fld>
            <a:endParaRPr lang="es-MX"/>
          </a:p>
        </p:txBody>
      </p:sp>
    </p:spTree>
    <p:extLst>
      <p:ext uri="{BB962C8B-B14F-4D97-AF65-F5344CB8AC3E}">
        <p14:creationId xmlns:p14="http://schemas.microsoft.com/office/powerpoint/2010/main" val="2070214371"/>
      </p:ext>
    </p:extLst>
  </p:cSld>
  <p:clrMapOvr>
    <a:masterClrMapping/>
  </p:clrMapOvr>
  <mc:AlternateContent xmlns:mc="http://schemas.openxmlformats.org/markup-compatibility/2006" xmlns:p14="http://schemas.microsoft.com/office/powerpoint/2010/main">
    <mc:Choice Requires="p14">
      <p:transition spd="slow" p14:dur="1250" advTm="5000">
        <p:randomBar dir="vert"/>
      </p:transition>
    </mc:Choice>
    <mc:Fallback xmlns:mv="urn:schemas-microsoft-com:mac:vml" xmlns="">
      <p:transition spd="slow" advTm="5000">
        <p:randomBar dir="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BD672D42-EA8C-470E-A961-9875A6B5F2E3}" type="datetimeFigureOut">
              <a:rPr lang="es-MX" smtClean="0"/>
              <a:pPr/>
              <a:t>19/05/2016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4F51F665-52EE-4D34-B060-FAE50FE7F012}" type="slidenum">
              <a:rPr lang="es-MX" smtClean="0"/>
              <a:pPr/>
              <a:t>‹Nº›</a:t>
            </a:fld>
            <a:endParaRPr lang="es-MX"/>
          </a:p>
        </p:txBody>
      </p:sp>
    </p:spTree>
    <p:extLst>
      <p:ext uri="{BB962C8B-B14F-4D97-AF65-F5344CB8AC3E}">
        <p14:creationId xmlns:p14="http://schemas.microsoft.com/office/powerpoint/2010/main" val="582725811"/>
      </p:ext>
    </p:extLst>
  </p:cSld>
  <p:clrMapOvr>
    <a:masterClrMapping/>
  </p:clrMapOvr>
  <mc:AlternateContent xmlns:mc="http://schemas.openxmlformats.org/markup-compatibility/2006" xmlns:p14="http://schemas.microsoft.com/office/powerpoint/2010/main">
    <mc:Choice Requires="p14">
      <p:transition spd="slow" p14:dur="1250" advTm="5000">
        <p:randomBar dir="vert"/>
      </p:transition>
    </mc:Choice>
    <mc:Fallback xmlns:mv="urn:schemas-microsoft-com:mac:vml" xmlns="">
      <p:transition spd="slow" advTm="5000">
        <p:randomBar dir="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BD672D42-EA8C-470E-A961-9875A6B5F2E3}" type="datetimeFigureOut">
              <a:rPr lang="es-MX" smtClean="0"/>
              <a:pPr/>
              <a:t>19/05/2016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4F51F665-52EE-4D34-B060-FAE50FE7F012}" type="slidenum">
              <a:rPr lang="es-MX" smtClean="0"/>
              <a:pPr/>
              <a:t>‹Nº›</a:t>
            </a:fld>
            <a:endParaRPr lang="es-MX"/>
          </a:p>
        </p:txBody>
      </p:sp>
    </p:spTree>
    <p:extLst>
      <p:ext uri="{BB962C8B-B14F-4D97-AF65-F5344CB8AC3E}">
        <p14:creationId xmlns:p14="http://schemas.microsoft.com/office/powerpoint/2010/main" val="34626067"/>
      </p:ext>
    </p:extLst>
  </p:cSld>
  <p:clrMapOvr>
    <a:masterClrMapping/>
  </p:clrMapOvr>
  <mc:AlternateContent xmlns:mc="http://schemas.openxmlformats.org/markup-compatibility/2006" xmlns:p14="http://schemas.microsoft.com/office/powerpoint/2010/main">
    <mc:Choice Requires="p14">
      <p:transition spd="slow" p14:dur="1250" advTm="5000">
        <p:randomBar dir="vert"/>
      </p:transition>
    </mc:Choice>
    <mc:Fallback xmlns:mv="urn:schemas-microsoft-com:mac:vml" xmlns="">
      <p:transition spd="slow" advTm="5000">
        <p:randomBar dir="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BD672D42-EA8C-470E-A961-9875A6B5F2E3}" type="datetimeFigureOut">
              <a:rPr lang="es-MX" smtClean="0"/>
              <a:pPr/>
              <a:t>19/05/2016</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4F51F665-52EE-4D34-B060-FAE50FE7F012}" type="slidenum">
              <a:rPr lang="es-MX" smtClean="0"/>
              <a:pPr/>
              <a:t>‹Nº›</a:t>
            </a:fld>
            <a:endParaRPr lang="es-MX"/>
          </a:p>
        </p:txBody>
      </p:sp>
    </p:spTree>
    <p:extLst>
      <p:ext uri="{BB962C8B-B14F-4D97-AF65-F5344CB8AC3E}">
        <p14:creationId xmlns:p14="http://schemas.microsoft.com/office/powerpoint/2010/main" val="3783861308"/>
      </p:ext>
    </p:extLst>
  </p:cSld>
  <p:clrMapOvr>
    <a:masterClrMapping/>
  </p:clrMapOvr>
  <mc:AlternateContent xmlns:mc="http://schemas.openxmlformats.org/markup-compatibility/2006" xmlns:p14="http://schemas.microsoft.com/office/powerpoint/2010/main">
    <mc:Choice Requires="p14">
      <p:transition spd="slow" p14:dur="1250" advTm="5000">
        <p:randomBar dir="vert"/>
      </p:transition>
    </mc:Choice>
    <mc:Fallback xmlns:mv="urn:schemas-microsoft-com:mac:vml" xmlns="">
      <p:transition spd="slow" advTm="5000">
        <p:randomBar dir="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BD672D42-EA8C-470E-A961-9875A6B5F2E3}" type="datetimeFigureOut">
              <a:rPr lang="es-MX" smtClean="0"/>
              <a:pPr/>
              <a:t>19/05/2016</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4F51F665-52EE-4D34-B060-FAE50FE7F012}" type="slidenum">
              <a:rPr lang="es-MX" smtClean="0"/>
              <a:pPr/>
              <a:t>‹Nº›</a:t>
            </a:fld>
            <a:endParaRPr lang="es-MX"/>
          </a:p>
        </p:txBody>
      </p:sp>
    </p:spTree>
    <p:extLst>
      <p:ext uri="{BB962C8B-B14F-4D97-AF65-F5344CB8AC3E}">
        <p14:creationId xmlns:p14="http://schemas.microsoft.com/office/powerpoint/2010/main" val="1778312948"/>
      </p:ext>
    </p:extLst>
  </p:cSld>
  <p:clrMapOvr>
    <a:masterClrMapping/>
  </p:clrMapOvr>
  <mc:AlternateContent xmlns:mc="http://schemas.openxmlformats.org/markup-compatibility/2006" xmlns:p14="http://schemas.microsoft.com/office/powerpoint/2010/main">
    <mc:Choice Requires="p14">
      <p:transition spd="slow" p14:dur="1250" advTm="5000">
        <p:randomBar dir="vert"/>
      </p:transition>
    </mc:Choice>
    <mc:Fallback xmlns:mv="urn:schemas-microsoft-com:mac:vml" xmlns="">
      <p:transition spd="slow" advTm="5000">
        <p:randomBar dir="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BD672D42-EA8C-470E-A961-9875A6B5F2E3}" type="datetimeFigureOut">
              <a:rPr lang="es-MX" smtClean="0"/>
              <a:pPr/>
              <a:t>19/05/2016</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4F51F665-52EE-4D34-B060-FAE50FE7F012}" type="slidenum">
              <a:rPr lang="es-MX" smtClean="0"/>
              <a:pPr/>
              <a:t>‹Nº›</a:t>
            </a:fld>
            <a:endParaRPr lang="es-MX"/>
          </a:p>
        </p:txBody>
      </p:sp>
    </p:spTree>
    <p:extLst>
      <p:ext uri="{BB962C8B-B14F-4D97-AF65-F5344CB8AC3E}">
        <p14:creationId xmlns:p14="http://schemas.microsoft.com/office/powerpoint/2010/main" val="2665371075"/>
      </p:ext>
    </p:extLst>
  </p:cSld>
  <p:clrMapOvr>
    <a:masterClrMapping/>
  </p:clrMapOvr>
  <mc:AlternateContent xmlns:mc="http://schemas.openxmlformats.org/markup-compatibility/2006" xmlns:p14="http://schemas.microsoft.com/office/powerpoint/2010/main">
    <mc:Choice Requires="p14">
      <p:transition spd="slow" p14:dur="1250" advTm="5000">
        <p:randomBar dir="vert"/>
      </p:transition>
    </mc:Choice>
    <mc:Fallback xmlns:mv="urn:schemas-microsoft-com:mac:vml" xmlns="">
      <p:transition spd="slow" advTm="5000">
        <p:randomBar dir="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BD672D42-EA8C-470E-A961-9875A6B5F2E3}" type="datetimeFigureOut">
              <a:rPr lang="es-MX" smtClean="0"/>
              <a:pPr/>
              <a:t>19/05/2016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4F51F665-52EE-4D34-B060-FAE50FE7F012}" type="slidenum">
              <a:rPr lang="es-MX" smtClean="0"/>
              <a:pPr/>
              <a:t>‹Nº›</a:t>
            </a:fld>
            <a:endParaRPr lang="es-MX"/>
          </a:p>
        </p:txBody>
      </p:sp>
    </p:spTree>
    <p:extLst>
      <p:ext uri="{BB962C8B-B14F-4D97-AF65-F5344CB8AC3E}">
        <p14:creationId xmlns:p14="http://schemas.microsoft.com/office/powerpoint/2010/main" val="849433161"/>
      </p:ext>
    </p:extLst>
  </p:cSld>
  <p:clrMapOvr>
    <a:masterClrMapping/>
  </p:clrMapOvr>
  <mc:AlternateContent xmlns:mc="http://schemas.openxmlformats.org/markup-compatibility/2006" xmlns:p14="http://schemas.microsoft.com/office/powerpoint/2010/main">
    <mc:Choice Requires="p14">
      <p:transition spd="slow" p14:dur="1250" advTm="5000">
        <p:randomBar dir="vert"/>
      </p:transition>
    </mc:Choice>
    <mc:Fallback xmlns:mv="urn:schemas-microsoft-com:mac:vml" xmlns="">
      <p:transition spd="slow" advTm="5000">
        <p:randomBar dir="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BD672D42-EA8C-470E-A961-9875A6B5F2E3}" type="datetimeFigureOut">
              <a:rPr lang="es-MX" smtClean="0"/>
              <a:pPr/>
              <a:t>19/05/2016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4F51F665-52EE-4D34-B060-FAE50FE7F012}" type="slidenum">
              <a:rPr lang="es-MX" smtClean="0"/>
              <a:pPr/>
              <a:t>‹Nº›</a:t>
            </a:fld>
            <a:endParaRPr lang="es-MX"/>
          </a:p>
        </p:txBody>
      </p:sp>
    </p:spTree>
    <p:extLst>
      <p:ext uri="{BB962C8B-B14F-4D97-AF65-F5344CB8AC3E}">
        <p14:creationId xmlns:p14="http://schemas.microsoft.com/office/powerpoint/2010/main" val="3339739780"/>
      </p:ext>
    </p:extLst>
  </p:cSld>
  <p:clrMapOvr>
    <a:masterClrMapping/>
  </p:clrMapOvr>
  <mc:AlternateContent xmlns:mc="http://schemas.openxmlformats.org/markup-compatibility/2006" xmlns:p14="http://schemas.microsoft.com/office/powerpoint/2010/main">
    <mc:Choice Requires="p14">
      <p:transition spd="slow" p14:dur="1250" advTm="5000">
        <p:randomBar dir="vert"/>
      </p:transition>
    </mc:Choice>
    <mc:Fallback xmlns:mv="urn:schemas-microsoft-com:mac:vml" xmlns="">
      <p:transition spd="slow" advTm="5000">
        <p:randomBar dir="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672D42-EA8C-470E-A961-9875A6B5F2E3}" type="datetimeFigureOut">
              <a:rPr lang="es-MX" smtClean="0"/>
              <a:pPr/>
              <a:t>19/05/2016</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51F665-52EE-4D34-B060-FAE50FE7F012}" type="slidenum">
              <a:rPr lang="es-MX" smtClean="0"/>
              <a:pPr/>
              <a:t>‹Nº›</a:t>
            </a:fld>
            <a:endParaRPr lang="es-MX"/>
          </a:p>
        </p:txBody>
      </p:sp>
    </p:spTree>
    <p:extLst>
      <p:ext uri="{BB962C8B-B14F-4D97-AF65-F5344CB8AC3E}">
        <p14:creationId xmlns:p14="http://schemas.microsoft.com/office/powerpoint/2010/main" val="1002596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250" advTm="5000">
        <p:randomBar dir="vert"/>
      </p:transition>
    </mc:Choice>
    <mc:Fallback xmlns:mv="urn:schemas-microsoft-com:mac:vml" xmlns="">
      <p:transition spd="slow" advTm="5000">
        <p:randomBar dir="vert"/>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25" y="0"/>
            <a:ext cx="91249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9" name="8 Grupo"/>
          <p:cNvGrpSpPr/>
          <p:nvPr/>
        </p:nvGrpSpPr>
        <p:grpSpPr>
          <a:xfrm>
            <a:off x="851355" y="1916832"/>
            <a:ext cx="7463577" cy="3670667"/>
            <a:chOff x="851355" y="1196752"/>
            <a:chExt cx="7463577" cy="3670667"/>
          </a:xfrm>
        </p:grpSpPr>
        <p:sp>
          <p:nvSpPr>
            <p:cNvPr id="12" name="Rectángulo 6"/>
            <p:cNvSpPr>
              <a:spLocks noChangeArrowheads="1"/>
            </p:cNvSpPr>
            <p:nvPr/>
          </p:nvSpPr>
          <p:spPr bwMode="auto">
            <a:xfrm>
              <a:off x="2490427" y="4221088"/>
              <a:ext cx="416314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endParaRPr lang="es-MX" sz="3600" b="1" dirty="0">
                <a:solidFill>
                  <a:schemeClr val="accent2">
                    <a:lumMod val="50000"/>
                  </a:schemeClr>
                </a:solidFill>
                <a:latin typeface="Cambria" pitchFamily="18" charset="0"/>
              </a:endParaRPr>
            </a:p>
          </p:txBody>
        </p:sp>
        <p:sp>
          <p:nvSpPr>
            <p:cNvPr id="13" name="Rectángulo 6"/>
            <p:cNvSpPr>
              <a:spLocks noChangeArrowheads="1"/>
            </p:cNvSpPr>
            <p:nvPr/>
          </p:nvSpPr>
          <p:spPr bwMode="auto">
            <a:xfrm>
              <a:off x="851355" y="3429000"/>
              <a:ext cx="7463577"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endParaRPr lang="es-MX" sz="3600" b="1" dirty="0">
                <a:solidFill>
                  <a:schemeClr val="accent2">
                    <a:lumMod val="50000"/>
                  </a:schemeClr>
                </a:solidFill>
                <a:latin typeface="Cambria" pitchFamily="18" charset="0"/>
              </a:endParaRPr>
            </a:p>
          </p:txBody>
        </p:sp>
        <p:pic>
          <p:nvPicPr>
            <p:cNvPr id="8" name="7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26884" y="1196752"/>
              <a:ext cx="4312518" cy="2126922"/>
            </a:xfrm>
            <a:prstGeom prst="rect">
              <a:avLst/>
            </a:prstGeom>
          </p:spPr>
        </p:pic>
      </p:grpSp>
      <p:sp>
        <p:nvSpPr>
          <p:cNvPr id="3" name="2 CuadroTexto"/>
          <p:cNvSpPr txBox="1"/>
          <p:nvPr/>
        </p:nvSpPr>
        <p:spPr>
          <a:xfrm>
            <a:off x="2699792" y="4802668"/>
            <a:ext cx="4680520" cy="1015663"/>
          </a:xfrm>
          <a:prstGeom prst="rect">
            <a:avLst/>
          </a:prstGeom>
          <a:noFill/>
        </p:spPr>
        <p:txBody>
          <a:bodyPr wrap="square" rtlCol="0">
            <a:spAutoFit/>
          </a:bodyPr>
          <a:lstStyle/>
          <a:p>
            <a:pPr algn="ctr"/>
            <a:r>
              <a:rPr lang="es-MX" sz="2000" dirty="0"/>
              <a:t>Lic. Alejandra Rodrigo</a:t>
            </a:r>
          </a:p>
          <a:p>
            <a:pPr algn="ctr"/>
            <a:r>
              <a:rPr lang="es-MX" sz="2000" dirty="0" smtClean="0"/>
              <a:t>Actuación V (Creación de personaje 1)</a:t>
            </a:r>
            <a:endParaRPr lang="es-MX" sz="2000" dirty="0"/>
          </a:p>
          <a:p>
            <a:pPr algn="ctr"/>
            <a:r>
              <a:rPr lang="es-MX" sz="2000" dirty="0" smtClean="0"/>
              <a:t>5º  </a:t>
            </a:r>
            <a:r>
              <a:rPr lang="es-MX" sz="2000" dirty="0"/>
              <a:t>semestre</a:t>
            </a:r>
          </a:p>
        </p:txBody>
      </p:sp>
      <p:sp>
        <p:nvSpPr>
          <p:cNvPr id="4" name="3 CuadroTexto"/>
          <p:cNvSpPr txBox="1"/>
          <p:nvPr/>
        </p:nvSpPr>
        <p:spPr>
          <a:xfrm>
            <a:off x="2915816" y="764704"/>
            <a:ext cx="3528392" cy="707886"/>
          </a:xfrm>
          <a:prstGeom prst="rect">
            <a:avLst/>
          </a:prstGeom>
          <a:noFill/>
        </p:spPr>
        <p:txBody>
          <a:bodyPr wrap="square" rtlCol="0">
            <a:spAutoFit/>
          </a:bodyPr>
          <a:lstStyle/>
          <a:p>
            <a:pPr algn="ctr"/>
            <a:r>
              <a:rPr lang="es-MX" sz="4000" dirty="0"/>
              <a:t>Arte Dramático</a:t>
            </a:r>
          </a:p>
        </p:txBody>
      </p:sp>
    </p:spTree>
    <p:extLst>
      <p:ext uri="{BB962C8B-B14F-4D97-AF65-F5344CB8AC3E}">
        <p14:creationId xmlns:p14="http://schemas.microsoft.com/office/powerpoint/2010/main" val="4211548325"/>
      </p:ext>
    </p:extLst>
  </p:cSld>
  <p:clrMapOvr>
    <a:masterClrMapping/>
  </p:clrMapOvr>
  <mc:AlternateContent xmlns:mc="http://schemas.openxmlformats.org/markup-compatibility/2006" xmlns:p14="http://schemas.microsoft.com/office/powerpoint/2010/main">
    <mc:Choice Requires="p14">
      <p:transition spd="slow" p14:dur="1250" advTm="5000">
        <p:randomBar dir="vert"/>
      </p:transition>
    </mc:Choice>
    <mc:Fallback xmlns:mv="urn:schemas-microsoft-com:mac:vml" xmlns="">
      <mp:transition xmlns:mp="http://schemas.microsoft.com/office/mac/powerpoint/2008/main" spd="slow" advTm="5000"/>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9525" y="0"/>
            <a:ext cx="9124950" cy="6858000"/>
            <a:chOff x="9525" y="0"/>
            <a:chExt cx="9124950" cy="685800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25" y="0"/>
              <a:ext cx="91249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5" name="4 Grupo"/>
            <p:cNvGrpSpPr/>
            <p:nvPr/>
          </p:nvGrpSpPr>
          <p:grpSpPr>
            <a:xfrm>
              <a:off x="7271116" y="5582009"/>
              <a:ext cx="1656973" cy="1137667"/>
              <a:chOff x="4859243" y="3515469"/>
              <a:chExt cx="1656973" cy="1137667"/>
            </a:xfrm>
          </p:grpSpPr>
          <p:pic>
            <p:nvPicPr>
              <p:cNvPr id="4" name="3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14369" y="3515469"/>
                <a:ext cx="1129839" cy="561603"/>
              </a:xfrm>
              <a:prstGeom prst="rect">
                <a:avLst/>
              </a:prstGeom>
            </p:spPr>
          </p:pic>
          <p:sp>
            <p:nvSpPr>
              <p:cNvPr id="6" name="Rectángulo 6"/>
              <p:cNvSpPr>
                <a:spLocks noChangeArrowheads="1"/>
              </p:cNvSpPr>
              <p:nvPr/>
            </p:nvSpPr>
            <p:spPr bwMode="auto">
              <a:xfrm>
                <a:off x="4859243" y="4345359"/>
                <a:ext cx="1656973"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r"/>
                <a:r>
                  <a:rPr lang="es-MX" sz="1400" b="1" dirty="0" smtClean="0">
                    <a:solidFill>
                      <a:schemeClr val="accent2">
                        <a:lumMod val="50000"/>
                      </a:schemeClr>
                    </a:solidFill>
                    <a:latin typeface="Cambria" pitchFamily="18" charset="0"/>
                  </a:rPr>
                  <a:t>Instituto de Artes</a:t>
                </a:r>
                <a:endParaRPr lang="es-MX" sz="1400" b="1" dirty="0">
                  <a:solidFill>
                    <a:schemeClr val="accent2">
                      <a:lumMod val="50000"/>
                    </a:schemeClr>
                  </a:solidFill>
                  <a:latin typeface="Cambria" pitchFamily="18" charset="0"/>
                </a:endParaRPr>
              </a:p>
            </p:txBody>
          </p:sp>
        </p:grpSp>
      </p:grpSp>
      <p:sp>
        <p:nvSpPr>
          <p:cNvPr id="3" name="2 Rectángulo"/>
          <p:cNvSpPr/>
          <p:nvPr/>
        </p:nvSpPr>
        <p:spPr>
          <a:xfrm>
            <a:off x="426710" y="422460"/>
            <a:ext cx="7864451" cy="7017306"/>
          </a:xfrm>
          <a:prstGeom prst="rect">
            <a:avLst/>
          </a:prstGeom>
        </p:spPr>
        <p:txBody>
          <a:bodyPr wrap="square">
            <a:spAutoFit/>
          </a:bodyPr>
          <a:lstStyle/>
          <a:p>
            <a:r>
              <a:rPr lang="es-MX" b="1" dirty="0"/>
              <a:t>Memoria Emotiva</a:t>
            </a:r>
            <a:r>
              <a:rPr lang="es-MX" b="1" dirty="0" smtClean="0"/>
              <a:t>.-</a:t>
            </a:r>
          </a:p>
          <a:p>
            <a:endParaRPr lang="es-MX" b="1" dirty="0"/>
          </a:p>
          <a:p>
            <a:r>
              <a:rPr lang="es-MX" dirty="0"/>
              <a:t>La memoria que hace revivir sensaciones</a:t>
            </a:r>
            <a:r>
              <a:rPr lang="es-MX" dirty="0" smtClean="0"/>
              <a:t>:</a:t>
            </a:r>
          </a:p>
          <a:p>
            <a:endParaRPr lang="es-MX" dirty="0"/>
          </a:p>
          <a:p>
            <a:pPr marL="285750" indent="-285750">
              <a:buFont typeface="Arial" panose="020B0604020202020204" pitchFamily="34" charset="0"/>
              <a:buChar char="•"/>
            </a:pPr>
            <a:r>
              <a:rPr lang="es-MX" b="1" dirty="0"/>
              <a:t>Memoria sensitiva.- </a:t>
            </a:r>
            <a:r>
              <a:rPr lang="es-MX" dirty="0"/>
              <a:t>El registro generado a través de la experiencia captada por nuestros sentidos</a:t>
            </a:r>
            <a:r>
              <a:rPr lang="es-MX" dirty="0" smtClean="0"/>
              <a:t>.</a:t>
            </a:r>
          </a:p>
          <a:p>
            <a:pPr marL="285750" indent="-285750">
              <a:buFont typeface="Arial" panose="020B0604020202020204" pitchFamily="34" charset="0"/>
              <a:buChar char="•"/>
            </a:pPr>
            <a:endParaRPr lang="es-MX" dirty="0"/>
          </a:p>
          <a:p>
            <a:pPr marL="285750" indent="-285750">
              <a:buFont typeface="Arial" panose="020B0604020202020204" pitchFamily="34" charset="0"/>
              <a:buChar char="•"/>
            </a:pPr>
            <a:r>
              <a:rPr lang="es-MX" b="1" dirty="0"/>
              <a:t>Memoria emotiva.- </a:t>
            </a:r>
            <a:r>
              <a:rPr lang="es-MX" dirty="0"/>
              <a:t>“Esos sentimientos, extraídos de nuestra experiencia actual, y transferidos a nuestro papel, son los que le dan vida a la obra.” </a:t>
            </a:r>
            <a:r>
              <a:rPr lang="es-MX" dirty="0" smtClean="0"/>
              <a:t>(STANISLAVSKI, 1983)</a:t>
            </a:r>
            <a:endParaRPr lang="es-MX" dirty="0" smtClean="0"/>
          </a:p>
          <a:p>
            <a:pPr marL="285750" indent="-285750">
              <a:buFont typeface="Arial" panose="020B0604020202020204" pitchFamily="34" charset="0"/>
              <a:buChar char="•"/>
            </a:pPr>
            <a:endParaRPr lang="es-MX" dirty="0" smtClean="0"/>
          </a:p>
          <a:p>
            <a:pPr marL="285750" indent="-285750">
              <a:buFont typeface="Arial" panose="020B0604020202020204" pitchFamily="34" charset="0"/>
              <a:buChar char="•"/>
            </a:pPr>
            <a:r>
              <a:rPr lang="es-MX" dirty="0" smtClean="0"/>
              <a:t>La emoción es energía, emanada por la misma naturaleza. Es orgánica y genuina</a:t>
            </a:r>
            <a:r>
              <a:rPr lang="es-MX" dirty="0"/>
              <a:t>.</a:t>
            </a:r>
            <a:r>
              <a:rPr lang="es-MX" dirty="0" smtClean="0"/>
              <a:t> Las  emociones básicas, según Gabriel </a:t>
            </a:r>
            <a:r>
              <a:rPr lang="es-MX" dirty="0" err="1" smtClean="0"/>
              <a:t>Roth</a:t>
            </a:r>
            <a:r>
              <a:rPr lang="es-MX" dirty="0" smtClean="0"/>
              <a:t> son: miedo, tristeza, ira, alegría y compasión</a:t>
            </a:r>
            <a:r>
              <a:rPr lang="es-MX" dirty="0" smtClean="0"/>
              <a:t>.</a:t>
            </a:r>
          </a:p>
          <a:p>
            <a:pPr marL="285750" indent="-285750">
              <a:buFont typeface="Arial" panose="020B0604020202020204" pitchFamily="34" charset="0"/>
              <a:buChar char="•"/>
            </a:pPr>
            <a:endParaRPr lang="es-MX" dirty="0" smtClean="0"/>
          </a:p>
          <a:p>
            <a:pPr marL="285750" indent="-285750">
              <a:buFont typeface="Arial" panose="020B0604020202020204" pitchFamily="34" charset="0"/>
              <a:buChar char="•"/>
            </a:pPr>
            <a:r>
              <a:rPr lang="es-MX" dirty="0" smtClean="0"/>
              <a:t>Los sentimientos son sensaciones energéticas sumadas a una idea, por ejemplo el amor o el odio por una persona.</a:t>
            </a:r>
          </a:p>
          <a:p>
            <a:pPr marL="285750" indent="-285750">
              <a:buFont typeface="Arial" panose="020B0604020202020204" pitchFamily="34" charset="0"/>
              <a:buChar char="•"/>
            </a:pPr>
            <a:endParaRPr lang="es-MX" dirty="0"/>
          </a:p>
          <a:p>
            <a:r>
              <a:rPr lang="es-MX" dirty="0" smtClean="0"/>
              <a:t>    “Los </a:t>
            </a:r>
            <a:r>
              <a:rPr lang="es-MX" dirty="0"/>
              <a:t>sentimientos son el resultado de algo que se ha desarrollado antes</a:t>
            </a:r>
            <a:r>
              <a:rPr lang="es-MX" dirty="0" smtClean="0"/>
              <a:t>.” </a:t>
            </a:r>
            <a:endParaRPr lang="es-MX" dirty="0" smtClean="0"/>
          </a:p>
          <a:p>
            <a:r>
              <a:rPr lang="es-MX" dirty="0"/>
              <a:t> </a:t>
            </a:r>
            <a:r>
              <a:rPr lang="es-MX" dirty="0" smtClean="0"/>
              <a:t>     (</a:t>
            </a:r>
            <a:r>
              <a:rPr lang="es-MX" dirty="0"/>
              <a:t>STANISLAVSKI, 1983</a:t>
            </a:r>
            <a:r>
              <a:rPr lang="es-MX" dirty="0" smtClean="0"/>
              <a:t>)</a:t>
            </a:r>
            <a:endParaRPr lang="es-MX" dirty="0"/>
          </a:p>
          <a:p>
            <a:endParaRPr lang="es-MX" dirty="0" smtClean="0"/>
          </a:p>
          <a:p>
            <a:endParaRPr lang="es-MX" dirty="0"/>
          </a:p>
          <a:p>
            <a:endParaRPr lang="es-MX" dirty="0" smtClean="0"/>
          </a:p>
          <a:p>
            <a:endParaRPr lang="es-MX" dirty="0"/>
          </a:p>
          <a:p>
            <a:endParaRPr lang="es-MX" dirty="0"/>
          </a:p>
        </p:txBody>
      </p:sp>
    </p:spTree>
    <p:extLst>
      <p:ext uri="{BB962C8B-B14F-4D97-AF65-F5344CB8AC3E}">
        <p14:creationId xmlns:p14="http://schemas.microsoft.com/office/powerpoint/2010/main" val="141784182"/>
      </p:ext>
    </p:extLst>
  </p:cSld>
  <p:clrMapOvr>
    <a:masterClrMapping/>
  </p:clrMapOvr>
  <mc:AlternateContent xmlns:mc="http://schemas.openxmlformats.org/markup-compatibility/2006" xmlns:p14="http://schemas.microsoft.com/office/powerpoint/2010/main">
    <mc:Choice Requires="p14">
      <p:transition spd="slow" p14:dur="1250" advTm="5000">
        <p:randomBar dir="vert"/>
      </p:transition>
    </mc:Choice>
    <mc:Fallback xmlns:mv="urn:schemas-microsoft-com:mac:vml" xmlns="">
      <mp:transition xmlns:mp="http://schemas.microsoft.com/office/mac/powerpoint/2008/main" spd="slow" advTm="5000"/>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9525" y="0"/>
            <a:ext cx="9124950" cy="6858000"/>
            <a:chOff x="9525" y="0"/>
            <a:chExt cx="9124950" cy="685800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25" y="0"/>
              <a:ext cx="91249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5" name="4 Grupo"/>
            <p:cNvGrpSpPr/>
            <p:nvPr/>
          </p:nvGrpSpPr>
          <p:grpSpPr>
            <a:xfrm>
              <a:off x="5687729" y="5582009"/>
              <a:ext cx="3312368" cy="1137667"/>
              <a:chOff x="3275856" y="3515469"/>
              <a:chExt cx="3312368" cy="1137667"/>
            </a:xfrm>
          </p:grpSpPr>
          <p:pic>
            <p:nvPicPr>
              <p:cNvPr id="4" name="3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14369" y="3515469"/>
                <a:ext cx="1129839" cy="561603"/>
              </a:xfrm>
              <a:prstGeom prst="rect">
                <a:avLst/>
              </a:prstGeom>
            </p:spPr>
          </p:pic>
          <p:sp>
            <p:nvSpPr>
              <p:cNvPr id="6" name="Rectángulo 6"/>
              <p:cNvSpPr>
                <a:spLocks noChangeArrowheads="1"/>
              </p:cNvSpPr>
              <p:nvPr/>
            </p:nvSpPr>
            <p:spPr bwMode="auto">
              <a:xfrm>
                <a:off x="4859243" y="4345359"/>
                <a:ext cx="1656973"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r"/>
                <a:r>
                  <a:rPr lang="es-MX" sz="1400" b="1" dirty="0" smtClean="0">
                    <a:solidFill>
                      <a:schemeClr val="accent2">
                        <a:lumMod val="50000"/>
                      </a:schemeClr>
                    </a:solidFill>
                    <a:latin typeface="Cambria" pitchFamily="18" charset="0"/>
                  </a:rPr>
                  <a:t>Instituto de Artes</a:t>
                </a:r>
                <a:endParaRPr lang="es-MX" sz="1400" b="1" dirty="0">
                  <a:solidFill>
                    <a:schemeClr val="accent2">
                      <a:lumMod val="50000"/>
                    </a:schemeClr>
                  </a:solidFill>
                  <a:latin typeface="Cambria" pitchFamily="18" charset="0"/>
                </a:endParaRPr>
              </a:p>
            </p:txBody>
          </p:sp>
          <p:sp>
            <p:nvSpPr>
              <p:cNvPr id="7" name="Rectángulo 6"/>
              <p:cNvSpPr>
                <a:spLocks noChangeArrowheads="1"/>
              </p:cNvSpPr>
              <p:nvPr/>
            </p:nvSpPr>
            <p:spPr bwMode="auto">
              <a:xfrm>
                <a:off x="3275856" y="4077072"/>
                <a:ext cx="331236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s-MX" sz="1600" b="1" dirty="0" smtClean="0">
                    <a:solidFill>
                      <a:schemeClr val="accent2">
                        <a:lumMod val="50000"/>
                      </a:schemeClr>
                    </a:solidFill>
                    <a:latin typeface="Cambria" pitchFamily="18" charset="0"/>
                  </a:rPr>
                  <a:t>1er Concurso de TUTORÍAS 2015</a:t>
                </a:r>
                <a:endParaRPr lang="es-MX" sz="1600" b="1" dirty="0">
                  <a:solidFill>
                    <a:schemeClr val="accent2">
                      <a:lumMod val="50000"/>
                    </a:schemeClr>
                  </a:solidFill>
                  <a:latin typeface="Cambria" pitchFamily="18" charset="0"/>
                </a:endParaRPr>
              </a:p>
            </p:txBody>
          </p:sp>
        </p:grpSp>
      </p:grpSp>
      <p:sp>
        <p:nvSpPr>
          <p:cNvPr id="3" name="2 Rectángulo"/>
          <p:cNvSpPr/>
          <p:nvPr/>
        </p:nvSpPr>
        <p:spPr>
          <a:xfrm>
            <a:off x="971599" y="764704"/>
            <a:ext cx="7956489" cy="2862322"/>
          </a:xfrm>
          <a:prstGeom prst="rect">
            <a:avLst/>
          </a:prstGeom>
        </p:spPr>
        <p:txBody>
          <a:bodyPr wrap="square">
            <a:spAutoFit/>
          </a:bodyPr>
          <a:lstStyle/>
          <a:p>
            <a:r>
              <a:rPr lang="es-MX" b="1" dirty="0"/>
              <a:t>El  Análisis.- </a:t>
            </a:r>
            <a:endParaRPr lang="es-MX" b="1" dirty="0" smtClean="0"/>
          </a:p>
          <a:p>
            <a:endParaRPr lang="es-MX" b="1" dirty="0" smtClean="0"/>
          </a:p>
          <a:p>
            <a:r>
              <a:rPr lang="es-MX" dirty="0" smtClean="0"/>
              <a:t>Medio </a:t>
            </a:r>
            <a:r>
              <a:rPr lang="es-MX" dirty="0"/>
              <a:t>para conocer la obra. Caminos de actuación, dirección básica, </a:t>
            </a:r>
            <a:r>
              <a:rPr lang="es-MX" dirty="0" err="1"/>
              <a:t>super</a:t>
            </a:r>
            <a:r>
              <a:rPr lang="es-MX" dirty="0"/>
              <a:t> objetivo, línea de acción, sentido del texto, sentido del personaje.</a:t>
            </a:r>
          </a:p>
          <a:p>
            <a:endParaRPr lang="es-MX" dirty="0"/>
          </a:p>
          <a:p>
            <a:r>
              <a:rPr lang="es-MX" dirty="0"/>
              <a:t>“Al analizar debemos dedicar atención especial a las acciones físicas, pues ellas son clave para liberar la conciencia creativa” </a:t>
            </a:r>
            <a:r>
              <a:rPr lang="es-MX" dirty="0" smtClean="0"/>
              <a:t>(STANISLAVSKI, 2014)</a:t>
            </a:r>
            <a:endParaRPr lang="es-MX" dirty="0"/>
          </a:p>
          <a:p>
            <a:endParaRPr lang="es-MX" dirty="0"/>
          </a:p>
          <a:p>
            <a:r>
              <a:rPr lang="es-MX" dirty="0"/>
              <a:t>Ayuda a proveer al actor de impulsos, estímulos que nutran el espíritu del personaje.</a:t>
            </a:r>
          </a:p>
        </p:txBody>
      </p:sp>
    </p:spTree>
    <p:extLst>
      <p:ext uri="{BB962C8B-B14F-4D97-AF65-F5344CB8AC3E}">
        <p14:creationId xmlns:p14="http://schemas.microsoft.com/office/powerpoint/2010/main" val="141784182"/>
      </p:ext>
    </p:extLst>
  </p:cSld>
  <p:clrMapOvr>
    <a:masterClrMapping/>
  </p:clrMapOvr>
  <mc:AlternateContent xmlns:mc="http://schemas.openxmlformats.org/markup-compatibility/2006" xmlns:p14="http://schemas.microsoft.com/office/powerpoint/2010/main">
    <mc:Choice Requires="p14">
      <p:transition spd="slow" p14:dur="1250" advTm="5000">
        <p:randomBar dir="vert"/>
      </p:transition>
    </mc:Choice>
    <mc:Fallback xmlns:mv="urn:schemas-microsoft-com:mac:vml" xmlns="">
      <mp:transition xmlns:mp="http://schemas.microsoft.com/office/mac/powerpoint/2008/main" spd="slow" advTm="5000"/>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9525" y="0"/>
            <a:ext cx="9124950" cy="6858000"/>
            <a:chOff x="9525" y="0"/>
            <a:chExt cx="9124950" cy="685800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25" y="0"/>
              <a:ext cx="91249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5" name="4 Grupo"/>
            <p:cNvGrpSpPr/>
            <p:nvPr/>
          </p:nvGrpSpPr>
          <p:grpSpPr>
            <a:xfrm>
              <a:off x="7271116" y="5582009"/>
              <a:ext cx="1656973" cy="1137667"/>
              <a:chOff x="4859243" y="3515469"/>
              <a:chExt cx="1656973" cy="1137667"/>
            </a:xfrm>
          </p:grpSpPr>
          <p:pic>
            <p:nvPicPr>
              <p:cNvPr id="4" name="3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14369" y="3515469"/>
                <a:ext cx="1129839" cy="561603"/>
              </a:xfrm>
              <a:prstGeom prst="rect">
                <a:avLst/>
              </a:prstGeom>
            </p:spPr>
          </p:pic>
          <p:sp>
            <p:nvSpPr>
              <p:cNvPr id="6" name="Rectángulo 6"/>
              <p:cNvSpPr>
                <a:spLocks noChangeArrowheads="1"/>
              </p:cNvSpPr>
              <p:nvPr/>
            </p:nvSpPr>
            <p:spPr bwMode="auto">
              <a:xfrm>
                <a:off x="4859243" y="4345359"/>
                <a:ext cx="1656973"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r"/>
                <a:r>
                  <a:rPr lang="es-MX" sz="1400" b="1" dirty="0" smtClean="0">
                    <a:solidFill>
                      <a:schemeClr val="accent2">
                        <a:lumMod val="50000"/>
                      </a:schemeClr>
                    </a:solidFill>
                    <a:latin typeface="Cambria" pitchFamily="18" charset="0"/>
                  </a:rPr>
                  <a:t>Instituto de Artes</a:t>
                </a:r>
                <a:endParaRPr lang="es-MX" sz="1400" b="1" dirty="0">
                  <a:solidFill>
                    <a:schemeClr val="accent2">
                      <a:lumMod val="50000"/>
                    </a:schemeClr>
                  </a:solidFill>
                  <a:latin typeface="Cambria" pitchFamily="18" charset="0"/>
                </a:endParaRPr>
              </a:p>
            </p:txBody>
          </p:sp>
        </p:grpSp>
      </p:grpSp>
      <p:sp>
        <p:nvSpPr>
          <p:cNvPr id="3" name="2 Rectángulo"/>
          <p:cNvSpPr/>
          <p:nvPr/>
        </p:nvSpPr>
        <p:spPr>
          <a:xfrm>
            <a:off x="611558" y="620688"/>
            <a:ext cx="8244521" cy="4801314"/>
          </a:xfrm>
          <a:prstGeom prst="rect">
            <a:avLst/>
          </a:prstGeom>
        </p:spPr>
        <p:txBody>
          <a:bodyPr wrap="square">
            <a:spAutoFit/>
          </a:bodyPr>
          <a:lstStyle/>
          <a:p>
            <a:r>
              <a:rPr lang="es-MX" dirty="0"/>
              <a:t>Elementos del análisis de una obra.-</a:t>
            </a:r>
          </a:p>
          <a:p>
            <a:endParaRPr lang="es-MX" dirty="0"/>
          </a:p>
          <a:p>
            <a:r>
              <a:rPr lang="es-MX" b="1" dirty="0"/>
              <a:t>Valoración de los hechos: </a:t>
            </a:r>
            <a:r>
              <a:rPr lang="es-MX" dirty="0"/>
              <a:t>Línea de acción.</a:t>
            </a:r>
          </a:p>
          <a:p>
            <a:endParaRPr lang="es-MX" dirty="0"/>
          </a:p>
          <a:p>
            <a:r>
              <a:rPr lang="es-MX" b="1" dirty="0"/>
              <a:t>Desarrollo creativo: </a:t>
            </a:r>
            <a:r>
              <a:rPr lang="es-MX" dirty="0"/>
              <a:t>Alcanzar una comprensión profunda de la obra.</a:t>
            </a:r>
          </a:p>
          <a:p>
            <a:r>
              <a:rPr lang="es-MX" dirty="0"/>
              <a:t> </a:t>
            </a:r>
          </a:p>
          <a:p>
            <a:r>
              <a:rPr lang="es-MX" b="1" dirty="0"/>
              <a:t>Primer contacto: </a:t>
            </a:r>
            <a:r>
              <a:rPr lang="es-MX" dirty="0"/>
              <a:t>El encuentro con la obra generando una interpretación propia a partir de sorpresas e impresiones  del actor.</a:t>
            </a:r>
          </a:p>
          <a:p>
            <a:endParaRPr lang="es-MX" dirty="0"/>
          </a:p>
          <a:p>
            <a:r>
              <a:rPr lang="es-MX" b="1" dirty="0"/>
              <a:t>Circunstancias dadas: </a:t>
            </a:r>
            <a:r>
              <a:rPr lang="es-MX" dirty="0"/>
              <a:t>Los hechos, eventos, época, tiempo y lugar de acción, condiciones de vida, la interpretación de los actores y del director, la puesta en escena, la producción, los sets, el vestuario, la escenografía, la  iluminación y efectos de sonido. Aquello que el actor debe de tomar en cuenta para crear a su personaje. El si mágico es el punto de partida para abordar estas circunstancias.</a:t>
            </a:r>
          </a:p>
          <a:p>
            <a:endParaRPr lang="es-MX" dirty="0"/>
          </a:p>
          <a:p>
            <a:r>
              <a:rPr lang="es-MX" b="1" dirty="0"/>
              <a:t>El núcleo: </a:t>
            </a:r>
            <a:r>
              <a:rPr lang="es-MX" dirty="0"/>
              <a:t>La idea.</a:t>
            </a:r>
          </a:p>
          <a:p>
            <a:endParaRPr lang="es-MX" dirty="0"/>
          </a:p>
        </p:txBody>
      </p:sp>
    </p:spTree>
    <p:extLst>
      <p:ext uri="{BB962C8B-B14F-4D97-AF65-F5344CB8AC3E}">
        <p14:creationId xmlns:p14="http://schemas.microsoft.com/office/powerpoint/2010/main" val="141784182"/>
      </p:ext>
    </p:extLst>
  </p:cSld>
  <p:clrMapOvr>
    <a:masterClrMapping/>
  </p:clrMapOvr>
  <mc:AlternateContent xmlns:mc="http://schemas.openxmlformats.org/markup-compatibility/2006" xmlns:p14="http://schemas.microsoft.com/office/powerpoint/2010/main">
    <mc:Choice Requires="p14">
      <p:transition spd="slow" p14:dur="1250" advTm="5000">
        <p:randomBar dir="vert"/>
      </p:transition>
    </mc:Choice>
    <mc:Fallback xmlns:mv="urn:schemas-microsoft-com:mac:vml" xmlns="">
      <mp:transition xmlns:mp="http://schemas.microsoft.com/office/mac/powerpoint/2008/main" spd="slow" advTm="5000"/>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9525" y="0"/>
            <a:ext cx="9124950" cy="6858000"/>
            <a:chOff x="9525" y="0"/>
            <a:chExt cx="9124950" cy="685800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25" y="0"/>
              <a:ext cx="91249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5" name="4 Grupo"/>
            <p:cNvGrpSpPr/>
            <p:nvPr/>
          </p:nvGrpSpPr>
          <p:grpSpPr>
            <a:xfrm>
              <a:off x="7271116" y="5582009"/>
              <a:ext cx="1656973" cy="1137667"/>
              <a:chOff x="4859243" y="3515469"/>
              <a:chExt cx="1656973" cy="1137667"/>
            </a:xfrm>
          </p:grpSpPr>
          <p:pic>
            <p:nvPicPr>
              <p:cNvPr id="4" name="3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14369" y="3515469"/>
                <a:ext cx="1129839" cy="561603"/>
              </a:xfrm>
              <a:prstGeom prst="rect">
                <a:avLst/>
              </a:prstGeom>
            </p:spPr>
          </p:pic>
          <p:sp>
            <p:nvSpPr>
              <p:cNvPr id="6" name="Rectángulo 6"/>
              <p:cNvSpPr>
                <a:spLocks noChangeArrowheads="1"/>
              </p:cNvSpPr>
              <p:nvPr/>
            </p:nvSpPr>
            <p:spPr bwMode="auto">
              <a:xfrm>
                <a:off x="4859243" y="4345359"/>
                <a:ext cx="1656973"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r"/>
                <a:r>
                  <a:rPr lang="es-MX" sz="1400" b="1" dirty="0" smtClean="0">
                    <a:solidFill>
                      <a:schemeClr val="accent2">
                        <a:lumMod val="50000"/>
                      </a:schemeClr>
                    </a:solidFill>
                    <a:latin typeface="Cambria" pitchFamily="18" charset="0"/>
                  </a:rPr>
                  <a:t>Instituto de Artes</a:t>
                </a:r>
                <a:endParaRPr lang="es-MX" sz="1400" b="1" dirty="0">
                  <a:solidFill>
                    <a:schemeClr val="accent2">
                      <a:lumMod val="50000"/>
                    </a:schemeClr>
                  </a:solidFill>
                  <a:latin typeface="Cambria" pitchFamily="18" charset="0"/>
                </a:endParaRPr>
              </a:p>
            </p:txBody>
          </p:sp>
        </p:grpSp>
      </p:grpSp>
      <p:sp>
        <p:nvSpPr>
          <p:cNvPr id="3" name="2 Rectángulo"/>
          <p:cNvSpPr/>
          <p:nvPr/>
        </p:nvSpPr>
        <p:spPr>
          <a:xfrm>
            <a:off x="611560" y="612845"/>
            <a:ext cx="8136904" cy="4801314"/>
          </a:xfrm>
          <a:prstGeom prst="rect">
            <a:avLst/>
          </a:prstGeom>
        </p:spPr>
        <p:txBody>
          <a:bodyPr wrap="square">
            <a:spAutoFit/>
          </a:bodyPr>
          <a:lstStyle/>
          <a:p>
            <a:r>
              <a:rPr lang="es-MX" b="1" dirty="0"/>
              <a:t>Dominio del dramaturgo: </a:t>
            </a:r>
            <a:r>
              <a:rPr lang="es-MX" dirty="0"/>
              <a:t>tratamiento de ideas, estilo, los personajes etc.</a:t>
            </a:r>
          </a:p>
          <a:p>
            <a:endParaRPr lang="es-MX" dirty="0"/>
          </a:p>
          <a:p>
            <a:r>
              <a:rPr lang="es-MX" b="1" dirty="0"/>
              <a:t>Trama: </a:t>
            </a:r>
            <a:r>
              <a:rPr lang="es-MX" dirty="0"/>
              <a:t>La forma en la que se narran los hechos. Ayuda a entender el contenidos y las interrelaciones de los hechos de la obra.</a:t>
            </a:r>
          </a:p>
          <a:p>
            <a:endParaRPr lang="es-MX" dirty="0"/>
          </a:p>
          <a:p>
            <a:r>
              <a:rPr lang="es-MX" b="1" dirty="0"/>
              <a:t>Subtexto: </a:t>
            </a:r>
            <a:r>
              <a:rPr lang="es-MX" dirty="0"/>
              <a:t>Aportación del actor.  Es el pensamiento que revela.</a:t>
            </a:r>
          </a:p>
          <a:p>
            <a:endParaRPr lang="es-MX" dirty="0"/>
          </a:p>
          <a:p>
            <a:r>
              <a:rPr lang="es-MX" b="1" dirty="0"/>
              <a:t>El </a:t>
            </a:r>
            <a:r>
              <a:rPr lang="es-MX" b="1" dirty="0" err="1"/>
              <a:t>super</a:t>
            </a:r>
            <a:r>
              <a:rPr lang="es-MX" b="1" dirty="0"/>
              <a:t> objetivo: </a:t>
            </a:r>
            <a:r>
              <a:rPr lang="es-MX" dirty="0"/>
              <a:t>La idea esencial motivado por el deseo apasionado.</a:t>
            </a:r>
          </a:p>
          <a:p>
            <a:endParaRPr lang="es-MX" dirty="0"/>
          </a:p>
          <a:p>
            <a:r>
              <a:rPr lang="es-MX" b="1" dirty="0"/>
              <a:t>Texto: </a:t>
            </a:r>
            <a:r>
              <a:rPr lang="es-MX" dirty="0"/>
              <a:t>“El valor creativo del texto de la obra, en cuanto a su contenido interno, se sitúa en el subtexto” </a:t>
            </a:r>
            <a:r>
              <a:rPr lang="es-MX" dirty="0" smtClean="0"/>
              <a:t>(STANISLAVSKI, 2014)</a:t>
            </a:r>
            <a:endParaRPr lang="es-MX" dirty="0"/>
          </a:p>
          <a:p>
            <a:endParaRPr lang="es-MX" dirty="0"/>
          </a:p>
          <a:p>
            <a:r>
              <a:rPr lang="es-MX" b="1" dirty="0"/>
              <a:t>Partes, unidades, episodios: </a:t>
            </a:r>
            <a:r>
              <a:rPr lang="es-MX" dirty="0"/>
              <a:t>división temporal que sirve para reconocer las partes que conforman la obra</a:t>
            </a:r>
            <a:r>
              <a:rPr lang="es-MX" dirty="0" smtClean="0"/>
              <a:t>.</a:t>
            </a:r>
          </a:p>
          <a:p>
            <a:endParaRPr lang="es-MX" dirty="0"/>
          </a:p>
          <a:p>
            <a:endParaRPr lang="es-MX" dirty="0" smtClean="0"/>
          </a:p>
          <a:p>
            <a:endParaRPr lang="es-MX" dirty="0"/>
          </a:p>
        </p:txBody>
      </p:sp>
    </p:spTree>
    <p:extLst>
      <p:ext uri="{BB962C8B-B14F-4D97-AF65-F5344CB8AC3E}">
        <p14:creationId xmlns:p14="http://schemas.microsoft.com/office/powerpoint/2010/main" val="706878420"/>
      </p:ext>
    </p:extLst>
  </p:cSld>
  <p:clrMapOvr>
    <a:masterClrMapping/>
  </p:clrMapOvr>
  <mc:AlternateContent xmlns:mc="http://schemas.openxmlformats.org/markup-compatibility/2006" xmlns:p14="http://schemas.microsoft.com/office/powerpoint/2010/main">
    <mc:Choice Requires="p14">
      <p:transition spd="slow" p14:dur="1250" advTm="5000">
        <p:randomBar dir="vert"/>
      </p:transition>
    </mc:Choice>
    <mc:Fallback xmlns:mv="urn:schemas-microsoft-com:mac:vml" xmlns="">
      <mp:transition xmlns:mp="http://schemas.microsoft.com/office/mac/powerpoint/2008/main" spd="slow" advTm="5000"/>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9525" y="0"/>
            <a:ext cx="9124950" cy="6858000"/>
            <a:chOff x="9525" y="0"/>
            <a:chExt cx="9124950" cy="685800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25" y="0"/>
              <a:ext cx="91249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5" name="4 Grupo"/>
            <p:cNvGrpSpPr/>
            <p:nvPr/>
          </p:nvGrpSpPr>
          <p:grpSpPr>
            <a:xfrm>
              <a:off x="7271116" y="5582009"/>
              <a:ext cx="1656973" cy="1137667"/>
              <a:chOff x="4859243" y="3515469"/>
              <a:chExt cx="1656973" cy="1137667"/>
            </a:xfrm>
          </p:grpSpPr>
          <p:pic>
            <p:nvPicPr>
              <p:cNvPr id="4" name="3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14369" y="3515469"/>
                <a:ext cx="1129839" cy="561603"/>
              </a:xfrm>
              <a:prstGeom prst="rect">
                <a:avLst/>
              </a:prstGeom>
            </p:spPr>
          </p:pic>
          <p:sp>
            <p:nvSpPr>
              <p:cNvPr id="6" name="Rectángulo 6"/>
              <p:cNvSpPr>
                <a:spLocks noChangeArrowheads="1"/>
              </p:cNvSpPr>
              <p:nvPr/>
            </p:nvSpPr>
            <p:spPr bwMode="auto">
              <a:xfrm>
                <a:off x="4859243" y="4345359"/>
                <a:ext cx="1656973"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r"/>
                <a:r>
                  <a:rPr lang="es-MX" sz="1400" b="1" dirty="0" smtClean="0">
                    <a:solidFill>
                      <a:schemeClr val="accent2">
                        <a:lumMod val="50000"/>
                      </a:schemeClr>
                    </a:solidFill>
                    <a:latin typeface="Cambria" pitchFamily="18" charset="0"/>
                  </a:rPr>
                  <a:t>Instituto de Artes</a:t>
                </a:r>
                <a:endParaRPr lang="es-MX" sz="1400" b="1" dirty="0">
                  <a:solidFill>
                    <a:schemeClr val="accent2">
                      <a:lumMod val="50000"/>
                    </a:schemeClr>
                  </a:solidFill>
                  <a:latin typeface="Cambria" pitchFamily="18" charset="0"/>
                </a:endParaRPr>
              </a:p>
            </p:txBody>
          </p:sp>
        </p:grpSp>
      </p:grpSp>
      <p:sp>
        <p:nvSpPr>
          <p:cNvPr id="3" name="2 Rectángulo"/>
          <p:cNvSpPr/>
          <p:nvPr/>
        </p:nvSpPr>
        <p:spPr>
          <a:xfrm>
            <a:off x="611560" y="495308"/>
            <a:ext cx="7920880" cy="5355312"/>
          </a:xfrm>
          <a:prstGeom prst="rect">
            <a:avLst/>
          </a:prstGeom>
        </p:spPr>
        <p:txBody>
          <a:bodyPr wrap="square">
            <a:spAutoFit/>
          </a:bodyPr>
          <a:lstStyle/>
          <a:p>
            <a:r>
              <a:rPr lang="es-MX" b="1" dirty="0"/>
              <a:t>Aclaraciones de </a:t>
            </a:r>
            <a:r>
              <a:rPr lang="es-MX" b="1" dirty="0" err="1"/>
              <a:t>Stanislavski</a:t>
            </a:r>
            <a:r>
              <a:rPr lang="es-MX" b="1" dirty="0"/>
              <a:t> sobre su método:</a:t>
            </a:r>
          </a:p>
          <a:p>
            <a:endParaRPr lang="es-MX" dirty="0"/>
          </a:p>
          <a:p>
            <a:pPr marL="285750" indent="-285750">
              <a:buFont typeface="Arial" panose="020B0604020202020204" pitchFamily="34" charset="0"/>
              <a:buChar char="•"/>
            </a:pPr>
            <a:r>
              <a:rPr lang="es-MX" dirty="0"/>
              <a:t>	</a:t>
            </a:r>
            <a:r>
              <a:rPr lang="es-MX" dirty="0" smtClean="0"/>
              <a:t>“El </a:t>
            </a:r>
            <a:r>
              <a:rPr lang="es-MX" dirty="0"/>
              <a:t>poder de este método radica en el hecho de que no ha sido 	propiamente inventado, sino que está basado en las leyes de la 	naturaleza”. </a:t>
            </a:r>
            <a:r>
              <a:rPr lang="es-MX" dirty="0" smtClean="0"/>
              <a:t>(STANISLAVSKI,  2013</a:t>
            </a:r>
            <a:r>
              <a:rPr lang="es-MX" dirty="0"/>
              <a:t>) </a:t>
            </a:r>
          </a:p>
          <a:p>
            <a:pPr marL="285750" indent="-285750">
              <a:buFont typeface="Arial" panose="020B0604020202020204" pitchFamily="34" charset="0"/>
              <a:buChar char="•"/>
            </a:pPr>
            <a:endParaRPr lang="es-MX" dirty="0"/>
          </a:p>
          <a:p>
            <a:pPr marL="285750" indent="-285750">
              <a:buFont typeface="Arial" panose="020B0604020202020204" pitchFamily="34" charset="0"/>
              <a:buChar char="•"/>
            </a:pPr>
            <a:r>
              <a:rPr lang="es-MX" dirty="0"/>
              <a:t>	</a:t>
            </a:r>
            <a:r>
              <a:rPr lang="es-MX" dirty="0" smtClean="0"/>
              <a:t>“El </a:t>
            </a:r>
            <a:r>
              <a:rPr lang="es-MX" dirty="0"/>
              <a:t>sistema no es como un traje a la medida que te puedes 	simplemente </a:t>
            </a:r>
            <a:r>
              <a:rPr lang="es-MX" dirty="0" smtClean="0"/>
              <a:t>	colocar</a:t>
            </a:r>
            <a:r>
              <a:rPr lang="es-MX" dirty="0"/>
              <a:t>, es todo un estilo de vida, y tienes que educarte 	en él; no </a:t>
            </a:r>
            <a:r>
              <a:rPr lang="es-MX" dirty="0" smtClean="0"/>
              <a:t>	puedes </a:t>
            </a:r>
            <a:r>
              <a:rPr lang="es-MX" dirty="0"/>
              <a:t>hacer esto con rapidez.” </a:t>
            </a:r>
            <a:r>
              <a:rPr lang="es-MX" dirty="0" smtClean="0"/>
              <a:t>(STANISLAVSKI,  </a:t>
            </a:r>
            <a:r>
              <a:rPr lang="es-MX" dirty="0"/>
              <a:t>2013) </a:t>
            </a:r>
          </a:p>
          <a:p>
            <a:pPr marL="285750" indent="-285750">
              <a:buFont typeface="Arial" panose="020B0604020202020204" pitchFamily="34" charset="0"/>
              <a:buChar char="•"/>
            </a:pPr>
            <a:endParaRPr lang="es-MX" dirty="0"/>
          </a:p>
          <a:p>
            <a:pPr marL="285750" indent="-285750">
              <a:buFont typeface="Arial" panose="020B0604020202020204" pitchFamily="34" charset="0"/>
              <a:buChar char="•"/>
            </a:pPr>
            <a:r>
              <a:rPr lang="es-MX" dirty="0"/>
              <a:t>	</a:t>
            </a:r>
            <a:r>
              <a:rPr lang="es-MX" dirty="0" smtClean="0"/>
              <a:t>“Si </a:t>
            </a:r>
            <a:r>
              <a:rPr lang="es-MX" dirty="0"/>
              <a:t>trabajas impulsado por un fuerte deseo y disciplina; si llegas a 	conocer tu propia naturaleza, tu talento te permitirá convertirte en un 	verdadero artista.” </a:t>
            </a:r>
            <a:r>
              <a:rPr lang="es-MX" dirty="0" smtClean="0"/>
              <a:t>(STANISLAVSKI,  2013</a:t>
            </a:r>
            <a:r>
              <a:rPr lang="es-MX" dirty="0"/>
              <a:t>) </a:t>
            </a:r>
          </a:p>
          <a:p>
            <a:pPr marL="285750" indent="-285750">
              <a:buFont typeface="Arial" panose="020B0604020202020204" pitchFamily="34" charset="0"/>
              <a:buChar char="•"/>
            </a:pPr>
            <a:endParaRPr lang="es-MX" dirty="0"/>
          </a:p>
          <a:p>
            <a:pPr marL="285750" indent="-285750">
              <a:buFont typeface="Arial" panose="020B0604020202020204" pitchFamily="34" charset="0"/>
              <a:buChar char="•"/>
            </a:pPr>
            <a:r>
              <a:rPr lang="es-MX" dirty="0"/>
              <a:t>	</a:t>
            </a:r>
            <a:r>
              <a:rPr lang="es-MX" dirty="0" smtClean="0"/>
              <a:t>“Mi </a:t>
            </a:r>
            <a:r>
              <a:rPr lang="es-MX" dirty="0"/>
              <a:t>sistema es para todas las naciones; todos los pueblos poseen la 	misma naturaleza humana, esta se manifiesta de diversas maneras; 	pero mi sistema no es obstáculo para la expresión propia.” </a:t>
            </a:r>
            <a:r>
              <a:rPr lang="es-MX" dirty="0" smtClean="0"/>
              <a:t>   	(STANISLAVSKI,  </a:t>
            </a:r>
            <a:r>
              <a:rPr lang="es-MX" dirty="0" smtClean="0"/>
              <a:t>	2013</a:t>
            </a:r>
            <a:r>
              <a:rPr lang="es-MX" dirty="0"/>
              <a:t>) </a:t>
            </a:r>
          </a:p>
          <a:p>
            <a:endParaRPr lang="es-MX" dirty="0"/>
          </a:p>
        </p:txBody>
      </p:sp>
    </p:spTree>
    <p:extLst>
      <p:ext uri="{BB962C8B-B14F-4D97-AF65-F5344CB8AC3E}">
        <p14:creationId xmlns:p14="http://schemas.microsoft.com/office/powerpoint/2010/main" val="2996452996"/>
      </p:ext>
    </p:extLst>
  </p:cSld>
  <p:clrMapOvr>
    <a:masterClrMapping/>
  </p:clrMapOvr>
  <mc:AlternateContent xmlns:mc="http://schemas.openxmlformats.org/markup-compatibility/2006" xmlns:p14="http://schemas.microsoft.com/office/powerpoint/2010/main">
    <mc:Choice Requires="p14">
      <p:transition spd="slow" p14:dur="1250" advTm="5000">
        <p:randomBar dir="vert"/>
      </p:transition>
    </mc:Choice>
    <mc:Fallback xmlns:mv="urn:schemas-microsoft-com:mac:vml" xmlns="">
      <mp:transition xmlns:mp="http://schemas.microsoft.com/office/mac/powerpoint/2008/main" spd="slow" advTm="5000"/>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9525" y="0"/>
            <a:ext cx="9124950" cy="6858000"/>
            <a:chOff x="9525" y="0"/>
            <a:chExt cx="9124950" cy="685800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25" y="0"/>
              <a:ext cx="91249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5" name="4 Grupo"/>
            <p:cNvGrpSpPr/>
            <p:nvPr/>
          </p:nvGrpSpPr>
          <p:grpSpPr>
            <a:xfrm>
              <a:off x="7271116" y="5582009"/>
              <a:ext cx="1656973" cy="1137667"/>
              <a:chOff x="4859243" y="3515469"/>
              <a:chExt cx="1656973" cy="1137667"/>
            </a:xfrm>
          </p:grpSpPr>
          <p:pic>
            <p:nvPicPr>
              <p:cNvPr id="4" name="3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14369" y="3515469"/>
                <a:ext cx="1129839" cy="561603"/>
              </a:xfrm>
              <a:prstGeom prst="rect">
                <a:avLst/>
              </a:prstGeom>
            </p:spPr>
          </p:pic>
          <p:sp>
            <p:nvSpPr>
              <p:cNvPr id="6" name="Rectángulo 6"/>
              <p:cNvSpPr>
                <a:spLocks noChangeArrowheads="1"/>
              </p:cNvSpPr>
              <p:nvPr/>
            </p:nvSpPr>
            <p:spPr bwMode="auto">
              <a:xfrm>
                <a:off x="4859243" y="4345359"/>
                <a:ext cx="1656973"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r"/>
                <a:r>
                  <a:rPr lang="es-MX" sz="1400" b="1" dirty="0" smtClean="0">
                    <a:solidFill>
                      <a:schemeClr val="accent2">
                        <a:lumMod val="50000"/>
                      </a:schemeClr>
                    </a:solidFill>
                    <a:latin typeface="Cambria" pitchFamily="18" charset="0"/>
                  </a:rPr>
                  <a:t>Instituto de Artes</a:t>
                </a:r>
                <a:endParaRPr lang="es-MX" sz="1400" b="1" dirty="0">
                  <a:solidFill>
                    <a:schemeClr val="accent2">
                      <a:lumMod val="50000"/>
                    </a:schemeClr>
                  </a:solidFill>
                  <a:latin typeface="Cambria" pitchFamily="18" charset="0"/>
                </a:endParaRPr>
              </a:p>
            </p:txBody>
          </p:sp>
        </p:grpSp>
      </p:grpSp>
      <p:sp>
        <p:nvSpPr>
          <p:cNvPr id="3" name="2 Rectángulo"/>
          <p:cNvSpPr/>
          <p:nvPr/>
        </p:nvSpPr>
        <p:spPr>
          <a:xfrm>
            <a:off x="467544" y="612845"/>
            <a:ext cx="8208912" cy="5078313"/>
          </a:xfrm>
          <a:prstGeom prst="rect">
            <a:avLst/>
          </a:prstGeom>
        </p:spPr>
        <p:txBody>
          <a:bodyPr wrap="square">
            <a:spAutoFit/>
          </a:bodyPr>
          <a:lstStyle/>
          <a:p>
            <a:pPr marL="285750" indent="-285750">
              <a:buFont typeface="Arial" panose="020B0604020202020204" pitchFamily="34" charset="0"/>
              <a:buChar char="•"/>
            </a:pPr>
            <a:r>
              <a:rPr lang="es-MX" dirty="0"/>
              <a:t>“El trabajo de un actor no es crear sentimientos, sino solamente producir ciertas circunstancias en las cuales pueden ser engendrados los verdaderos sentimientos</a:t>
            </a:r>
            <a:r>
              <a:rPr lang="es-MX" dirty="0" smtClean="0"/>
              <a:t>”.(STANISLAVSKI, 2014</a:t>
            </a:r>
            <a:r>
              <a:rPr lang="es-MX" dirty="0" smtClean="0"/>
              <a:t>)</a:t>
            </a:r>
            <a:endParaRPr lang="es-MX" dirty="0"/>
          </a:p>
          <a:p>
            <a:pPr marL="285750" indent="-285750">
              <a:buFont typeface="Arial" panose="020B0604020202020204" pitchFamily="34" charset="0"/>
              <a:buChar char="•"/>
            </a:pPr>
            <a:endParaRPr lang="es-MX" dirty="0"/>
          </a:p>
          <a:p>
            <a:pPr marL="285750" indent="-285750">
              <a:buFont typeface="Arial" panose="020B0604020202020204" pitchFamily="34" charset="0"/>
              <a:buChar char="•"/>
            </a:pPr>
            <a:endParaRPr lang="es-MX" dirty="0"/>
          </a:p>
          <a:p>
            <a:pPr marL="285750" indent="-285750">
              <a:buFont typeface="Arial" panose="020B0604020202020204" pitchFamily="34" charset="0"/>
              <a:buChar char="•"/>
            </a:pPr>
            <a:r>
              <a:rPr lang="es-MX" dirty="0"/>
              <a:t>“Nosotros estamos inclinados a olvidar que la obra impresa  no es una pieza terminada hasta que se le  representa en el escenario con actores y es llevada a la vida por la exposición de genuinas emociones humanas.” </a:t>
            </a:r>
            <a:r>
              <a:rPr lang="es-MX" dirty="0" smtClean="0"/>
              <a:t>(STANISLAVSKI, 2014</a:t>
            </a:r>
            <a:r>
              <a:rPr lang="es-MX" dirty="0" smtClean="0"/>
              <a:t>)</a:t>
            </a:r>
            <a:endParaRPr lang="es-MX" dirty="0"/>
          </a:p>
          <a:p>
            <a:pPr marL="285750" indent="-285750">
              <a:buFont typeface="Arial" panose="020B0604020202020204" pitchFamily="34" charset="0"/>
              <a:buChar char="•"/>
            </a:pPr>
            <a:endParaRPr lang="es-MX" dirty="0" smtClean="0"/>
          </a:p>
          <a:p>
            <a:pPr marL="285750" indent="-285750">
              <a:buFont typeface="Arial" panose="020B0604020202020204" pitchFamily="34" charset="0"/>
              <a:buChar char="•"/>
            </a:pPr>
            <a:r>
              <a:rPr lang="es-MX" dirty="0"/>
              <a:t>	</a:t>
            </a:r>
            <a:r>
              <a:rPr lang="es-MX" dirty="0" smtClean="0"/>
              <a:t>Desafortunadamente</a:t>
            </a:r>
            <a:r>
              <a:rPr lang="es-MX" dirty="0"/>
              <a:t>, algunos de mis compañeros actores y </a:t>
            </a:r>
            <a:r>
              <a:rPr lang="es-MX" dirty="0" smtClean="0"/>
              <a:t>discípulos </a:t>
            </a:r>
            <a:r>
              <a:rPr lang="es-MX" dirty="0"/>
              <a:t>han </a:t>
            </a:r>
            <a:r>
              <a:rPr lang="es-MX" dirty="0" smtClean="0"/>
              <a:t>	adoptado </a:t>
            </a:r>
            <a:r>
              <a:rPr lang="es-MX" dirty="0"/>
              <a:t>mi terminología sin pensar demasiado en </a:t>
            </a:r>
            <a:r>
              <a:rPr lang="es-MX" dirty="0" smtClean="0"/>
              <a:t>su </a:t>
            </a:r>
            <a:r>
              <a:rPr lang="es-MX" dirty="0"/>
              <a:t>significado; ellos </a:t>
            </a:r>
            <a:r>
              <a:rPr lang="es-MX" dirty="0" smtClean="0"/>
              <a:t>	comprendieron </a:t>
            </a:r>
            <a:r>
              <a:rPr lang="es-MX" dirty="0"/>
              <a:t>asintiendo con la cabeza, pero </a:t>
            </a:r>
            <a:r>
              <a:rPr lang="es-MX" dirty="0" smtClean="0"/>
              <a:t>no </a:t>
            </a:r>
            <a:r>
              <a:rPr lang="es-MX" dirty="0"/>
              <a:t>con sus sentimientos; y lo </a:t>
            </a:r>
            <a:r>
              <a:rPr lang="es-MX" dirty="0" smtClean="0"/>
              <a:t>	que </a:t>
            </a:r>
            <a:r>
              <a:rPr lang="es-MX" dirty="0"/>
              <a:t>es peor: ellos quedaron </a:t>
            </a:r>
            <a:r>
              <a:rPr lang="es-MX" dirty="0" smtClean="0"/>
              <a:t>plenamente </a:t>
            </a:r>
            <a:r>
              <a:rPr lang="es-MX" dirty="0"/>
              <a:t>satisfechos con esto, difundieron </a:t>
            </a:r>
            <a:r>
              <a:rPr lang="es-MX" dirty="0" smtClean="0"/>
              <a:t>	mi </a:t>
            </a:r>
            <a:r>
              <a:rPr lang="es-MX" dirty="0"/>
              <a:t>terminología y se </a:t>
            </a:r>
            <a:r>
              <a:rPr lang="es-MX" dirty="0" smtClean="0"/>
              <a:t>propusieron </a:t>
            </a:r>
            <a:r>
              <a:rPr lang="es-MX" dirty="0"/>
              <a:t>difundir mi método. Nada puede ser mas </a:t>
            </a:r>
            <a:r>
              <a:rPr lang="es-MX" dirty="0" smtClean="0"/>
              <a:t>	dañino </a:t>
            </a:r>
            <a:r>
              <a:rPr lang="es-MX" dirty="0"/>
              <a:t>para 	el arte que el uso de un método por el simple deseo de </a:t>
            </a:r>
            <a:r>
              <a:rPr lang="es-MX" dirty="0" smtClean="0"/>
              <a:t>	usarlo</a:t>
            </a:r>
            <a:r>
              <a:rPr lang="es-MX" dirty="0"/>
              <a:t>. 	</a:t>
            </a:r>
            <a:r>
              <a:rPr lang="es-MX" dirty="0" smtClean="0"/>
              <a:t>(STANISLAVSKI, 2014</a:t>
            </a:r>
            <a:r>
              <a:rPr lang="es-MX" dirty="0"/>
              <a:t>)</a:t>
            </a:r>
            <a:endParaRPr lang="es-MX" dirty="0" smtClean="0"/>
          </a:p>
          <a:p>
            <a:pPr marL="285750" indent="-285750">
              <a:buFont typeface="Arial" panose="020B0604020202020204" pitchFamily="34" charset="0"/>
              <a:buChar char="•"/>
            </a:pPr>
            <a:endParaRPr lang="es-MX" dirty="0"/>
          </a:p>
          <a:p>
            <a:endParaRPr lang="es-MX" dirty="0"/>
          </a:p>
        </p:txBody>
      </p:sp>
    </p:spTree>
    <p:extLst>
      <p:ext uri="{BB962C8B-B14F-4D97-AF65-F5344CB8AC3E}">
        <p14:creationId xmlns:p14="http://schemas.microsoft.com/office/powerpoint/2010/main" val="2996452996"/>
      </p:ext>
    </p:extLst>
  </p:cSld>
  <p:clrMapOvr>
    <a:masterClrMapping/>
  </p:clrMapOvr>
  <mc:AlternateContent xmlns:mc="http://schemas.openxmlformats.org/markup-compatibility/2006" xmlns:p14="http://schemas.microsoft.com/office/powerpoint/2010/main">
    <mc:Choice Requires="p14">
      <p:transition spd="slow" p14:dur="1250" advTm="5000">
        <p:randomBar dir="vert"/>
      </p:transition>
    </mc:Choice>
    <mc:Fallback xmlns:mv="urn:schemas-microsoft-com:mac:vml" xmlns="">
      <mp:transition xmlns:mp="http://schemas.microsoft.com/office/mac/powerpoint/2008/main" spd="slow" advTm="5000"/>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19050" y="0"/>
            <a:ext cx="9124950" cy="6860994"/>
            <a:chOff x="9525" y="0"/>
            <a:chExt cx="9124950" cy="685800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25" y="0"/>
              <a:ext cx="91249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5" name="4 Grupo"/>
            <p:cNvGrpSpPr/>
            <p:nvPr/>
          </p:nvGrpSpPr>
          <p:grpSpPr>
            <a:xfrm>
              <a:off x="7271116" y="5582009"/>
              <a:ext cx="1656973" cy="1137667"/>
              <a:chOff x="4859243" y="3515469"/>
              <a:chExt cx="1656973" cy="1137667"/>
            </a:xfrm>
          </p:grpSpPr>
          <p:pic>
            <p:nvPicPr>
              <p:cNvPr id="4" name="3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14369" y="3515469"/>
                <a:ext cx="1129839" cy="561603"/>
              </a:xfrm>
              <a:prstGeom prst="rect">
                <a:avLst/>
              </a:prstGeom>
            </p:spPr>
          </p:pic>
          <p:sp>
            <p:nvSpPr>
              <p:cNvPr id="6" name="Rectángulo 6"/>
              <p:cNvSpPr>
                <a:spLocks noChangeArrowheads="1"/>
              </p:cNvSpPr>
              <p:nvPr/>
            </p:nvSpPr>
            <p:spPr bwMode="auto">
              <a:xfrm>
                <a:off x="4859243" y="4345359"/>
                <a:ext cx="1656973"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r"/>
                <a:r>
                  <a:rPr lang="es-MX" sz="1400" b="1" dirty="0" smtClean="0">
                    <a:solidFill>
                      <a:schemeClr val="accent2">
                        <a:lumMod val="50000"/>
                      </a:schemeClr>
                    </a:solidFill>
                    <a:latin typeface="Cambria" pitchFamily="18" charset="0"/>
                  </a:rPr>
                  <a:t>Instituto de Artes</a:t>
                </a:r>
                <a:endParaRPr lang="es-MX" sz="1400" b="1" dirty="0">
                  <a:solidFill>
                    <a:schemeClr val="accent2">
                      <a:lumMod val="50000"/>
                    </a:schemeClr>
                  </a:solidFill>
                  <a:latin typeface="Cambria" pitchFamily="18" charset="0"/>
                </a:endParaRPr>
              </a:p>
            </p:txBody>
          </p:sp>
        </p:grpSp>
      </p:grpSp>
      <p:sp>
        <p:nvSpPr>
          <p:cNvPr id="3" name="2 CuadroTexto"/>
          <p:cNvSpPr txBox="1"/>
          <p:nvPr/>
        </p:nvSpPr>
        <p:spPr>
          <a:xfrm>
            <a:off x="803267" y="1268760"/>
            <a:ext cx="7776864" cy="4555093"/>
          </a:xfrm>
          <a:prstGeom prst="rect">
            <a:avLst/>
          </a:prstGeom>
          <a:noFill/>
        </p:spPr>
        <p:txBody>
          <a:bodyPr wrap="square" rtlCol="0">
            <a:spAutoFit/>
          </a:bodyPr>
          <a:lstStyle/>
          <a:p>
            <a:endParaRPr lang="es-MX" sz="1600" dirty="0" smtClean="0"/>
          </a:p>
          <a:p>
            <a:r>
              <a:rPr lang="es-MX" sz="1600" dirty="0" smtClean="0"/>
              <a:t>BOLESLAVSKI, R</a:t>
            </a:r>
            <a:r>
              <a:rPr lang="es-MX" sz="1600" dirty="0"/>
              <a:t>. y </a:t>
            </a:r>
            <a:r>
              <a:rPr lang="es-MX" sz="1600" dirty="0" smtClean="0"/>
              <a:t>CHEJOV, M</a:t>
            </a:r>
            <a:r>
              <a:rPr lang="es-MX" sz="1600" dirty="0"/>
              <a:t>. (1998) </a:t>
            </a:r>
            <a:r>
              <a:rPr lang="es-MX" sz="1600" i="1" dirty="0"/>
              <a:t>El arte del actor</a:t>
            </a:r>
            <a:r>
              <a:rPr lang="es-MX" sz="1600" dirty="0"/>
              <a:t>.  ESCENOLOGÍA. México</a:t>
            </a:r>
            <a:r>
              <a:rPr lang="es-MX" sz="1600" dirty="0" smtClean="0"/>
              <a:t>.</a:t>
            </a:r>
          </a:p>
          <a:p>
            <a:endParaRPr lang="es-MX" sz="1600" dirty="0"/>
          </a:p>
          <a:p>
            <a:r>
              <a:rPr lang="es-MX" sz="1600" dirty="0" smtClean="0"/>
              <a:t>CEBALLOS, E. (2013) </a:t>
            </a:r>
            <a:r>
              <a:rPr lang="es-MX" sz="1600" i="1" dirty="0" smtClean="0"/>
              <a:t>Principios de la dirección escénica</a:t>
            </a:r>
            <a:r>
              <a:rPr lang="es-MX" sz="1600" i="1" dirty="0"/>
              <a:t>. </a:t>
            </a:r>
            <a:r>
              <a:rPr lang="es-MX" sz="1600" dirty="0"/>
              <a:t>ESCENOLOGÍA. México.</a:t>
            </a:r>
          </a:p>
          <a:p>
            <a:endParaRPr lang="es-MX" sz="1600" dirty="0"/>
          </a:p>
          <a:p>
            <a:endParaRPr lang="es-MX" sz="1600" dirty="0"/>
          </a:p>
          <a:p>
            <a:r>
              <a:rPr lang="es-MX" sz="1600" dirty="0" smtClean="0"/>
              <a:t>STANISLAVSKI, K.  (2014) </a:t>
            </a:r>
            <a:r>
              <a:rPr lang="es-MX" sz="1600" i="1" dirty="0" smtClean="0"/>
              <a:t>Manual del Actor. </a:t>
            </a:r>
            <a:r>
              <a:rPr lang="es-MX" sz="1600" dirty="0" smtClean="0"/>
              <a:t> Grupo </a:t>
            </a:r>
            <a:r>
              <a:rPr lang="es-MX" sz="1600" dirty="0"/>
              <a:t>E</a:t>
            </a:r>
            <a:r>
              <a:rPr lang="es-MX" sz="1600" dirty="0" smtClean="0"/>
              <a:t>ditorial Tomo, S.A. de C.V. México.</a:t>
            </a:r>
          </a:p>
          <a:p>
            <a:endParaRPr lang="es-MX" sz="1600" dirty="0" smtClean="0"/>
          </a:p>
          <a:p>
            <a:r>
              <a:rPr lang="es-MX" sz="1600" dirty="0" smtClean="0"/>
              <a:t>STANISLAVSKI, K</a:t>
            </a:r>
            <a:r>
              <a:rPr lang="es-MX" sz="1600" dirty="0"/>
              <a:t>.  (</a:t>
            </a:r>
            <a:r>
              <a:rPr lang="es-MX" sz="1600" dirty="0" smtClean="0"/>
              <a:t>2013) </a:t>
            </a:r>
            <a:r>
              <a:rPr lang="es-MX" sz="1600" i="1" dirty="0" smtClean="0"/>
              <a:t>Sistema y Métodos del  Arte  Creador</a:t>
            </a:r>
            <a:r>
              <a:rPr lang="es-MX" sz="1600" dirty="0" smtClean="0"/>
              <a:t>.  </a:t>
            </a:r>
            <a:r>
              <a:rPr lang="es-MX" sz="1600" dirty="0"/>
              <a:t>Grupo Editorial Tomo, S.A. de C.V. </a:t>
            </a:r>
            <a:r>
              <a:rPr lang="es-MX" sz="1600" dirty="0" smtClean="0"/>
              <a:t>México.</a:t>
            </a:r>
          </a:p>
          <a:p>
            <a:endParaRPr lang="es-MX" sz="1600" dirty="0" smtClean="0"/>
          </a:p>
          <a:p>
            <a:r>
              <a:rPr lang="es-MX" sz="1600" dirty="0" smtClean="0"/>
              <a:t>STANISLAVSKI, K</a:t>
            </a:r>
            <a:r>
              <a:rPr lang="es-MX" sz="1600" dirty="0"/>
              <a:t>. </a:t>
            </a:r>
            <a:r>
              <a:rPr lang="es-MX" sz="1600" dirty="0" smtClean="0"/>
              <a:t> </a:t>
            </a:r>
            <a:r>
              <a:rPr lang="es-MX" sz="1600" dirty="0"/>
              <a:t>(</a:t>
            </a:r>
            <a:r>
              <a:rPr lang="es-MX" sz="1600" dirty="0" smtClean="0"/>
              <a:t>2013) </a:t>
            </a:r>
            <a:r>
              <a:rPr lang="es-MX" sz="1600" i="1" dirty="0" smtClean="0"/>
              <a:t>El trabajo del actor sobre el personaje</a:t>
            </a:r>
            <a:r>
              <a:rPr lang="es-MX" sz="1600" i="1" dirty="0"/>
              <a:t>. Grupo Editorial Tomo, S.A. de C.V. México</a:t>
            </a:r>
            <a:r>
              <a:rPr lang="es-MX" sz="1600" i="1" dirty="0" smtClean="0"/>
              <a:t>.</a:t>
            </a:r>
          </a:p>
          <a:p>
            <a:endParaRPr lang="es-MX" sz="1600" i="1" dirty="0" smtClean="0"/>
          </a:p>
          <a:p>
            <a:r>
              <a:rPr lang="es-MX" sz="1600" i="1" dirty="0" smtClean="0"/>
              <a:t>STANISLAVSKI, K</a:t>
            </a:r>
            <a:r>
              <a:rPr lang="es-MX" sz="1600" i="1" dirty="0"/>
              <a:t>. </a:t>
            </a:r>
            <a:r>
              <a:rPr lang="es-MX" sz="1600" dirty="0" smtClean="0"/>
              <a:t>(</a:t>
            </a:r>
            <a:r>
              <a:rPr lang="es-MX" sz="1600" dirty="0" smtClean="0"/>
              <a:t>1983) </a:t>
            </a:r>
            <a:r>
              <a:rPr lang="es-MX" sz="1600" i="1" dirty="0" smtClean="0"/>
              <a:t>Cómo </a:t>
            </a:r>
            <a:r>
              <a:rPr lang="es-MX" sz="1600" i="1" dirty="0" smtClean="0"/>
              <a:t>se prepara un actor. </a:t>
            </a:r>
            <a:r>
              <a:rPr lang="es-MX" sz="1600" dirty="0" smtClean="0"/>
              <a:t>EDITORIAL ARTE Y LITERATURA. Cuba.</a:t>
            </a:r>
            <a:endParaRPr lang="es-MX" sz="1600" i="1" dirty="0" smtClean="0"/>
          </a:p>
          <a:p>
            <a:endParaRPr lang="es-MX" sz="1600" dirty="0" smtClean="0"/>
          </a:p>
          <a:p>
            <a:endParaRPr lang="es-MX" sz="1600" dirty="0" smtClean="0"/>
          </a:p>
          <a:p>
            <a:endParaRPr lang="es-MX" i="1" dirty="0"/>
          </a:p>
        </p:txBody>
      </p:sp>
    </p:spTree>
    <p:extLst>
      <p:ext uri="{BB962C8B-B14F-4D97-AF65-F5344CB8AC3E}">
        <p14:creationId xmlns:p14="http://schemas.microsoft.com/office/powerpoint/2010/main" val="2996452996"/>
      </p:ext>
    </p:extLst>
  </p:cSld>
  <p:clrMapOvr>
    <a:masterClrMapping/>
  </p:clrMapOvr>
  <mc:AlternateContent xmlns:mc="http://schemas.openxmlformats.org/markup-compatibility/2006" xmlns:p14="http://schemas.microsoft.com/office/powerpoint/2010/main">
    <mc:Choice Requires="p14">
      <p:transition spd="slow" p14:dur="1250" advTm="5000">
        <p:randomBar dir="vert"/>
      </p:transition>
    </mc:Choice>
    <mc:Fallback xmlns:mv="urn:schemas-microsoft-com:mac:vml" xmlns="">
      <mp:transition xmlns:mp="http://schemas.microsoft.com/office/mac/powerpoint/2008/main" spd="slow" advTm="5000"/>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9525" y="0"/>
            <a:ext cx="9124950" cy="6858000"/>
            <a:chOff x="9525" y="0"/>
            <a:chExt cx="9124950" cy="685800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25" y="0"/>
              <a:ext cx="91249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5" name="4 Grupo"/>
            <p:cNvGrpSpPr/>
            <p:nvPr/>
          </p:nvGrpSpPr>
          <p:grpSpPr>
            <a:xfrm>
              <a:off x="7271116" y="5582009"/>
              <a:ext cx="1656973" cy="1137667"/>
              <a:chOff x="4859243" y="3515469"/>
              <a:chExt cx="1656973" cy="1137667"/>
            </a:xfrm>
          </p:grpSpPr>
          <p:pic>
            <p:nvPicPr>
              <p:cNvPr id="4" name="3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14369" y="3515469"/>
                <a:ext cx="1129839" cy="561603"/>
              </a:xfrm>
              <a:prstGeom prst="rect">
                <a:avLst/>
              </a:prstGeom>
            </p:spPr>
          </p:pic>
          <p:sp>
            <p:nvSpPr>
              <p:cNvPr id="6" name="Rectángulo 6"/>
              <p:cNvSpPr>
                <a:spLocks noChangeArrowheads="1"/>
              </p:cNvSpPr>
              <p:nvPr/>
            </p:nvSpPr>
            <p:spPr bwMode="auto">
              <a:xfrm>
                <a:off x="4859243" y="4345359"/>
                <a:ext cx="1656973"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r"/>
                <a:r>
                  <a:rPr lang="es-MX" sz="1400" b="1" dirty="0" smtClean="0">
                    <a:solidFill>
                      <a:schemeClr val="accent2">
                        <a:lumMod val="50000"/>
                      </a:schemeClr>
                    </a:solidFill>
                    <a:latin typeface="Cambria" pitchFamily="18" charset="0"/>
                  </a:rPr>
                  <a:t>Instituto de Artes</a:t>
                </a:r>
                <a:endParaRPr lang="es-MX" sz="1400" b="1" dirty="0">
                  <a:solidFill>
                    <a:schemeClr val="accent2">
                      <a:lumMod val="50000"/>
                    </a:schemeClr>
                  </a:solidFill>
                  <a:latin typeface="Cambria" pitchFamily="18" charset="0"/>
                </a:endParaRPr>
              </a:p>
            </p:txBody>
          </p:sp>
        </p:grpSp>
      </p:grpSp>
      <p:sp>
        <p:nvSpPr>
          <p:cNvPr id="3" name="2 CuadroTexto"/>
          <p:cNvSpPr txBox="1"/>
          <p:nvPr/>
        </p:nvSpPr>
        <p:spPr>
          <a:xfrm>
            <a:off x="2843808" y="836712"/>
            <a:ext cx="4104456" cy="523220"/>
          </a:xfrm>
          <a:prstGeom prst="rect">
            <a:avLst/>
          </a:prstGeom>
          <a:noFill/>
        </p:spPr>
        <p:txBody>
          <a:bodyPr wrap="square" rtlCol="0">
            <a:spAutoFit/>
          </a:bodyPr>
          <a:lstStyle/>
          <a:p>
            <a:pPr algn="ctr"/>
            <a:r>
              <a:rPr lang="es-MX" sz="2800" dirty="0" smtClean="0"/>
              <a:t>El Sistema </a:t>
            </a:r>
            <a:r>
              <a:rPr lang="es-MX" sz="2800" dirty="0" err="1" smtClean="0"/>
              <a:t>Stanislavski</a:t>
            </a:r>
            <a:endParaRPr lang="es-MX" sz="2800" dirty="0"/>
          </a:p>
        </p:txBody>
      </p:sp>
      <p:sp>
        <p:nvSpPr>
          <p:cNvPr id="8" name="7 CuadroTexto"/>
          <p:cNvSpPr txBox="1"/>
          <p:nvPr/>
        </p:nvSpPr>
        <p:spPr>
          <a:xfrm>
            <a:off x="683569" y="1556792"/>
            <a:ext cx="8172512" cy="3139321"/>
          </a:xfrm>
          <a:prstGeom prst="rect">
            <a:avLst/>
          </a:prstGeom>
          <a:noFill/>
        </p:spPr>
        <p:txBody>
          <a:bodyPr wrap="square" rtlCol="0">
            <a:spAutoFit/>
          </a:bodyPr>
          <a:lstStyle/>
          <a:p>
            <a:r>
              <a:rPr lang="es-MX" b="1" dirty="0" smtClean="0"/>
              <a:t>Resumen.-  </a:t>
            </a:r>
            <a:r>
              <a:rPr lang="es-MX" dirty="0" smtClean="0"/>
              <a:t>La siguiente presentación tiene como objetivo exponer los principios del </a:t>
            </a:r>
            <a:r>
              <a:rPr lang="es-MX" i="1" dirty="0" smtClean="0"/>
              <a:t>Sistema </a:t>
            </a:r>
            <a:r>
              <a:rPr lang="es-MX" i="1" dirty="0" err="1" smtClean="0"/>
              <a:t>Stanislavski</a:t>
            </a:r>
            <a:r>
              <a:rPr lang="es-MX" i="1" dirty="0" smtClean="0"/>
              <a:t> , </a:t>
            </a:r>
            <a:r>
              <a:rPr lang="es-MX" dirty="0" smtClean="0"/>
              <a:t>puesto que algunos elementos de este Sistema serán explorados por el alumno de manera práctica para el desarrollo de un personaje  realista.</a:t>
            </a:r>
          </a:p>
          <a:p>
            <a:r>
              <a:rPr lang="es-MX" dirty="0" smtClean="0"/>
              <a:t>Es importante hacer aclaraciones conceptuales de </a:t>
            </a:r>
            <a:r>
              <a:rPr lang="es-MX" dirty="0" err="1" smtClean="0"/>
              <a:t>Stanislavski</a:t>
            </a:r>
            <a:r>
              <a:rPr lang="es-MX" dirty="0" smtClean="0"/>
              <a:t>, ya que a lo largo del tiempo se  han trastocado o mal entendido los términos propuestos por él, ya sea por malas traducciones </a:t>
            </a:r>
            <a:r>
              <a:rPr lang="es-MX" dirty="0"/>
              <a:t>de sus libros </a:t>
            </a:r>
            <a:r>
              <a:rPr lang="es-MX" dirty="0" smtClean="0"/>
              <a:t>o interpretaciones equivocadas. En cualquiera de los casos hay que observar en su </a:t>
            </a:r>
            <a:r>
              <a:rPr lang="es-MX" i="1" dirty="0" smtClean="0"/>
              <a:t>sistema</a:t>
            </a:r>
            <a:r>
              <a:rPr lang="es-MX" dirty="0" smtClean="0"/>
              <a:t> que lo que siempre buscó  sobre el trabajo del actor, fue la organicidad. Gracias a su </a:t>
            </a:r>
            <a:r>
              <a:rPr lang="es-MX" i="1" dirty="0" smtClean="0"/>
              <a:t>método</a:t>
            </a:r>
            <a:r>
              <a:rPr lang="es-MX" dirty="0" smtClean="0"/>
              <a:t> y a ciertos conceptos propuestos por él, muchos investigadores del siglo XX lograron establecer y proponer otros caminos de creación actoral.</a:t>
            </a:r>
          </a:p>
        </p:txBody>
      </p:sp>
      <p:sp>
        <p:nvSpPr>
          <p:cNvPr id="9" name="8 CuadroTexto"/>
          <p:cNvSpPr txBox="1"/>
          <p:nvPr/>
        </p:nvSpPr>
        <p:spPr>
          <a:xfrm>
            <a:off x="827584" y="4939824"/>
            <a:ext cx="6552728" cy="923330"/>
          </a:xfrm>
          <a:prstGeom prst="rect">
            <a:avLst/>
          </a:prstGeom>
          <a:noFill/>
        </p:spPr>
        <p:txBody>
          <a:bodyPr wrap="square" rtlCol="0">
            <a:spAutoFit/>
          </a:bodyPr>
          <a:lstStyle/>
          <a:p>
            <a:r>
              <a:rPr lang="es-MX" b="1" dirty="0" smtClean="0"/>
              <a:t>Palabras clave.- </a:t>
            </a:r>
            <a:r>
              <a:rPr lang="es-MX" dirty="0" smtClean="0"/>
              <a:t>Estado creativo, relajación, atención, escucha, observación, fe y sentido de verdad, acción,  acciones internas, </a:t>
            </a:r>
            <a:r>
              <a:rPr lang="es-MX" dirty="0" err="1" smtClean="0"/>
              <a:t>piscológicas</a:t>
            </a:r>
            <a:r>
              <a:rPr lang="es-MX" dirty="0" smtClean="0"/>
              <a:t>, acciones físicas, acción orgánica, metamorfosis.</a:t>
            </a:r>
            <a:endParaRPr lang="es-MX" dirty="0"/>
          </a:p>
        </p:txBody>
      </p:sp>
    </p:spTree>
    <p:extLst>
      <p:ext uri="{BB962C8B-B14F-4D97-AF65-F5344CB8AC3E}">
        <p14:creationId xmlns:p14="http://schemas.microsoft.com/office/powerpoint/2010/main" val="212115418"/>
      </p:ext>
    </p:extLst>
  </p:cSld>
  <p:clrMapOvr>
    <a:masterClrMapping/>
  </p:clrMapOvr>
  <mc:AlternateContent xmlns:mc="http://schemas.openxmlformats.org/markup-compatibility/2006" xmlns:p14="http://schemas.microsoft.com/office/powerpoint/2010/main">
    <mc:Choice Requires="p14">
      <p:transition spd="slow" p14:dur="1250" advTm="5000">
        <p:randomBar dir="vert"/>
      </p:transition>
    </mc:Choice>
    <mc:Fallback xmlns:mv="urn:schemas-microsoft-com:mac:vml" xmlns="">
      <mp:transition xmlns:mp="http://schemas.microsoft.com/office/mac/powerpoint/2008/main" spd="slow" advTm="5000"/>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9525" y="0"/>
            <a:ext cx="9124950" cy="6858000"/>
            <a:chOff x="9525" y="0"/>
            <a:chExt cx="9124950" cy="685800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25" y="0"/>
              <a:ext cx="91249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5" name="4 Grupo"/>
            <p:cNvGrpSpPr/>
            <p:nvPr/>
          </p:nvGrpSpPr>
          <p:grpSpPr>
            <a:xfrm>
              <a:off x="7271116" y="5582009"/>
              <a:ext cx="1656973" cy="1137667"/>
              <a:chOff x="4859243" y="3515469"/>
              <a:chExt cx="1656973" cy="1137667"/>
            </a:xfrm>
          </p:grpSpPr>
          <p:pic>
            <p:nvPicPr>
              <p:cNvPr id="4" name="3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14369" y="3515469"/>
                <a:ext cx="1129839" cy="561603"/>
              </a:xfrm>
              <a:prstGeom prst="rect">
                <a:avLst/>
              </a:prstGeom>
            </p:spPr>
          </p:pic>
          <p:sp>
            <p:nvSpPr>
              <p:cNvPr id="6" name="Rectángulo 6"/>
              <p:cNvSpPr>
                <a:spLocks noChangeArrowheads="1"/>
              </p:cNvSpPr>
              <p:nvPr/>
            </p:nvSpPr>
            <p:spPr bwMode="auto">
              <a:xfrm>
                <a:off x="4859243" y="4345359"/>
                <a:ext cx="1656973"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r"/>
                <a:r>
                  <a:rPr lang="es-MX" sz="1400" b="1" dirty="0" smtClean="0">
                    <a:solidFill>
                      <a:schemeClr val="accent2">
                        <a:lumMod val="50000"/>
                      </a:schemeClr>
                    </a:solidFill>
                    <a:latin typeface="Cambria" pitchFamily="18" charset="0"/>
                  </a:rPr>
                  <a:t>Instituto de Artes</a:t>
                </a:r>
                <a:endParaRPr lang="es-MX" sz="1400" b="1" dirty="0">
                  <a:solidFill>
                    <a:schemeClr val="accent2">
                      <a:lumMod val="50000"/>
                    </a:schemeClr>
                  </a:solidFill>
                  <a:latin typeface="Cambria" pitchFamily="18" charset="0"/>
                </a:endParaRPr>
              </a:p>
            </p:txBody>
          </p:sp>
        </p:grpSp>
      </p:grpSp>
      <p:sp>
        <p:nvSpPr>
          <p:cNvPr id="3" name="2 CuadroTexto"/>
          <p:cNvSpPr txBox="1"/>
          <p:nvPr/>
        </p:nvSpPr>
        <p:spPr>
          <a:xfrm>
            <a:off x="971600" y="980728"/>
            <a:ext cx="7704856" cy="4616648"/>
          </a:xfrm>
          <a:prstGeom prst="rect">
            <a:avLst/>
          </a:prstGeom>
          <a:noFill/>
        </p:spPr>
        <p:txBody>
          <a:bodyPr wrap="square" rtlCol="0">
            <a:spAutoFit/>
          </a:bodyPr>
          <a:lstStyle/>
          <a:p>
            <a:r>
              <a:rPr lang="es-MX" b="1" dirty="0" smtClean="0"/>
              <a:t>Primera Proposición.-</a:t>
            </a:r>
          </a:p>
          <a:p>
            <a:endParaRPr lang="es-MX" dirty="0" smtClean="0"/>
          </a:p>
          <a:p>
            <a:r>
              <a:rPr lang="es-MX" dirty="0" smtClean="0"/>
              <a:t>“No existen fórmulas establecidas para convertirse en un gran actor, […] existen una serie de pasos y etapas que conducen hacia el verdadero estado creativo de un actor en escena.” </a:t>
            </a:r>
            <a:r>
              <a:rPr lang="es-MX" sz="1600" dirty="0" smtClean="0"/>
              <a:t> (STANISLAVSKI, 2014)</a:t>
            </a:r>
          </a:p>
          <a:p>
            <a:endParaRPr lang="es-MX" dirty="0"/>
          </a:p>
          <a:p>
            <a:r>
              <a:rPr lang="es-MX" dirty="0" smtClean="0"/>
              <a:t>Etapas o pasos:</a:t>
            </a:r>
          </a:p>
          <a:p>
            <a:endParaRPr lang="es-MX" dirty="0" smtClean="0"/>
          </a:p>
          <a:p>
            <a:pPr marL="1257300" lvl="2" indent="-342900">
              <a:buAutoNum type="alphaLcParenR"/>
            </a:pPr>
            <a:r>
              <a:rPr lang="es-MX" sz="1600" dirty="0" smtClean="0"/>
              <a:t>Debe ser físicamente libre, en libre control de sus músculos.</a:t>
            </a:r>
          </a:p>
          <a:p>
            <a:pPr marL="1257300" lvl="2" indent="-342900">
              <a:buAutoNum type="alphaLcParenR"/>
            </a:pPr>
            <a:r>
              <a:rPr lang="es-MX" sz="1600" dirty="0" smtClean="0"/>
              <a:t>Debe estar su atención extraordinariamente despierta.</a:t>
            </a:r>
          </a:p>
          <a:p>
            <a:pPr marL="1257300" lvl="2" indent="-342900">
              <a:buAutoNum type="alphaLcParenR"/>
            </a:pPr>
            <a:r>
              <a:rPr lang="es-MX" sz="1600" dirty="0" smtClean="0"/>
              <a:t>Debes ser capaz de escuchar y observar en el escenario, tal como lo haría en la vida real; es decir, en contacto con la persona que desempeña el papel opuesto al suyo.</a:t>
            </a:r>
          </a:p>
          <a:p>
            <a:pPr marL="1257300" lvl="2" indent="-342900">
              <a:buAutoNum type="alphaLcParenR"/>
            </a:pPr>
            <a:r>
              <a:rPr lang="es-MX" sz="1600" dirty="0" smtClean="0"/>
              <a:t>Debe creer en todo lo que sucede en el escenario, y que está relacionado con la </a:t>
            </a:r>
            <a:r>
              <a:rPr lang="es-MX" sz="1600" dirty="0"/>
              <a:t>obra. </a:t>
            </a:r>
            <a:r>
              <a:rPr lang="es-MX" sz="1600" dirty="0" smtClean="0"/>
              <a:t>(STANISLAVSKI, 2014)</a:t>
            </a:r>
            <a:endParaRPr lang="es-MX" sz="1600" dirty="0"/>
          </a:p>
          <a:p>
            <a:pPr marL="1257300" lvl="2" indent="-342900">
              <a:buAutoNum type="alphaLcParenR"/>
            </a:pPr>
            <a:endParaRPr lang="es-MX" dirty="0" smtClean="0"/>
          </a:p>
          <a:p>
            <a:endParaRPr lang="es-MX" dirty="0"/>
          </a:p>
        </p:txBody>
      </p:sp>
    </p:spTree>
    <p:extLst>
      <p:ext uri="{BB962C8B-B14F-4D97-AF65-F5344CB8AC3E}">
        <p14:creationId xmlns:p14="http://schemas.microsoft.com/office/powerpoint/2010/main" val="3020974835"/>
      </p:ext>
    </p:extLst>
  </p:cSld>
  <p:clrMapOvr>
    <a:masterClrMapping/>
  </p:clrMapOvr>
  <mc:AlternateContent xmlns:mc="http://schemas.openxmlformats.org/markup-compatibility/2006" xmlns:p14="http://schemas.microsoft.com/office/powerpoint/2010/main">
    <mc:Choice Requires="p14">
      <p:transition spd="slow" p14:dur="1250" advTm="5000">
        <p:randomBar dir="vert"/>
      </p:transition>
    </mc:Choice>
    <mc:Fallback xmlns:mv="urn:schemas-microsoft-com:mac:vml" xmlns="">
      <mp:transition xmlns:mp="http://schemas.microsoft.com/office/mac/powerpoint/2008/main" spd="slow" advTm="5000"/>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9525" y="0"/>
            <a:ext cx="9124950" cy="6858000"/>
            <a:chOff x="9525" y="0"/>
            <a:chExt cx="9124950" cy="685800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25" y="0"/>
              <a:ext cx="91249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5" name="4 Grupo"/>
            <p:cNvGrpSpPr/>
            <p:nvPr/>
          </p:nvGrpSpPr>
          <p:grpSpPr>
            <a:xfrm>
              <a:off x="7271116" y="5582009"/>
              <a:ext cx="1656973" cy="1137667"/>
              <a:chOff x="4859243" y="3515469"/>
              <a:chExt cx="1656973" cy="1137667"/>
            </a:xfrm>
          </p:grpSpPr>
          <p:pic>
            <p:nvPicPr>
              <p:cNvPr id="4" name="3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14369" y="3515469"/>
                <a:ext cx="1129839" cy="561603"/>
              </a:xfrm>
              <a:prstGeom prst="rect">
                <a:avLst/>
              </a:prstGeom>
            </p:spPr>
          </p:pic>
          <p:sp>
            <p:nvSpPr>
              <p:cNvPr id="6" name="Rectángulo 6"/>
              <p:cNvSpPr>
                <a:spLocks noChangeArrowheads="1"/>
              </p:cNvSpPr>
              <p:nvPr/>
            </p:nvSpPr>
            <p:spPr bwMode="auto">
              <a:xfrm>
                <a:off x="4859243" y="4345359"/>
                <a:ext cx="1656973"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r"/>
                <a:r>
                  <a:rPr lang="es-MX" sz="1400" b="1" dirty="0" smtClean="0">
                    <a:solidFill>
                      <a:schemeClr val="accent2">
                        <a:lumMod val="50000"/>
                      </a:schemeClr>
                    </a:solidFill>
                    <a:latin typeface="Cambria" pitchFamily="18" charset="0"/>
                  </a:rPr>
                  <a:t>Instituto de Artes</a:t>
                </a:r>
                <a:endParaRPr lang="es-MX" sz="1400" b="1" dirty="0">
                  <a:solidFill>
                    <a:schemeClr val="accent2">
                      <a:lumMod val="50000"/>
                    </a:schemeClr>
                  </a:solidFill>
                  <a:latin typeface="Cambria" pitchFamily="18" charset="0"/>
                </a:endParaRPr>
              </a:p>
            </p:txBody>
          </p:sp>
        </p:grpSp>
      </p:grpSp>
      <p:sp>
        <p:nvSpPr>
          <p:cNvPr id="8" name="7 CuadroTexto"/>
          <p:cNvSpPr txBox="1"/>
          <p:nvPr/>
        </p:nvSpPr>
        <p:spPr>
          <a:xfrm>
            <a:off x="1043608" y="908720"/>
            <a:ext cx="7055994" cy="4339650"/>
          </a:xfrm>
          <a:prstGeom prst="rect">
            <a:avLst/>
          </a:prstGeom>
          <a:noFill/>
        </p:spPr>
        <p:txBody>
          <a:bodyPr wrap="square" rtlCol="0">
            <a:spAutoFit/>
          </a:bodyPr>
          <a:lstStyle/>
          <a:p>
            <a:r>
              <a:rPr lang="es-MX" b="1" dirty="0" smtClean="0"/>
              <a:t>Segunda Proposición.-</a:t>
            </a:r>
          </a:p>
          <a:p>
            <a:endParaRPr lang="es-MX" dirty="0" smtClean="0"/>
          </a:p>
          <a:p>
            <a:r>
              <a:rPr lang="es-MX" dirty="0" smtClean="0"/>
              <a:t>	Un verdadero estado creativo interno en el escenario hace 	posible que un actor ejecute acciones necesarias, de acuerdo 	con los términos de la obra, ya sean acciones internas, 	psicológicas, o externas, físicas. En realidad, en cada acto físico 	existe un motivo psicológico que impulsa la acción física. De la 	unión de estas dos acciones resulta la acción orgánica de la 	</a:t>
            </a:r>
            <a:r>
              <a:rPr lang="es-MX" dirty="0"/>
              <a:t>escena. </a:t>
            </a:r>
            <a:r>
              <a:rPr lang="es-MX" dirty="0" smtClean="0"/>
              <a:t>(STANISLAVSKI, 2014)</a:t>
            </a:r>
          </a:p>
          <a:p>
            <a:endParaRPr lang="es-MX" dirty="0"/>
          </a:p>
          <a:p>
            <a:r>
              <a:rPr lang="es-MX" sz="1600" dirty="0" smtClean="0"/>
              <a:t>a) Colocarse en situación.</a:t>
            </a:r>
          </a:p>
          <a:p>
            <a:r>
              <a:rPr lang="es-MX" sz="1600" dirty="0" smtClean="0"/>
              <a:t>“¿Qué haría yo si me pasara a mí lo mismo que le ocurre en la obra al personaje que estoy </a:t>
            </a:r>
            <a:r>
              <a:rPr lang="es-MX" sz="1600" dirty="0"/>
              <a:t>interpretando?” </a:t>
            </a:r>
            <a:r>
              <a:rPr lang="es-MX" sz="1600" dirty="0" smtClean="0"/>
              <a:t>(STANISLAVSKI, 2014)</a:t>
            </a:r>
            <a:endParaRPr lang="es-MX" sz="1600" dirty="0"/>
          </a:p>
          <a:p>
            <a:r>
              <a:rPr lang="es-MX" sz="1600" dirty="0" smtClean="0"/>
              <a:t>b) El por qué de las acciones del personaje.</a:t>
            </a:r>
          </a:p>
          <a:p>
            <a:r>
              <a:rPr lang="es-MX" sz="1600" dirty="0" smtClean="0"/>
              <a:t>c) Actúa sin reflexionar.</a:t>
            </a:r>
          </a:p>
          <a:p>
            <a:endParaRPr lang="es-MX" sz="1600" dirty="0"/>
          </a:p>
        </p:txBody>
      </p:sp>
    </p:spTree>
    <p:extLst>
      <p:ext uri="{BB962C8B-B14F-4D97-AF65-F5344CB8AC3E}">
        <p14:creationId xmlns:p14="http://schemas.microsoft.com/office/powerpoint/2010/main" val="2778845777"/>
      </p:ext>
    </p:extLst>
  </p:cSld>
  <p:clrMapOvr>
    <a:masterClrMapping/>
  </p:clrMapOvr>
  <mc:AlternateContent xmlns:mc="http://schemas.openxmlformats.org/markup-compatibility/2006" xmlns:p14="http://schemas.microsoft.com/office/powerpoint/2010/main">
    <mc:Choice Requires="p14">
      <p:transition spd="slow" p14:dur="1250" advTm="5000">
        <p:randomBar dir="vert"/>
      </p:transition>
    </mc:Choice>
    <mc:Fallback xmlns:mv="urn:schemas-microsoft-com:mac:vml" xmlns="">
      <mp:transition xmlns:mp="http://schemas.microsoft.com/office/mac/powerpoint/2008/main" spd="slow" advTm="5000"/>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9525" y="0"/>
            <a:ext cx="9124950" cy="6858000"/>
            <a:chOff x="9525" y="0"/>
            <a:chExt cx="9124950" cy="685800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25" y="0"/>
              <a:ext cx="91249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5" name="4 Grupo"/>
            <p:cNvGrpSpPr/>
            <p:nvPr/>
          </p:nvGrpSpPr>
          <p:grpSpPr>
            <a:xfrm>
              <a:off x="7271116" y="5582009"/>
              <a:ext cx="1656973" cy="1137667"/>
              <a:chOff x="4859243" y="3515469"/>
              <a:chExt cx="1656973" cy="1137667"/>
            </a:xfrm>
          </p:grpSpPr>
          <p:pic>
            <p:nvPicPr>
              <p:cNvPr id="4" name="3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14369" y="3515469"/>
                <a:ext cx="1129839" cy="561603"/>
              </a:xfrm>
              <a:prstGeom prst="rect">
                <a:avLst/>
              </a:prstGeom>
            </p:spPr>
          </p:pic>
          <p:sp>
            <p:nvSpPr>
              <p:cNvPr id="6" name="Rectángulo 6"/>
              <p:cNvSpPr>
                <a:spLocks noChangeArrowheads="1"/>
              </p:cNvSpPr>
              <p:nvPr/>
            </p:nvSpPr>
            <p:spPr bwMode="auto">
              <a:xfrm>
                <a:off x="4859243" y="4345359"/>
                <a:ext cx="1656973"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r"/>
                <a:r>
                  <a:rPr lang="es-MX" sz="1400" b="1" dirty="0" smtClean="0">
                    <a:solidFill>
                      <a:schemeClr val="accent2">
                        <a:lumMod val="50000"/>
                      </a:schemeClr>
                    </a:solidFill>
                    <a:latin typeface="Cambria" pitchFamily="18" charset="0"/>
                  </a:rPr>
                  <a:t>Instituto de Artes</a:t>
                </a:r>
                <a:endParaRPr lang="es-MX" sz="1400" b="1" dirty="0">
                  <a:solidFill>
                    <a:schemeClr val="accent2">
                      <a:lumMod val="50000"/>
                    </a:schemeClr>
                  </a:solidFill>
                  <a:latin typeface="Cambria" pitchFamily="18" charset="0"/>
                </a:endParaRPr>
              </a:p>
            </p:txBody>
          </p:sp>
        </p:grpSp>
      </p:grpSp>
      <p:sp>
        <p:nvSpPr>
          <p:cNvPr id="10" name="9 CuadroTexto"/>
          <p:cNvSpPr txBox="1"/>
          <p:nvPr/>
        </p:nvSpPr>
        <p:spPr>
          <a:xfrm>
            <a:off x="971599" y="980728"/>
            <a:ext cx="7319561" cy="2862322"/>
          </a:xfrm>
          <a:prstGeom prst="rect">
            <a:avLst/>
          </a:prstGeom>
          <a:noFill/>
        </p:spPr>
        <p:txBody>
          <a:bodyPr wrap="square" rtlCol="0">
            <a:spAutoFit/>
          </a:bodyPr>
          <a:lstStyle/>
          <a:p>
            <a:r>
              <a:rPr lang="es-MX" b="1" dirty="0" smtClean="0"/>
              <a:t>Tercera Proposición.-</a:t>
            </a:r>
          </a:p>
          <a:p>
            <a:endParaRPr lang="es-MX" dirty="0" smtClean="0"/>
          </a:p>
          <a:p>
            <a:r>
              <a:rPr lang="es-MX" dirty="0" smtClean="0"/>
              <a:t>	La verdadera acción orgánica está vinculada con la necesidad de 	generar sentimiento sinceros.</a:t>
            </a:r>
          </a:p>
          <a:p>
            <a:endParaRPr lang="es-MX" dirty="0"/>
          </a:p>
          <a:p>
            <a:r>
              <a:rPr lang="es-MX" dirty="0" smtClean="0"/>
              <a:t>	[…] En escena, un verdadero estado creativo interno, acción y 	sentimiento, dan lugar a una vida natural que se desarrolla sobre 	el escenario, en la forma de uno de los personajes. Por este medio 	te acercas a lo que llamamos “metamorfosis</a:t>
            </a:r>
            <a:r>
              <a:rPr lang="es-MX" dirty="0"/>
              <a:t>” </a:t>
            </a:r>
            <a:r>
              <a:rPr lang="es-MX" dirty="0" smtClean="0"/>
              <a:t>[…]  (STANISLAVSKI, 	2014)</a:t>
            </a:r>
            <a:endParaRPr lang="es-MX" dirty="0"/>
          </a:p>
        </p:txBody>
      </p:sp>
    </p:spTree>
    <p:extLst>
      <p:ext uri="{BB962C8B-B14F-4D97-AF65-F5344CB8AC3E}">
        <p14:creationId xmlns:p14="http://schemas.microsoft.com/office/powerpoint/2010/main" val="2778845777"/>
      </p:ext>
    </p:extLst>
  </p:cSld>
  <p:clrMapOvr>
    <a:masterClrMapping/>
  </p:clrMapOvr>
  <mc:AlternateContent xmlns:mc="http://schemas.openxmlformats.org/markup-compatibility/2006" xmlns:p14="http://schemas.microsoft.com/office/powerpoint/2010/main">
    <mc:Choice Requires="p14">
      <p:transition spd="slow" p14:dur="1250" advTm="5000">
        <p:randomBar dir="vert"/>
      </p:transition>
    </mc:Choice>
    <mc:Fallback xmlns:mv="urn:schemas-microsoft-com:mac:vml" xmlns="">
      <mp:transition xmlns:mp="http://schemas.microsoft.com/office/mac/powerpoint/2008/main" spd="slow" advTm="5000"/>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9525" y="0"/>
            <a:ext cx="9124950" cy="6858000"/>
            <a:chOff x="9525" y="0"/>
            <a:chExt cx="9124950" cy="685800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25" y="0"/>
              <a:ext cx="91249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5" name="4 Grupo"/>
            <p:cNvGrpSpPr/>
            <p:nvPr/>
          </p:nvGrpSpPr>
          <p:grpSpPr>
            <a:xfrm>
              <a:off x="7271116" y="5582009"/>
              <a:ext cx="1656973" cy="1137667"/>
              <a:chOff x="4859243" y="3515469"/>
              <a:chExt cx="1656973" cy="1137667"/>
            </a:xfrm>
          </p:grpSpPr>
          <p:pic>
            <p:nvPicPr>
              <p:cNvPr id="4" name="3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14369" y="3515469"/>
                <a:ext cx="1129839" cy="561603"/>
              </a:xfrm>
              <a:prstGeom prst="rect">
                <a:avLst/>
              </a:prstGeom>
            </p:spPr>
          </p:pic>
          <p:sp>
            <p:nvSpPr>
              <p:cNvPr id="6" name="Rectángulo 6"/>
              <p:cNvSpPr>
                <a:spLocks noChangeArrowheads="1"/>
              </p:cNvSpPr>
              <p:nvPr/>
            </p:nvSpPr>
            <p:spPr bwMode="auto">
              <a:xfrm>
                <a:off x="4859243" y="4345359"/>
                <a:ext cx="1656973"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r"/>
                <a:r>
                  <a:rPr lang="es-MX" sz="1400" b="1" dirty="0" smtClean="0">
                    <a:solidFill>
                      <a:schemeClr val="accent2">
                        <a:lumMod val="50000"/>
                      </a:schemeClr>
                    </a:solidFill>
                    <a:latin typeface="Cambria" pitchFamily="18" charset="0"/>
                  </a:rPr>
                  <a:t>Instituto de Artes</a:t>
                </a:r>
                <a:endParaRPr lang="es-MX" sz="1400" b="1" dirty="0">
                  <a:solidFill>
                    <a:schemeClr val="accent2">
                      <a:lumMod val="50000"/>
                    </a:schemeClr>
                  </a:solidFill>
                  <a:latin typeface="Cambria" pitchFamily="18" charset="0"/>
                </a:endParaRPr>
              </a:p>
            </p:txBody>
          </p:sp>
        </p:grpSp>
      </p:grpSp>
      <p:sp>
        <p:nvSpPr>
          <p:cNvPr id="9" name="8 CuadroTexto"/>
          <p:cNvSpPr txBox="1"/>
          <p:nvPr/>
        </p:nvSpPr>
        <p:spPr>
          <a:xfrm>
            <a:off x="827583" y="492059"/>
            <a:ext cx="7463577" cy="4739759"/>
          </a:xfrm>
          <a:prstGeom prst="rect">
            <a:avLst/>
          </a:prstGeom>
          <a:noFill/>
        </p:spPr>
        <p:txBody>
          <a:bodyPr wrap="square" rtlCol="0">
            <a:spAutoFit/>
          </a:bodyPr>
          <a:lstStyle/>
          <a:p>
            <a:pPr algn="ctr"/>
            <a:r>
              <a:rPr lang="es-MX" b="1" dirty="0" smtClean="0"/>
              <a:t>Herramientas del Sistema</a:t>
            </a:r>
          </a:p>
          <a:p>
            <a:pPr algn="ctr"/>
            <a:endParaRPr lang="es-MX" b="1" dirty="0"/>
          </a:p>
          <a:p>
            <a:pPr algn="just"/>
            <a:r>
              <a:rPr lang="es-MX" b="1" dirty="0" smtClean="0"/>
              <a:t>Relajación de los músculos</a:t>
            </a:r>
            <a:r>
              <a:rPr lang="es-MX" sz="1600" b="1" dirty="0" smtClean="0"/>
              <a:t>.-  </a:t>
            </a:r>
            <a:r>
              <a:rPr lang="es-MX" sz="1600" dirty="0" smtClean="0"/>
              <a:t>[…] desarrollar una especie de control algo así como un observador. Éste debe cuidar por todos los medios de que no se localice en ningún lugar del cuerpo una cantidad adicional de contracción muscular. Este método de observación por uno mismo y de eliminación de toda tensión innecesaria, se perfeccionará hasta que se convierta en un hábito mecánico subconsciente. (STANISLAVSKI, 2014)</a:t>
            </a:r>
          </a:p>
          <a:p>
            <a:pPr algn="just"/>
            <a:endParaRPr lang="es-MX" dirty="0"/>
          </a:p>
          <a:p>
            <a:pPr algn="just"/>
            <a:r>
              <a:rPr lang="es-MX" b="1" dirty="0" smtClean="0"/>
              <a:t>Concentración </a:t>
            </a:r>
            <a:r>
              <a:rPr lang="es-MX" b="1" dirty="0"/>
              <a:t>de la atención</a:t>
            </a:r>
            <a:r>
              <a:rPr lang="es-MX" sz="1600" b="1" dirty="0"/>
              <a:t>.- </a:t>
            </a:r>
            <a:r>
              <a:rPr lang="es-MX" sz="1600" b="1" dirty="0" smtClean="0"/>
              <a:t> </a:t>
            </a:r>
            <a:r>
              <a:rPr lang="es-MX" sz="1600" dirty="0" smtClean="0"/>
              <a:t>Desarrollar la capacidad de observación. Abrir la conciencia para darnos cuenta de qué es lo que nos rodea. Si focalizamos nuestra atención en un objeto, nacerá un deseo una motivación para realizar algo con el objeto.</a:t>
            </a:r>
          </a:p>
          <a:p>
            <a:pPr algn="just"/>
            <a:endParaRPr lang="es-MX" b="1" dirty="0"/>
          </a:p>
          <a:p>
            <a:pPr algn="just"/>
            <a:r>
              <a:rPr lang="es-MX" b="1" dirty="0" smtClean="0"/>
              <a:t>Imaginación.-  </a:t>
            </a:r>
            <a:r>
              <a:rPr lang="es-MX" sz="1600" dirty="0" smtClean="0"/>
              <a:t>“La imaginación crea cosas que pueden ser o que pueden ocurrir, mientras que la fantasía inventa cosas que no pueden existir, que no pudieron ser ni serán. Y sin embargo, quién sabe, quizá puedan ser. “(STANISLAVSKI,  2014)</a:t>
            </a:r>
          </a:p>
          <a:p>
            <a:pPr algn="just"/>
            <a:endParaRPr lang="es-MX" sz="1600" dirty="0" smtClean="0"/>
          </a:p>
          <a:p>
            <a:pPr algn="just"/>
            <a:r>
              <a:rPr lang="es-MX" sz="1600" dirty="0" smtClean="0"/>
              <a:t>El proceso imaginativo requiere un motivo, la acción interior debe acompañar a la acción exterior.</a:t>
            </a:r>
          </a:p>
        </p:txBody>
      </p:sp>
    </p:spTree>
    <p:extLst>
      <p:ext uri="{BB962C8B-B14F-4D97-AF65-F5344CB8AC3E}">
        <p14:creationId xmlns:p14="http://schemas.microsoft.com/office/powerpoint/2010/main" val="2778845777"/>
      </p:ext>
    </p:extLst>
  </p:cSld>
  <p:clrMapOvr>
    <a:masterClrMapping/>
  </p:clrMapOvr>
  <mc:AlternateContent xmlns:mc="http://schemas.openxmlformats.org/markup-compatibility/2006" xmlns:p14="http://schemas.microsoft.com/office/powerpoint/2010/main">
    <mc:Choice Requires="p14">
      <p:transition spd="slow" p14:dur="1250" advTm="5000">
        <p:randomBar dir="vert"/>
      </p:transition>
    </mc:Choice>
    <mc:Fallback xmlns:mv="urn:schemas-microsoft-com:mac:vml" xmlns="">
      <mp:transition xmlns:mp="http://schemas.microsoft.com/office/mac/powerpoint/2008/main" spd="slow" advTm="5000"/>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9525" y="0"/>
            <a:ext cx="9124950" cy="6858000"/>
            <a:chOff x="9525" y="0"/>
            <a:chExt cx="9124950" cy="685800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25" y="0"/>
              <a:ext cx="91249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5" name="4 Grupo"/>
            <p:cNvGrpSpPr/>
            <p:nvPr/>
          </p:nvGrpSpPr>
          <p:grpSpPr>
            <a:xfrm>
              <a:off x="7271116" y="5582009"/>
              <a:ext cx="1656973" cy="1137667"/>
              <a:chOff x="4859243" y="3515469"/>
              <a:chExt cx="1656973" cy="1137667"/>
            </a:xfrm>
          </p:grpSpPr>
          <p:pic>
            <p:nvPicPr>
              <p:cNvPr id="4" name="3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14369" y="3515469"/>
                <a:ext cx="1129839" cy="561603"/>
              </a:xfrm>
              <a:prstGeom prst="rect">
                <a:avLst/>
              </a:prstGeom>
            </p:spPr>
          </p:pic>
          <p:sp>
            <p:nvSpPr>
              <p:cNvPr id="6" name="Rectángulo 6"/>
              <p:cNvSpPr>
                <a:spLocks noChangeArrowheads="1"/>
              </p:cNvSpPr>
              <p:nvPr/>
            </p:nvSpPr>
            <p:spPr bwMode="auto">
              <a:xfrm>
                <a:off x="4859243" y="4345359"/>
                <a:ext cx="1656973"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r"/>
                <a:r>
                  <a:rPr lang="es-MX" sz="1400" b="1" dirty="0" smtClean="0">
                    <a:solidFill>
                      <a:schemeClr val="accent2">
                        <a:lumMod val="50000"/>
                      </a:schemeClr>
                    </a:solidFill>
                    <a:latin typeface="Cambria" pitchFamily="18" charset="0"/>
                  </a:rPr>
                  <a:t>Instituto de Artes</a:t>
                </a:r>
                <a:endParaRPr lang="es-MX" sz="1400" b="1" dirty="0">
                  <a:solidFill>
                    <a:schemeClr val="accent2">
                      <a:lumMod val="50000"/>
                    </a:schemeClr>
                  </a:solidFill>
                  <a:latin typeface="Cambria" pitchFamily="18" charset="0"/>
                </a:endParaRPr>
              </a:p>
            </p:txBody>
          </p:sp>
        </p:grpSp>
      </p:grpSp>
      <p:sp>
        <p:nvSpPr>
          <p:cNvPr id="7" name="6 CuadroTexto"/>
          <p:cNvSpPr txBox="1"/>
          <p:nvPr/>
        </p:nvSpPr>
        <p:spPr>
          <a:xfrm>
            <a:off x="611560" y="652046"/>
            <a:ext cx="7920880" cy="4955203"/>
          </a:xfrm>
          <a:prstGeom prst="rect">
            <a:avLst/>
          </a:prstGeom>
          <a:noFill/>
        </p:spPr>
        <p:txBody>
          <a:bodyPr wrap="square" rtlCol="0">
            <a:spAutoFit/>
          </a:bodyPr>
          <a:lstStyle/>
          <a:p>
            <a:r>
              <a:rPr lang="es-MX" b="1" dirty="0"/>
              <a:t>El mágico “SI”.- </a:t>
            </a:r>
            <a:endParaRPr lang="es-MX" b="1" dirty="0" smtClean="0"/>
          </a:p>
          <a:p>
            <a:endParaRPr lang="es-MX" b="1" dirty="0"/>
          </a:p>
          <a:p>
            <a:r>
              <a:rPr lang="es-MX" sz="1600" dirty="0"/>
              <a:t>Es un condicional que produce un estímulo interior.</a:t>
            </a:r>
          </a:p>
          <a:p>
            <a:r>
              <a:rPr lang="es-MX" sz="1600" dirty="0"/>
              <a:t>No requiere esfuerzo para asumirlo.</a:t>
            </a:r>
          </a:p>
          <a:p>
            <a:r>
              <a:rPr lang="es-MX" sz="1600" dirty="0"/>
              <a:t>Produce una real actividad íntima, un estímulo interno instantáneo.</a:t>
            </a:r>
          </a:p>
          <a:p>
            <a:r>
              <a:rPr lang="es-MX" sz="1600" dirty="0"/>
              <a:t>Genera verdad imaginaria</a:t>
            </a:r>
            <a:r>
              <a:rPr lang="es-MX" sz="1600" dirty="0" smtClean="0"/>
              <a:t>.</a:t>
            </a:r>
          </a:p>
          <a:p>
            <a:endParaRPr lang="es-MX" dirty="0"/>
          </a:p>
          <a:p>
            <a:r>
              <a:rPr lang="es-MX" b="1" dirty="0" smtClean="0"/>
              <a:t>Fe y sentido de verdad.-</a:t>
            </a:r>
          </a:p>
          <a:p>
            <a:endParaRPr lang="es-MX" b="1" dirty="0" smtClean="0"/>
          </a:p>
          <a:p>
            <a:pPr marL="285750" indent="-285750">
              <a:buFont typeface="Arial" panose="020B0604020202020204" pitchFamily="34" charset="0"/>
              <a:buChar char="•"/>
            </a:pPr>
            <a:r>
              <a:rPr lang="es-MX" sz="1600" dirty="0" smtClean="0"/>
              <a:t>Dos clases de verdad, el hecho real creado automáticamente durante la cotidianidad y el tipo escénico, igualmente verdadero, pero que se origina sobre el plano de la ficción imaginativa y artística.</a:t>
            </a:r>
          </a:p>
          <a:p>
            <a:pPr marL="285750" indent="-285750">
              <a:buFont typeface="Arial" panose="020B0604020202020204" pitchFamily="34" charset="0"/>
              <a:buChar char="•"/>
            </a:pPr>
            <a:r>
              <a:rPr lang="es-MX" sz="1600" dirty="0" smtClean="0"/>
              <a:t>Lo importante es cómo el actor, un ser humano, habría actuado si las circunstancias y condiciones del personaje hubieran sido reales.</a:t>
            </a:r>
          </a:p>
          <a:p>
            <a:pPr marL="285750" indent="-285750">
              <a:buFont typeface="Arial" panose="020B0604020202020204" pitchFamily="34" charset="0"/>
              <a:buChar char="•"/>
            </a:pPr>
            <a:r>
              <a:rPr lang="es-MX" sz="1600" dirty="0" smtClean="0"/>
              <a:t>Nos interesa la realidad de la vida interior de un espíritu humano, por una parte, y la creencia en esa realidad por la otra.</a:t>
            </a:r>
          </a:p>
          <a:p>
            <a:pPr marL="285750" indent="-285750">
              <a:buFont typeface="Arial" panose="020B0604020202020204" pitchFamily="34" charset="0"/>
              <a:buChar char="•"/>
            </a:pPr>
            <a:r>
              <a:rPr lang="es-MX" sz="1600" dirty="0" smtClean="0"/>
              <a:t>La verdad escénica es la cual el actor debe hacer uso en sus momentos de creación.</a:t>
            </a:r>
          </a:p>
          <a:p>
            <a:pPr marL="285750" indent="-285750">
              <a:buFont typeface="Arial" panose="020B0604020202020204" pitchFamily="34" charset="0"/>
              <a:buChar char="•"/>
            </a:pPr>
            <a:r>
              <a:rPr lang="es-MX" sz="1600" dirty="0" smtClean="0"/>
              <a:t>La verdad no puede ser separada de la fe ni la fe de la verdad.</a:t>
            </a:r>
          </a:p>
          <a:p>
            <a:pPr marL="285750" indent="-285750">
              <a:buFont typeface="Arial" panose="020B0604020202020204" pitchFamily="34" charset="0"/>
              <a:buChar char="•"/>
            </a:pPr>
            <a:endParaRPr lang="es-MX" b="1" dirty="0" smtClean="0"/>
          </a:p>
        </p:txBody>
      </p:sp>
    </p:spTree>
    <p:extLst>
      <p:ext uri="{BB962C8B-B14F-4D97-AF65-F5344CB8AC3E}">
        <p14:creationId xmlns:p14="http://schemas.microsoft.com/office/powerpoint/2010/main" val="2778845777"/>
      </p:ext>
    </p:extLst>
  </p:cSld>
  <p:clrMapOvr>
    <a:masterClrMapping/>
  </p:clrMapOvr>
  <mc:AlternateContent xmlns:mc="http://schemas.openxmlformats.org/markup-compatibility/2006" xmlns:p14="http://schemas.microsoft.com/office/powerpoint/2010/main">
    <mc:Choice Requires="p14">
      <p:transition spd="slow" p14:dur="1250" advTm="5000">
        <p:randomBar dir="vert"/>
      </p:transition>
    </mc:Choice>
    <mc:Fallback xmlns:mv="urn:schemas-microsoft-com:mac:vml" xmlns="">
      <mp:transition xmlns:mp="http://schemas.microsoft.com/office/mac/powerpoint/2008/main" spd="slow" advTm="5000"/>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0" y="0"/>
            <a:ext cx="9124950" cy="6858000"/>
            <a:chOff x="9525" y="0"/>
            <a:chExt cx="9124950" cy="685800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25" y="0"/>
              <a:ext cx="91249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5" name="4 Grupo"/>
            <p:cNvGrpSpPr/>
            <p:nvPr/>
          </p:nvGrpSpPr>
          <p:grpSpPr>
            <a:xfrm>
              <a:off x="7271116" y="5582009"/>
              <a:ext cx="1656973" cy="1137667"/>
              <a:chOff x="4859243" y="3515469"/>
              <a:chExt cx="1656973" cy="1137667"/>
            </a:xfrm>
          </p:grpSpPr>
          <p:pic>
            <p:nvPicPr>
              <p:cNvPr id="4" name="3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14369" y="3515469"/>
                <a:ext cx="1129839" cy="561603"/>
              </a:xfrm>
              <a:prstGeom prst="rect">
                <a:avLst/>
              </a:prstGeom>
            </p:spPr>
          </p:pic>
          <p:sp>
            <p:nvSpPr>
              <p:cNvPr id="6" name="Rectángulo 6"/>
              <p:cNvSpPr>
                <a:spLocks noChangeArrowheads="1"/>
              </p:cNvSpPr>
              <p:nvPr/>
            </p:nvSpPr>
            <p:spPr bwMode="auto">
              <a:xfrm>
                <a:off x="4859243" y="4345359"/>
                <a:ext cx="1656973"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r"/>
                <a:r>
                  <a:rPr lang="es-MX" sz="1400" b="1" dirty="0" smtClean="0">
                    <a:solidFill>
                      <a:schemeClr val="accent2">
                        <a:lumMod val="50000"/>
                      </a:schemeClr>
                    </a:solidFill>
                    <a:latin typeface="Cambria" pitchFamily="18" charset="0"/>
                  </a:rPr>
                  <a:t>Instituto de Artes</a:t>
                </a:r>
                <a:endParaRPr lang="es-MX" sz="1400" b="1" dirty="0">
                  <a:solidFill>
                    <a:schemeClr val="accent2">
                      <a:lumMod val="50000"/>
                    </a:schemeClr>
                  </a:solidFill>
                  <a:latin typeface="Cambria" pitchFamily="18" charset="0"/>
                </a:endParaRPr>
              </a:p>
            </p:txBody>
          </p:sp>
        </p:grpSp>
      </p:grpSp>
      <p:sp>
        <p:nvSpPr>
          <p:cNvPr id="3" name="2 CuadroTexto"/>
          <p:cNvSpPr txBox="1"/>
          <p:nvPr/>
        </p:nvSpPr>
        <p:spPr>
          <a:xfrm>
            <a:off x="755576" y="399550"/>
            <a:ext cx="8054447" cy="5109091"/>
          </a:xfrm>
          <a:prstGeom prst="rect">
            <a:avLst/>
          </a:prstGeom>
          <a:noFill/>
        </p:spPr>
        <p:txBody>
          <a:bodyPr wrap="square" rtlCol="0">
            <a:spAutoFit/>
          </a:bodyPr>
          <a:lstStyle/>
          <a:p>
            <a:pPr algn="just"/>
            <a:r>
              <a:rPr lang="es-MX" b="1" dirty="0"/>
              <a:t>Acción.- </a:t>
            </a:r>
          </a:p>
          <a:p>
            <a:pPr algn="just"/>
            <a:endParaRPr lang="es-MX" b="1" dirty="0" smtClean="0"/>
          </a:p>
          <a:p>
            <a:pPr algn="just"/>
            <a:r>
              <a:rPr lang="es-MX" dirty="0" smtClean="0"/>
              <a:t>Sus </a:t>
            </a:r>
            <a:r>
              <a:rPr lang="es-MX" dirty="0"/>
              <a:t>momentos.- </a:t>
            </a:r>
            <a:endParaRPr lang="es-MX" dirty="0" smtClean="0"/>
          </a:p>
          <a:p>
            <a:pPr algn="just"/>
            <a:endParaRPr lang="es-MX" b="1" dirty="0"/>
          </a:p>
          <a:p>
            <a:pPr algn="just"/>
            <a:r>
              <a:rPr lang="es-MX" sz="1600" dirty="0"/>
              <a:t>“Primero desea algo, se vuelve anhelo, se define en verbo, y luego se ejecuta con organicidad” (</a:t>
            </a:r>
            <a:r>
              <a:rPr lang="es-MX" sz="1600" dirty="0" err="1"/>
              <a:t>Boleslavski</a:t>
            </a:r>
            <a:r>
              <a:rPr lang="es-MX" sz="1600" dirty="0"/>
              <a:t>,  1998)</a:t>
            </a:r>
          </a:p>
          <a:p>
            <a:pPr algn="just"/>
            <a:endParaRPr lang="es-MX" b="1" dirty="0" smtClean="0"/>
          </a:p>
          <a:p>
            <a:pPr algn="just"/>
            <a:r>
              <a:rPr lang="es-MX" dirty="0" smtClean="0"/>
              <a:t>Debe </a:t>
            </a:r>
            <a:r>
              <a:rPr lang="es-MX" dirty="0"/>
              <a:t>tener.-</a:t>
            </a:r>
          </a:p>
          <a:p>
            <a:pPr algn="just"/>
            <a:r>
              <a:rPr lang="es-MX" sz="1600" dirty="0"/>
              <a:t>Justificación interior, ser lógica, coherente y real. </a:t>
            </a:r>
          </a:p>
          <a:p>
            <a:pPr algn="just"/>
            <a:r>
              <a:rPr lang="es-MX" sz="1600" dirty="0"/>
              <a:t>Siempre debe hacerse con un propósito</a:t>
            </a:r>
          </a:p>
          <a:p>
            <a:pPr algn="just"/>
            <a:r>
              <a:rPr lang="es-MX" sz="1600" dirty="0"/>
              <a:t>El si funciona como palanca para elevarnos al campo de la imaginación</a:t>
            </a:r>
            <a:r>
              <a:rPr lang="es-MX" sz="1600" dirty="0" smtClean="0"/>
              <a:t>.</a:t>
            </a:r>
          </a:p>
          <a:p>
            <a:pPr algn="just"/>
            <a:r>
              <a:rPr lang="es-MX" sz="1600" dirty="0" smtClean="0"/>
              <a:t>“La acción es el recipiente al que los sentimientos artísticos van a desembocar; es una especie de punto magnético que atrae sentimientos y emociones conjuntándolos con cualquier expresión que haya escogido para su movimiento”. (CHEJOV, 1998)</a:t>
            </a:r>
            <a:endParaRPr lang="es-MX" sz="1600" dirty="0"/>
          </a:p>
          <a:p>
            <a:pPr algn="just"/>
            <a:endParaRPr lang="es-MX" dirty="0"/>
          </a:p>
          <a:p>
            <a:pPr algn="just"/>
            <a:endParaRPr lang="es-MX" dirty="0"/>
          </a:p>
          <a:p>
            <a:pPr algn="just"/>
            <a:endParaRPr lang="es-MX" b="1" dirty="0" smtClean="0"/>
          </a:p>
          <a:p>
            <a:pPr algn="just"/>
            <a:endParaRPr lang="es-MX" dirty="0"/>
          </a:p>
          <a:p>
            <a:pPr algn="just"/>
            <a:r>
              <a:rPr lang="es-MX" dirty="0"/>
              <a:t> </a:t>
            </a:r>
          </a:p>
        </p:txBody>
      </p:sp>
    </p:spTree>
    <p:extLst>
      <p:ext uri="{BB962C8B-B14F-4D97-AF65-F5344CB8AC3E}">
        <p14:creationId xmlns:p14="http://schemas.microsoft.com/office/powerpoint/2010/main" val="2778845777"/>
      </p:ext>
    </p:extLst>
  </p:cSld>
  <p:clrMapOvr>
    <a:masterClrMapping/>
  </p:clrMapOvr>
  <mc:AlternateContent xmlns:mc="http://schemas.openxmlformats.org/markup-compatibility/2006" xmlns:p14="http://schemas.microsoft.com/office/powerpoint/2010/main">
    <mc:Choice Requires="p14">
      <p:transition spd="slow" p14:dur="1250" advTm="5000">
        <p:randomBar dir="vert"/>
      </p:transition>
    </mc:Choice>
    <mc:Fallback xmlns:mv="urn:schemas-microsoft-com:mac:vml" xmlns="">
      <mp:transition xmlns:mp="http://schemas.microsoft.com/office/mac/powerpoint/2008/main" spd="slow" advTm="5000"/>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9525" y="0"/>
            <a:ext cx="9124950" cy="6858000"/>
            <a:chOff x="9525" y="0"/>
            <a:chExt cx="9124950" cy="685800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25" y="0"/>
              <a:ext cx="91249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5" name="4 Grupo"/>
            <p:cNvGrpSpPr/>
            <p:nvPr/>
          </p:nvGrpSpPr>
          <p:grpSpPr>
            <a:xfrm>
              <a:off x="7271116" y="5582009"/>
              <a:ext cx="1656973" cy="1137667"/>
              <a:chOff x="4859243" y="3515469"/>
              <a:chExt cx="1656973" cy="1137667"/>
            </a:xfrm>
          </p:grpSpPr>
          <p:pic>
            <p:nvPicPr>
              <p:cNvPr id="4" name="3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14369" y="3515469"/>
                <a:ext cx="1129839" cy="561603"/>
              </a:xfrm>
              <a:prstGeom prst="rect">
                <a:avLst/>
              </a:prstGeom>
            </p:spPr>
          </p:pic>
          <p:sp>
            <p:nvSpPr>
              <p:cNvPr id="6" name="Rectángulo 6"/>
              <p:cNvSpPr>
                <a:spLocks noChangeArrowheads="1"/>
              </p:cNvSpPr>
              <p:nvPr/>
            </p:nvSpPr>
            <p:spPr bwMode="auto">
              <a:xfrm>
                <a:off x="4859243" y="4345359"/>
                <a:ext cx="1656973"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r"/>
                <a:r>
                  <a:rPr lang="es-MX" sz="1400" b="1" dirty="0" smtClean="0">
                    <a:solidFill>
                      <a:schemeClr val="accent2">
                        <a:lumMod val="50000"/>
                      </a:schemeClr>
                    </a:solidFill>
                    <a:latin typeface="Cambria" pitchFamily="18" charset="0"/>
                  </a:rPr>
                  <a:t>Instituto de Artes</a:t>
                </a:r>
                <a:endParaRPr lang="es-MX" sz="1400" b="1" dirty="0">
                  <a:solidFill>
                    <a:schemeClr val="accent2">
                      <a:lumMod val="50000"/>
                    </a:schemeClr>
                  </a:solidFill>
                  <a:latin typeface="Cambria" pitchFamily="18" charset="0"/>
                </a:endParaRPr>
              </a:p>
            </p:txBody>
          </p:sp>
        </p:grpSp>
      </p:grpSp>
      <p:sp>
        <p:nvSpPr>
          <p:cNvPr id="3" name="2 Rectángulo"/>
          <p:cNvSpPr/>
          <p:nvPr/>
        </p:nvSpPr>
        <p:spPr>
          <a:xfrm>
            <a:off x="467545" y="1028343"/>
            <a:ext cx="7823616" cy="4493538"/>
          </a:xfrm>
          <a:prstGeom prst="rect">
            <a:avLst/>
          </a:prstGeom>
        </p:spPr>
        <p:txBody>
          <a:bodyPr wrap="square">
            <a:spAutoFit/>
          </a:bodyPr>
          <a:lstStyle/>
          <a:p>
            <a:r>
              <a:rPr lang="es-MX" b="1" dirty="0"/>
              <a:t>Unidades. </a:t>
            </a:r>
            <a:r>
              <a:rPr lang="es-MX" b="1" dirty="0" smtClean="0"/>
              <a:t>–</a:t>
            </a:r>
          </a:p>
          <a:p>
            <a:r>
              <a:rPr lang="es-MX" b="1" dirty="0" smtClean="0"/>
              <a:t> </a:t>
            </a:r>
            <a:endParaRPr lang="es-MX" b="1" dirty="0"/>
          </a:p>
          <a:p>
            <a:r>
              <a:rPr lang="es-MX" sz="1600" dirty="0"/>
              <a:t>La subdivisión de la acción dramática.</a:t>
            </a:r>
          </a:p>
          <a:p>
            <a:r>
              <a:rPr lang="es-MX" sz="1600" dirty="0"/>
              <a:t>Acciones que delimitan el canal, que están dirigidas al objetivo principal.  En ellas se pueden usar sustantivos</a:t>
            </a:r>
            <a:r>
              <a:rPr lang="es-MX" sz="1600" dirty="0" smtClean="0"/>
              <a:t>.</a:t>
            </a:r>
            <a:endParaRPr lang="es-MX" sz="1600" dirty="0"/>
          </a:p>
          <a:p>
            <a:endParaRPr lang="es-MX" dirty="0" smtClean="0"/>
          </a:p>
          <a:p>
            <a:r>
              <a:rPr lang="es-MX" b="1" dirty="0" smtClean="0"/>
              <a:t>Objetivo</a:t>
            </a:r>
            <a:r>
              <a:rPr lang="es-MX" b="1" dirty="0"/>
              <a:t>.-  </a:t>
            </a:r>
          </a:p>
          <a:p>
            <a:r>
              <a:rPr lang="es-MX" sz="1600" dirty="0"/>
              <a:t>Es un verbo. (Lo que el personaje anhela, desea, su finalidad su meta)</a:t>
            </a:r>
          </a:p>
          <a:p>
            <a:r>
              <a:rPr lang="es-MX" sz="1600" dirty="0"/>
              <a:t>Es una parte orgánica de la unidad; es decir, crea la unidad que lo rodea.</a:t>
            </a:r>
          </a:p>
          <a:p>
            <a:r>
              <a:rPr lang="es-MX" sz="1600" dirty="0"/>
              <a:t>La acción que prepara el resultado.</a:t>
            </a:r>
          </a:p>
          <a:p>
            <a:r>
              <a:rPr lang="es-MX" sz="1600" dirty="0"/>
              <a:t>El Objetivo infunde fe en su derecho de llegar al escenario y permanecer en él</a:t>
            </a:r>
            <a:r>
              <a:rPr lang="es-MX" sz="1600" dirty="0" smtClean="0"/>
              <a:t>.</a:t>
            </a:r>
          </a:p>
          <a:p>
            <a:r>
              <a:rPr lang="es-MX" sz="1600" dirty="0" smtClean="0"/>
              <a:t>Todos los objetivos llevados por las unidades de acción desembocarán en el </a:t>
            </a:r>
            <a:r>
              <a:rPr lang="es-MX" sz="1600" dirty="0" err="1" smtClean="0"/>
              <a:t>s</a:t>
            </a:r>
            <a:r>
              <a:rPr lang="es-MX" sz="1600" i="1" dirty="0" err="1" smtClean="0"/>
              <a:t>uperobjetivo</a:t>
            </a:r>
            <a:r>
              <a:rPr lang="es-MX" sz="1600" dirty="0" smtClean="0"/>
              <a:t>, el objetivo principal.</a:t>
            </a:r>
          </a:p>
          <a:p>
            <a:endParaRPr lang="es-MX" sz="1600" dirty="0"/>
          </a:p>
          <a:p>
            <a:r>
              <a:rPr lang="es-MX" sz="1600" dirty="0"/>
              <a:t>“Sólo les doy tres problemas: ustedes se conocen, se miran el uno a otro  y se casan</a:t>
            </a:r>
            <a:r>
              <a:rPr lang="es-MX" sz="1600" dirty="0" smtClean="0"/>
              <a:t>” (CEBALLOS, 2013)</a:t>
            </a:r>
            <a:endParaRPr lang="es-MX" sz="1600" dirty="0"/>
          </a:p>
          <a:p>
            <a:endParaRPr lang="es-MX" dirty="0"/>
          </a:p>
        </p:txBody>
      </p:sp>
    </p:spTree>
    <p:extLst>
      <p:ext uri="{BB962C8B-B14F-4D97-AF65-F5344CB8AC3E}">
        <p14:creationId xmlns:p14="http://schemas.microsoft.com/office/powerpoint/2010/main" val="2778845777"/>
      </p:ext>
    </p:extLst>
  </p:cSld>
  <p:clrMapOvr>
    <a:masterClrMapping/>
  </p:clrMapOvr>
  <mc:AlternateContent xmlns:mc="http://schemas.openxmlformats.org/markup-compatibility/2006" xmlns:p14="http://schemas.microsoft.com/office/powerpoint/2010/main">
    <mc:Choice Requires="p14">
      <p:transition spd="slow" p14:dur="1250" advTm="5000">
        <p:randomBar dir="vert"/>
      </p:transition>
    </mc:Choice>
    <mc:Fallback xmlns:mv="urn:schemas-microsoft-com:mac:vml" xmlns="">
      <mp:transition xmlns:mp="http://schemas.microsoft.com/office/mac/powerpoint/2008/main" spd="slow" advTm="5000"/>
    </mc:Fallback>
  </mc:AlternateContent>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34279</TotalTime>
  <Words>1627</Words>
  <Application>Microsoft Office PowerPoint</Application>
  <PresentationFormat>Presentación en pantalla (4:3)</PresentationFormat>
  <Paragraphs>175</Paragraphs>
  <Slides>16</Slides>
  <Notes>0</Notes>
  <HiddenSlides>0</HiddenSlides>
  <MMClips>0</MMClips>
  <ScaleCrop>false</ScaleCrop>
  <HeadingPairs>
    <vt:vector size="4" baseType="variant">
      <vt:variant>
        <vt:lpstr>Tema</vt:lpstr>
      </vt:variant>
      <vt:variant>
        <vt:i4>1</vt:i4>
      </vt:variant>
      <vt:variant>
        <vt:lpstr>Títulos de diapositiva</vt:lpstr>
      </vt:variant>
      <vt:variant>
        <vt:i4>16</vt:i4>
      </vt:variant>
    </vt:vector>
  </HeadingPairs>
  <TitlesOfParts>
    <vt:vector size="17"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GP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vostro</dc:creator>
  <cp:lastModifiedBy>Alejandra Edith Rodrigo Duran</cp:lastModifiedBy>
  <cp:revision>94</cp:revision>
  <dcterms:created xsi:type="dcterms:W3CDTF">2015-05-27T21:18:16Z</dcterms:created>
  <dcterms:modified xsi:type="dcterms:W3CDTF">2016-05-19T15:57:11Z</dcterms:modified>
</cp:coreProperties>
</file>