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303" r:id="rId3"/>
    <p:sldId id="304" r:id="rId4"/>
    <p:sldId id="287" r:id="rId5"/>
    <p:sldId id="305" r:id="rId6"/>
    <p:sldId id="297" r:id="rId7"/>
    <p:sldId id="298" r:id="rId8"/>
    <p:sldId id="299" r:id="rId9"/>
    <p:sldId id="300" r:id="rId10"/>
    <p:sldId id="301" r:id="rId11"/>
    <p:sldId id="302" r:id="rId12"/>
    <p:sldId id="296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2" autoAdjust="0"/>
    <p:restoredTop sz="91429" autoAdjust="0"/>
  </p:normalViewPr>
  <p:slideViewPr>
    <p:cSldViewPr>
      <p:cViewPr>
        <p:scale>
          <a:sx n="77" d="100"/>
          <a:sy n="77" d="100"/>
        </p:scale>
        <p:origin x="-7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3568" y="1268760"/>
            <a:ext cx="8280920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ÁREA ACADÉMICA:Expresi</a:t>
            </a:r>
            <a:r>
              <a:rPr kumimoji="0" lang="es-E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ón</a:t>
            </a:r>
            <a:r>
              <a:rPr kumimoji="0" lang="es-ES" sz="3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Gráfica.</a:t>
            </a:r>
            <a:r>
              <a:rPr kumimoji="0" lang="es-MX" sz="3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 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/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TEMA: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Bell MT" charset="0"/>
                <a:ea typeface="Bell MT" charset="0"/>
                <a:cs typeface="Bell MT" charset="0"/>
              </a:rPr>
              <a:t>El papel en las artes gráficas.</a:t>
            </a:r>
            <a:r>
              <a:rPr lang="es-ES_tradnl" sz="2800" dirty="0" smtClean="0">
                <a:solidFill>
                  <a:schemeClr val="bg1"/>
                </a:solidFill>
                <a:latin typeface="Bell MT" charset="0"/>
                <a:ea typeface="Bell MT" charset="0"/>
                <a:cs typeface="Bell MT" charset="0"/>
              </a:rPr>
              <a:t> 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(Unidad IV)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/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PROFESOR: L.D.G. Vanessa Ahide Madrid Tapia.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PERIODO: Enero </a:t>
            </a:r>
            <a:r>
              <a:rPr kumimoji="0" lang="mr-I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–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Junio 2017 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algn="ctr"/>
            <a:r>
              <a:rPr lang="es-ES_tradnl" dirty="0" smtClean="0"/>
              <a:t>PAPEL FOTOGRAF</a:t>
            </a:r>
            <a:r>
              <a:rPr lang="es-ES" dirty="0" smtClean="0"/>
              <a:t>ÍA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395" y="524624"/>
            <a:ext cx="8755085" cy="3840480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 smtClean="0"/>
              <a:t>Papel </a:t>
            </a:r>
            <a:r>
              <a:rPr lang="es-ES_tradnl" sz="2800" dirty="0"/>
              <a:t>sensible que se usa para reproducir imágenes fotográficas, por toma directa o a través de un negativo sobre placa o película fotográfica. </a:t>
            </a:r>
            <a:endParaRPr lang="es-ES_tradnl" sz="2800" dirty="0" smtClean="0"/>
          </a:p>
          <a:p>
            <a:pPr algn="just"/>
            <a:r>
              <a:rPr lang="es-ES_tradnl" sz="2800" dirty="0" smtClean="0"/>
              <a:t>Hay </a:t>
            </a:r>
            <a:r>
              <a:rPr lang="es-ES_tradnl" sz="2800" dirty="0"/>
              <a:t>una gran variedad de papeles fotográficos; pero en la mayor parte de ellos la capa sensible está formada por una suspensión de partículas de halogenuros de plata en gelatina. </a:t>
            </a:r>
            <a:endParaRPr lang="es-ES_tradnl" sz="28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90481"/>
            <a:ext cx="3024336" cy="20867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79178"/>
            <a:ext cx="3189218" cy="20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73941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_tradnl" sz="3600" smtClean="0"/>
              <a:t>PAPEL AUTOADHESIVO</a:t>
            </a:r>
            <a:endParaRPr lang="es-ES_tradnl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608" y="548680"/>
            <a:ext cx="8280848" cy="3840480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 smtClean="0"/>
              <a:t>El </a:t>
            </a:r>
            <a:r>
              <a:rPr lang="es-ES_tradnl" sz="2800" dirty="0"/>
              <a:t>recubierto por una de las caras con un adhesivo a base de resina o cauchos sintéticos, capaz de adherirse inmediatamente y sin otra preparación a las superficies con las que se ponga en contacto.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9087"/>
            <a:ext cx="2954372" cy="2784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5572"/>
            <a:ext cx="33718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83751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Referencias.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just">
              <a:tabLst>
                <a:tab pos="2212975" algn="l"/>
              </a:tabLst>
            </a:pPr>
            <a:r>
              <a:rPr lang="es-ES_tradnl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ES_tradnl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Parramón</a:t>
            </a:r>
            <a:r>
              <a:rPr lang="es-ES_tradnl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J. Ma.(1976). “Aprender Haciendo”. Artes Gráficas para dibujantes y técnicos publicitarios. Instituto </a:t>
            </a:r>
            <a:r>
              <a:rPr lang="es-ES_tradnl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Parramón</a:t>
            </a:r>
            <a:r>
              <a:rPr lang="es-ES_tradnl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Ediciones. Barcelona, España.</a:t>
            </a:r>
            <a:endParaRPr lang="es-MX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MX" dirty="0" smtClean="0"/>
              <a:t>RUIZ </a:t>
            </a:r>
            <a:r>
              <a:rPr lang="es-MX" dirty="0"/>
              <a:t>Ramírez, Luis </a:t>
            </a:r>
            <a:r>
              <a:rPr lang="es-MX" dirty="0" smtClean="0"/>
              <a:t>Alberto</a:t>
            </a:r>
            <a:r>
              <a:rPr lang="es-ES_tradnl" dirty="0" smtClean="0"/>
              <a:t>.</a:t>
            </a:r>
            <a:r>
              <a:rPr lang="es-MX" dirty="0" smtClean="0"/>
              <a:t>Expresión Gráfica.  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Editorial. </a:t>
            </a:r>
            <a:r>
              <a:rPr lang="es-MX" dirty="0"/>
              <a:t>Book Mart, 2013.</a:t>
            </a:r>
            <a:r>
              <a:rPr lang="es-ES_tradnl" dirty="0"/>
              <a:t> </a:t>
            </a:r>
            <a:endParaRPr lang="es-ES" altLang="es-ES" dirty="0"/>
          </a:p>
          <a:p>
            <a:r>
              <a:rPr lang="es-ES" altLang="es-ES" dirty="0"/>
              <a:t>Imágenes tomadas de la web.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5501913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algn="just"/>
            <a:r>
              <a:rPr lang="es-ES_tradnl" dirty="0" smtClean="0"/>
              <a:t>Conocer</a:t>
            </a:r>
            <a:r>
              <a:rPr lang="es-ES" dirty="0" smtClean="0"/>
              <a:t>á los diferentes tipos de papel, y su uso más común para así poder emplearlo en las diferentes técnicas </a:t>
            </a:r>
            <a:r>
              <a:rPr lang="es-ES" smtClean="0"/>
              <a:t>de representación.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41913640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COMPETENCIA A DESARROLLAR	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_tradnl" b="1" dirty="0" smtClean="0"/>
              <a:t>FORMACI</a:t>
            </a:r>
            <a:r>
              <a:rPr lang="es-ES" b="1" dirty="0" smtClean="0"/>
              <a:t>ÓN</a:t>
            </a:r>
            <a:r>
              <a:rPr lang="es-ES_tradnl" b="1" dirty="0" smtClean="0"/>
              <a:t>  </a:t>
            </a:r>
          </a:p>
          <a:p>
            <a:pPr marL="0" indent="0" algn="just">
              <a:buNone/>
            </a:pPr>
            <a:r>
              <a:rPr lang="es-ES_tradnl" b="1" dirty="0" smtClean="0"/>
              <a:t>ATRIBUTO: </a:t>
            </a:r>
          </a:p>
          <a:p>
            <a:pPr marL="0" indent="0" algn="just">
              <a:buNone/>
            </a:pPr>
            <a:r>
              <a:rPr lang="es-ES" dirty="0" smtClean="0"/>
              <a:t>2</a:t>
            </a:r>
            <a:r>
              <a:rPr lang="es-ES" dirty="0"/>
              <a:t>. Es sensible al arte y participa en la apreciación e interpretación de sus expresiones en distintos géneros.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2492998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544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/>
              <a:t>Keywords</a:t>
            </a:r>
            <a:r>
              <a:rPr lang="es-ES_tradnl" dirty="0" smtClean="0">
                <a:latin typeface="+mn-lt"/>
              </a:rPr>
              <a:t>: </a:t>
            </a:r>
            <a:r>
              <a:rPr lang="es-ES_tradnl" sz="3200" dirty="0" err="1"/>
              <a:t>Paper</a:t>
            </a:r>
            <a:r>
              <a:rPr lang="es-ES_tradnl" sz="3200" dirty="0"/>
              <a:t>, </a:t>
            </a:r>
            <a:r>
              <a:rPr lang="es-ES_tradnl" sz="3200" dirty="0" err="1"/>
              <a:t>bark</a:t>
            </a:r>
            <a:r>
              <a:rPr lang="es-ES_tradnl" sz="3200" dirty="0"/>
              <a:t>, </a:t>
            </a:r>
            <a:r>
              <a:rPr lang="es-ES_tradnl" sz="3200" dirty="0" err="1"/>
              <a:t>cellulose</a:t>
            </a:r>
            <a:r>
              <a:rPr lang="es-ES_tradnl" sz="3200" dirty="0"/>
              <a:t>, </a:t>
            </a:r>
            <a:r>
              <a:rPr lang="es-ES_tradnl" sz="3200" dirty="0" err="1"/>
              <a:t>photograph</a:t>
            </a:r>
            <a:r>
              <a:rPr lang="es-ES_tradnl" sz="3200" dirty="0" smtClean="0"/>
              <a:t>,, </a:t>
            </a:r>
            <a:r>
              <a:rPr lang="es-ES_tradnl" sz="3200" dirty="0" err="1" smtClean="0"/>
              <a:t>carbon,bond</a:t>
            </a:r>
            <a:r>
              <a:rPr lang="es-ES_tradnl" sz="3200" dirty="0"/>
              <a:t>, </a:t>
            </a:r>
            <a:r>
              <a:rPr lang="es-ES_tradnl" sz="3200" dirty="0" err="1"/>
              <a:t>container</a:t>
            </a:r>
            <a:r>
              <a:rPr lang="es-ES_tradnl" sz="3200" dirty="0"/>
              <a:t>.</a:t>
            </a:r>
            <a:r>
              <a:rPr lang="es-ES_tradnl" dirty="0">
                <a:latin typeface="+mn-lt"/>
              </a:rPr>
              <a:t/>
            </a:r>
            <a:br>
              <a:rPr lang="es-ES_tradnl" dirty="0">
                <a:latin typeface="+mn-lt"/>
              </a:rPr>
            </a:br>
            <a:endParaRPr lang="es-ES_tradnl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544" y="1598066"/>
            <a:ext cx="8229600" cy="32710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paper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graphic</a:t>
            </a:r>
            <a:r>
              <a:rPr lang="es-ES_tradnl" dirty="0"/>
              <a:t> </a:t>
            </a:r>
            <a:r>
              <a:rPr lang="es-ES_tradnl" dirty="0" err="1"/>
              <a:t>arts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a </a:t>
            </a:r>
            <a:r>
              <a:rPr lang="es-ES_tradnl" dirty="0" err="1"/>
              <a:t>very</a:t>
            </a:r>
            <a:r>
              <a:rPr lang="es-ES_tradnl" dirty="0"/>
              <a:t> </a:t>
            </a:r>
            <a:r>
              <a:rPr lang="es-ES_tradnl" dirty="0" err="1"/>
              <a:t>important</a:t>
            </a:r>
            <a:r>
              <a:rPr lang="es-ES_tradnl" dirty="0"/>
              <a:t> </a:t>
            </a:r>
            <a:r>
              <a:rPr lang="es-ES_tradnl" dirty="0" err="1"/>
              <a:t>element</a:t>
            </a:r>
            <a:r>
              <a:rPr lang="es-ES_tradnl" dirty="0"/>
              <a:t>, in </a:t>
            </a:r>
            <a:r>
              <a:rPr lang="es-ES_tradnl" dirty="0" err="1"/>
              <a:t>its</a:t>
            </a:r>
            <a:r>
              <a:rPr lang="es-ES_tradnl" dirty="0"/>
              <a:t> </a:t>
            </a:r>
            <a:r>
              <a:rPr lang="es-ES_tradnl" dirty="0" err="1"/>
              <a:t>daily</a:t>
            </a:r>
            <a:r>
              <a:rPr lang="es-ES_tradnl" dirty="0"/>
              <a:t> use and </a:t>
            </a:r>
            <a:r>
              <a:rPr lang="es-ES_tradnl" dirty="0" err="1"/>
              <a:t>especially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printing</a:t>
            </a:r>
            <a:r>
              <a:rPr lang="es-ES_tradnl" dirty="0"/>
              <a:t>, </a:t>
            </a:r>
            <a:r>
              <a:rPr lang="es-ES_tradnl" dirty="0" err="1"/>
              <a:t>the</a:t>
            </a:r>
            <a:r>
              <a:rPr lang="es-ES_tradnl" dirty="0"/>
              <a:t> use and </a:t>
            </a:r>
            <a:r>
              <a:rPr lang="es-ES_tradnl" dirty="0" err="1"/>
              <a:t>its</a:t>
            </a:r>
            <a:r>
              <a:rPr lang="es-ES_tradnl" dirty="0"/>
              <a:t> </a:t>
            </a:r>
            <a:r>
              <a:rPr lang="es-ES_tradnl" dirty="0" err="1"/>
              <a:t>application</a:t>
            </a:r>
            <a:r>
              <a:rPr lang="es-ES_tradnl" dirty="0"/>
              <a:t> </a:t>
            </a:r>
            <a:r>
              <a:rPr lang="es-ES_tradnl" dirty="0" err="1"/>
              <a:t>cover</a:t>
            </a:r>
            <a:r>
              <a:rPr lang="es-ES_tradnl" dirty="0"/>
              <a:t> a </a:t>
            </a:r>
            <a:r>
              <a:rPr lang="es-ES_tradnl" dirty="0" err="1"/>
              <a:t>large</a:t>
            </a:r>
            <a:r>
              <a:rPr lang="es-ES_tradnl" dirty="0"/>
              <a:t> </a:t>
            </a:r>
            <a:r>
              <a:rPr lang="es-ES_tradnl" dirty="0" err="1"/>
              <a:t>branch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printing</a:t>
            </a:r>
            <a:r>
              <a:rPr lang="es-ES_tradnl" dirty="0"/>
              <a:t> </a:t>
            </a:r>
            <a:r>
              <a:rPr lang="es-ES_tradnl" dirty="0" err="1"/>
              <a:t>industry</a:t>
            </a:r>
            <a:r>
              <a:rPr lang="es-ES_tradnl" dirty="0"/>
              <a:t>, </a:t>
            </a:r>
            <a:r>
              <a:rPr lang="es-ES_tradnl" dirty="0" err="1"/>
              <a:t>students</a:t>
            </a:r>
            <a:r>
              <a:rPr lang="es-ES_tradnl" dirty="0"/>
              <a:t> </a:t>
            </a:r>
            <a:r>
              <a:rPr lang="es-ES_tradnl" dirty="0" err="1"/>
              <a:t>will</a:t>
            </a:r>
            <a:r>
              <a:rPr lang="es-ES_tradnl" dirty="0"/>
              <a:t> be </a:t>
            </a:r>
            <a:r>
              <a:rPr lang="es-ES_tradnl" dirty="0" err="1"/>
              <a:t>able</a:t>
            </a:r>
            <a:r>
              <a:rPr lang="es-ES_tradnl" dirty="0"/>
              <a:t> to </a:t>
            </a:r>
            <a:r>
              <a:rPr lang="es-ES_tradnl" dirty="0" err="1"/>
              <a:t>know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its</a:t>
            </a:r>
            <a:r>
              <a:rPr lang="es-ES_tradnl" dirty="0"/>
              <a:t> </a:t>
            </a:r>
            <a:r>
              <a:rPr lang="es-ES_tradnl" dirty="0" err="1"/>
              <a:t>origin</a:t>
            </a:r>
            <a:r>
              <a:rPr lang="es-ES_tradnl" dirty="0"/>
              <a:t> in China and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Process</a:t>
            </a:r>
            <a:r>
              <a:rPr lang="es-ES_tradnl" dirty="0"/>
              <a:t> in </a:t>
            </a:r>
            <a:r>
              <a:rPr lang="es-ES_tradnl" dirty="0" err="1"/>
              <a:t>Mexico</a:t>
            </a:r>
            <a:r>
              <a:rPr lang="es-ES_tradnl" dirty="0"/>
              <a:t>, as </a:t>
            </a:r>
            <a:r>
              <a:rPr lang="es-ES_tradnl" dirty="0" err="1"/>
              <a:t>well</a:t>
            </a:r>
            <a:r>
              <a:rPr lang="es-ES_tradnl" dirty="0"/>
              <a:t> as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most</a:t>
            </a:r>
            <a:r>
              <a:rPr lang="es-ES_tradnl" dirty="0"/>
              <a:t> </a:t>
            </a:r>
            <a:r>
              <a:rPr lang="es-ES_tradnl" dirty="0" err="1"/>
              <a:t>used</a:t>
            </a:r>
            <a:r>
              <a:rPr lang="es-ES_tradnl" dirty="0"/>
              <a:t> </a:t>
            </a:r>
            <a:r>
              <a:rPr lang="es-ES_tradnl" dirty="0" err="1"/>
              <a:t>papers</a:t>
            </a:r>
            <a:r>
              <a:rPr lang="es-ES_tradnl" dirty="0"/>
              <a:t>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Abstract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558702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6531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Palabras clave: </a:t>
            </a:r>
            <a:r>
              <a:rPr lang="es-ES_tradnl" sz="4000" dirty="0"/>
              <a:t>Papel, corteza, celulosa, fotografía </a:t>
            </a:r>
            <a:r>
              <a:rPr lang="es-ES_tradnl" sz="4000" dirty="0" smtClean="0"/>
              <a:t>,carbono</a:t>
            </a:r>
            <a:r>
              <a:rPr lang="es-ES_tradnl" sz="4000" dirty="0"/>
              <a:t>, enlace, contenedor.</a:t>
            </a:r>
            <a:endParaRPr lang="es-ES_tradnl" sz="40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544" y="1598066"/>
            <a:ext cx="8229600" cy="32710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/>
              <a:t>El papel en las artes gráficas es un elemento muy importante, en su uso diario y especialmente en la impresión, el uso y su aplicación abarcan una gran rama de la industria gráfica, los estudiantes podrán conocer desde su origen en China y el Proceso En México, así como los papeles más utilizados.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RESUMEN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9072043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0"/>
            <a:ext cx="7344816" cy="889268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/>
              <a:t>HISTORIA </a:t>
            </a:r>
            <a:r>
              <a:rPr lang="es-ES_tradnl" sz="3600"/>
              <a:t>DEL </a:t>
            </a:r>
            <a:r>
              <a:rPr lang="es-ES_tradnl" sz="3600" smtClean="0"/>
              <a:t>PAPEL</a:t>
            </a:r>
            <a:endParaRPr lang="es-ES_tradnl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692696"/>
            <a:ext cx="6192688" cy="5475067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/>
              <a:t>La palabra “papel” se deriva etimológicamente de la palabra “papiro”.</a:t>
            </a:r>
          </a:p>
          <a:p>
            <a:pPr algn="just"/>
            <a:r>
              <a:rPr lang="es-ES_tradnl" sz="2800" dirty="0"/>
              <a:t>El  papel fue creado por  los chinos (</a:t>
            </a:r>
            <a:r>
              <a:rPr lang="es-MX" sz="2800" dirty="0">
                <a:cs typeface="Arial" panose="020B0604020202020204" pitchFamily="34" charset="0"/>
              </a:rPr>
              <a:t>Tsai-Loun o Tsai-Leu) </a:t>
            </a:r>
            <a:r>
              <a:rPr lang="es-ES_tradnl" sz="2800" dirty="0"/>
              <a:t>en el  año 105 d.C.</a:t>
            </a:r>
          </a:p>
          <a:p>
            <a:pPr algn="just"/>
            <a:r>
              <a:rPr lang="es-ES_tradnl" sz="2800" dirty="0"/>
              <a:t>La fabricación de la celulosa y del papel en México fue  alrededor del año 500 </a:t>
            </a:r>
            <a:r>
              <a:rPr lang="es-ES_tradnl" sz="2800" dirty="0" smtClean="0"/>
              <a:t>d.C. </a:t>
            </a:r>
            <a:r>
              <a:rPr lang="es-ES_tradnl" sz="2800" dirty="0"/>
              <a:t>Por los mayas, posteriormente los aztecas mejoraron, su proceso a base de corteza de higuera.</a:t>
            </a:r>
          </a:p>
          <a:p>
            <a:pPr algn="just"/>
            <a:endParaRPr lang="es-ES_tradn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24744"/>
            <a:ext cx="2723623" cy="38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35920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-263231"/>
            <a:ext cx="8280920" cy="1010926"/>
          </a:xfrm>
        </p:spPr>
        <p:txBody>
          <a:bodyPr>
            <a:normAutofit/>
          </a:bodyPr>
          <a:lstStyle/>
          <a:p>
            <a:pPr algn="ctr"/>
            <a:r>
              <a:rPr lang="es-ES_tradnl" sz="4050" dirty="0"/>
              <a:t>TIPOS </a:t>
            </a:r>
            <a:r>
              <a:rPr lang="es-ES_tradnl" sz="4050"/>
              <a:t>DE </a:t>
            </a:r>
            <a:r>
              <a:rPr lang="es-ES_tradnl" sz="4050" smtClean="0"/>
              <a:t>PAPEL</a:t>
            </a:r>
            <a:endParaRPr lang="es-ES_tradnl" sz="405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548680"/>
            <a:ext cx="6990723" cy="5478992"/>
          </a:xfrm>
        </p:spPr>
        <p:txBody>
          <a:bodyPr>
            <a:normAutofit/>
          </a:bodyPr>
          <a:lstStyle/>
          <a:p>
            <a:pPr algn="just"/>
            <a:r>
              <a:rPr lang="es-ES_tradnl" sz="2800" b="1" dirty="0" smtClean="0"/>
              <a:t>Papeles </a:t>
            </a:r>
            <a:r>
              <a:rPr lang="es-ES_tradnl" sz="2800" b="1" dirty="0"/>
              <a:t>gráficos</a:t>
            </a:r>
            <a:r>
              <a:rPr lang="es-ES_tradnl" sz="2800" dirty="0"/>
              <a:t> (papel prensa para periódicos, papeles para la edición de libros, folios, sobres, carpetas, </a:t>
            </a:r>
            <a:r>
              <a:rPr lang="es-ES_tradnl" sz="2800" dirty="0" smtClean="0"/>
              <a:t>cuadernos)</a:t>
            </a:r>
            <a:endParaRPr lang="es-ES_tradnl" sz="2800" dirty="0"/>
          </a:p>
          <a:p>
            <a:pPr algn="just"/>
            <a:r>
              <a:rPr lang="es-ES_tradnl" sz="2800" b="1" dirty="0" smtClean="0"/>
              <a:t>Papeles </a:t>
            </a:r>
            <a:r>
              <a:rPr lang="es-ES_tradnl" sz="2800" b="1" dirty="0"/>
              <a:t>para envases y embalajes</a:t>
            </a:r>
            <a:r>
              <a:rPr lang="es-ES_tradnl" sz="2800" dirty="0"/>
              <a:t> (para cajas de cartón ondulado, cajas de </a:t>
            </a:r>
            <a:r>
              <a:rPr lang="es-ES_tradnl" sz="2800" dirty="0" smtClean="0"/>
              <a:t>cartón, </a:t>
            </a:r>
            <a:r>
              <a:rPr lang="es-ES_tradnl" sz="2800" dirty="0"/>
              <a:t>bolsas</a:t>
            </a:r>
            <a:r>
              <a:rPr lang="es-ES_tradnl" sz="2800" dirty="0" smtClean="0"/>
              <a:t>,)</a:t>
            </a:r>
            <a:endParaRPr lang="es-ES_tradnl" sz="2800" dirty="0"/>
          </a:p>
          <a:p>
            <a:pPr algn="just"/>
            <a:r>
              <a:rPr lang="es-ES_tradnl" sz="2800" b="1" dirty="0" smtClean="0"/>
              <a:t>Papeles </a:t>
            </a:r>
            <a:r>
              <a:rPr lang="es-ES_tradnl" sz="2800" b="1" dirty="0"/>
              <a:t>higiénicos y sanitarios</a:t>
            </a:r>
            <a:r>
              <a:rPr lang="es-ES_tradnl" sz="2800" dirty="0"/>
              <a:t> (papel higiénico, toallitas, pañuelos, papel de cocina, </a:t>
            </a:r>
            <a:r>
              <a:rPr lang="es-ES_tradnl" sz="2800" dirty="0" smtClean="0"/>
              <a:t>servilletas)</a:t>
            </a:r>
            <a:endParaRPr lang="es-ES_tradnl" sz="2800" dirty="0"/>
          </a:p>
          <a:p>
            <a:pPr algn="just"/>
            <a:r>
              <a:rPr lang="es-ES_tradnl" sz="2800" b="1" dirty="0" smtClean="0"/>
              <a:t>Papeles </a:t>
            </a:r>
            <a:r>
              <a:rPr lang="es-ES_tradnl" sz="2800" b="1" dirty="0"/>
              <a:t>especiales</a:t>
            </a:r>
            <a:r>
              <a:rPr lang="es-ES_tradnl" sz="2800" dirty="0"/>
              <a:t> (papeles de seguridad, papel filtro, papel decorativo, papel autoadhesivo, papel </a:t>
            </a:r>
            <a:r>
              <a:rPr lang="es-ES_tradnl" sz="2800" dirty="0" smtClean="0"/>
              <a:t>metalizado).</a:t>
            </a:r>
            <a:endParaRPr lang="es-ES_tradn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830869"/>
            <a:ext cx="1707877" cy="1446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05765"/>
            <a:ext cx="1707877" cy="15498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r="12950"/>
          <a:stretch/>
        </p:blipFill>
        <p:spPr>
          <a:xfrm>
            <a:off x="7236296" y="2625683"/>
            <a:ext cx="170787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32052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793" y="-171400"/>
            <a:ext cx="8229600" cy="1143000"/>
          </a:xfrm>
        </p:spPr>
        <p:txBody>
          <a:bodyPr/>
          <a:lstStyle/>
          <a:p>
            <a:r>
              <a:rPr lang="es-ES_tradnl" dirty="0" smtClean="0"/>
              <a:t>PAPEL BOND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060" y="920713"/>
            <a:ext cx="8552333" cy="3840480"/>
          </a:xfrm>
        </p:spPr>
        <p:txBody>
          <a:bodyPr>
            <a:normAutofit/>
          </a:bodyPr>
          <a:lstStyle/>
          <a:p>
            <a:pPr algn="just"/>
            <a:r>
              <a:rPr lang="es-ES_tradnl" sz="2400" dirty="0" smtClean="0"/>
              <a:t>Papel de  fácil </a:t>
            </a:r>
            <a:r>
              <a:rPr lang="es-ES_tradnl" sz="2400" dirty="0"/>
              <a:t>escritura fabricado de pastas química o química-mecánica. </a:t>
            </a:r>
          </a:p>
          <a:p>
            <a:pPr algn="just"/>
            <a:r>
              <a:rPr lang="es-ES_tradnl" sz="2400" dirty="0"/>
              <a:t>Papel blanco apto para escritura e impresión con un gramaje no menor que 50 g/m2 y no mayor que 220 g/m2 libre de pliegues, arrugas u otras imperfecciones</a:t>
            </a:r>
          </a:p>
          <a:p>
            <a:pPr algn="just"/>
            <a:r>
              <a:rPr lang="es-ES_tradnl" sz="2400" dirty="0"/>
              <a:t>De buena aptitud para la escritura, es decir que no hay en el trazo calado, estratificación de las tintas líquidas de las lapiceras estilográficas o plumas.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04008"/>
            <a:ext cx="1869331" cy="18693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98375"/>
            <a:ext cx="2382297" cy="15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39968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-2342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_tradnl" smtClean="0"/>
              <a:t>PAPEL  CARB</a:t>
            </a:r>
            <a:r>
              <a:rPr lang="es-ES" dirty="0" smtClean="0"/>
              <a:t>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48680"/>
            <a:ext cx="8964488" cy="3840480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 smtClean="0"/>
              <a:t>Papel con </a:t>
            </a:r>
            <a:r>
              <a:rPr lang="es-ES_tradnl" sz="2800" dirty="0"/>
              <a:t>una capa pigmentada y transferible mediante presión, que se emplea para obtener copias simultáneas de un original mecanográfico o manuscrito. </a:t>
            </a:r>
            <a:endParaRPr lang="es-ES_tradnl" sz="2800" dirty="0" smtClean="0"/>
          </a:p>
          <a:p>
            <a:pPr algn="just"/>
            <a:r>
              <a:rPr lang="es-ES_tradnl" sz="2800" dirty="0" smtClean="0"/>
              <a:t>El </a:t>
            </a:r>
            <a:r>
              <a:rPr lang="es-ES_tradnl" sz="2800" dirty="0"/>
              <a:t>soporte de papel carbón es muy fino y ligero, con gramaje comprendidos entre 10 y 20 g/m2. </a:t>
            </a:r>
            <a:endParaRPr lang="es-ES_tradnl" sz="2800" dirty="0" smtClean="0"/>
          </a:p>
          <a:p>
            <a:pPr algn="just"/>
            <a:r>
              <a:rPr lang="es-ES_tradnl" sz="2800" dirty="0" smtClean="0"/>
              <a:t>La </a:t>
            </a:r>
            <a:r>
              <a:rPr lang="es-ES_tradnl" sz="2800" dirty="0"/>
              <a:t>hoja debe ser resistente, especialmente a la perforación, </a:t>
            </a:r>
            <a:r>
              <a:rPr lang="es-ES_tradnl" sz="2800" dirty="0" smtClean="0"/>
              <a:t>debe </a:t>
            </a:r>
            <a:r>
              <a:rPr lang="es-ES_tradnl" sz="2800" dirty="0"/>
              <a:t>ser de un espesor uniforme y ser suficientemente </a:t>
            </a:r>
            <a:r>
              <a:rPr lang="es-ES_tradnl" sz="2800" dirty="0" smtClean="0"/>
              <a:t>plano.</a:t>
            </a:r>
            <a:endParaRPr lang="es-ES_tradn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9" b="16776"/>
          <a:stretch/>
        </p:blipFill>
        <p:spPr>
          <a:xfrm>
            <a:off x="1691680" y="4221088"/>
            <a:ext cx="3230218" cy="17281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25255"/>
            <a:ext cx="24765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96688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1161</TotalTime>
  <Words>615</Words>
  <Application>Microsoft Office PowerPoint</Application>
  <PresentationFormat>Presentación en pantalla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PLANTILLA-BACHILLERATO aceptada</vt:lpstr>
      <vt:lpstr>Presentación de PowerPoint</vt:lpstr>
      <vt:lpstr>OBJETIVO</vt:lpstr>
      <vt:lpstr>COMPETENCIA A DESARROLLAR </vt:lpstr>
      <vt:lpstr>Keywords: Paper, bark, cellulose, photograph,, carbon,bond, container. </vt:lpstr>
      <vt:lpstr>Palabras clave: Papel, corteza, celulosa, fotografía ,carbono, enlace, contenedor.</vt:lpstr>
      <vt:lpstr>HISTORIA DEL PAPEL</vt:lpstr>
      <vt:lpstr>TIPOS DE PAPEL</vt:lpstr>
      <vt:lpstr>PAPEL BOND</vt:lpstr>
      <vt:lpstr>PAPEL  CARBÓN</vt:lpstr>
      <vt:lpstr>PAPEL FOTOGRAFÍA</vt:lpstr>
      <vt:lpstr>PAPEL AUTOADHESIVO</vt:lpstr>
      <vt:lpstr>Referencias.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Heidi Zamora</dc:creator>
  <cp:lastModifiedBy>DELL</cp:lastModifiedBy>
  <cp:revision>117</cp:revision>
  <dcterms:created xsi:type="dcterms:W3CDTF">2014-06-01T21:01:51Z</dcterms:created>
  <dcterms:modified xsi:type="dcterms:W3CDTF">2017-03-24T14:01:45Z</dcterms:modified>
</cp:coreProperties>
</file>