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85" r:id="rId2"/>
    <p:sldId id="298" r:id="rId3"/>
    <p:sldId id="299" r:id="rId4"/>
    <p:sldId id="287" r:id="rId5"/>
    <p:sldId id="300" r:id="rId6"/>
    <p:sldId id="297" r:id="rId7"/>
    <p:sldId id="286" r:id="rId8"/>
    <p:sldId id="288" r:id="rId9"/>
    <p:sldId id="289" r:id="rId10"/>
    <p:sldId id="290" r:id="rId11"/>
    <p:sldId id="291" r:id="rId12"/>
    <p:sldId id="296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72" autoAdjust="0"/>
    <p:restoredTop sz="91429" autoAdjust="0"/>
  </p:normalViewPr>
  <p:slideViewPr>
    <p:cSldViewPr>
      <p:cViewPr>
        <p:scale>
          <a:sx n="77" d="100"/>
          <a:sy n="77" d="100"/>
        </p:scale>
        <p:origin x="-7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3F57F-C48D-0949-A5C6-2E43C0F11A75}" type="datetimeFigureOut">
              <a:rPr lang="es-ES_tradnl" smtClean="0"/>
              <a:t>24/03/2017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C0748-2FF7-DE4F-844E-BDE1B402D1B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552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C0748-2FF7-DE4F-844E-BDE1B402D1B8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6157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C0748-2FF7-DE4F-844E-BDE1B402D1B8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4498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83568" y="1268760"/>
            <a:ext cx="8280920" cy="2187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ÁREA ACADÉMICA:Expresi</a:t>
            </a:r>
            <a:r>
              <a:rPr kumimoji="0" lang="es-ES" sz="3100" b="0" i="0" u="none" strike="noStrike" kern="1200" cap="none" spc="0" normalizeH="0" baseline="0" noProof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ón</a:t>
            </a:r>
            <a:r>
              <a:rPr kumimoji="0" lang="es-ES" sz="3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Gráfica.</a:t>
            </a:r>
            <a:r>
              <a:rPr kumimoji="0" lang="es-MX" sz="3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 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/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TEMA:</a:t>
            </a:r>
            <a:r>
              <a:rPr kumimoji="0" lang="es-MX" sz="31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</a:t>
            </a:r>
            <a:r>
              <a:rPr kumimoji="0" lang="es-E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Expresión y</a:t>
            </a:r>
            <a:r>
              <a:rPr kumimoji="0" lang="es-ES" sz="31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apreciación pictórica</a:t>
            </a:r>
            <a:r>
              <a:rPr kumimoji="0" lang="es-E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(Unidad III)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/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PROFESOR: L.D.G. Vanessa Ahide Madrid Tapia.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PERIODO: Enero </a:t>
            </a:r>
            <a:r>
              <a:rPr kumimoji="0" lang="mr-IN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–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Junio 2017 </a:t>
            </a:r>
            <a: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fi-FI" b="1" dirty="0"/>
              <a:t>Isaac Newton (</a:t>
            </a:r>
            <a:r>
              <a:rPr lang="fi-FI" b="1" dirty="0" smtClean="0"/>
              <a:t>1642-1727)</a:t>
            </a:r>
            <a:endParaRPr lang="en-US" b="1" dirty="0"/>
          </a:p>
        </p:txBody>
      </p:sp>
      <p:sp>
        <p:nvSpPr>
          <p:cNvPr id="5" name="8 CuadroTexto"/>
          <p:cNvSpPr txBox="1"/>
          <p:nvPr/>
        </p:nvSpPr>
        <p:spPr>
          <a:xfrm>
            <a:off x="312943" y="1029207"/>
            <a:ext cx="474666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3200" dirty="0"/>
              <a:t>La luz es color.</a:t>
            </a:r>
          </a:p>
          <a:p>
            <a:pPr algn="just"/>
            <a:endParaRPr lang="es-ES_tradnl" sz="3200" dirty="0"/>
          </a:p>
          <a:p>
            <a:pPr algn="just"/>
            <a:r>
              <a:rPr lang="es-ES_tradnl" sz="3200" dirty="0"/>
              <a:t>En 1665 Newton descubrió que la luz del sol al pasar a través de un prisma, se dividía en varios colores, lo cual nos indica que es la  descomposición de la luz en los colores del espectro.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9" r="13106"/>
          <a:stretch/>
        </p:blipFill>
        <p:spPr>
          <a:xfrm>
            <a:off x="5220072" y="2060848"/>
            <a:ext cx="3730341" cy="327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812211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504" y="199181"/>
            <a:ext cx="8784976" cy="5318051"/>
          </a:xfrm>
        </p:spPr>
        <p:txBody>
          <a:bodyPr>
            <a:noAutofit/>
          </a:bodyPr>
          <a:lstStyle/>
          <a:p>
            <a:r>
              <a:rPr lang="es-ES_tradnl" dirty="0"/>
              <a:t>Estos colores son:</a:t>
            </a:r>
          </a:p>
          <a:p>
            <a:pPr marL="457200" indent="-457200">
              <a:buFont typeface="Arial" charset="0"/>
              <a:buChar char="•"/>
            </a:pPr>
            <a:r>
              <a:rPr lang="es-ES_tradnl" dirty="0"/>
              <a:t>Azul violáceo</a:t>
            </a:r>
          </a:p>
          <a:p>
            <a:pPr marL="457200" indent="-457200">
              <a:buFont typeface="Arial" charset="0"/>
              <a:buChar char="•"/>
            </a:pPr>
            <a:r>
              <a:rPr lang="es-ES_tradnl" dirty="0"/>
              <a:t>Azul celeste</a:t>
            </a:r>
          </a:p>
          <a:p>
            <a:pPr marL="457200" indent="-457200">
              <a:buFont typeface="Arial" charset="0"/>
              <a:buChar char="•"/>
            </a:pPr>
            <a:r>
              <a:rPr lang="es-ES_tradnl" dirty="0"/>
              <a:t>Verde</a:t>
            </a:r>
          </a:p>
          <a:p>
            <a:pPr marL="457200" indent="-457200">
              <a:buFont typeface="Arial" charset="0"/>
              <a:buChar char="•"/>
            </a:pPr>
            <a:r>
              <a:rPr lang="es-ES_tradnl" dirty="0"/>
              <a:t>Amarillo</a:t>
            </a:r>
          </a:p>
          <a:p>
            <a:pPr marL="457200" indent="-457200">
              <a:buFont typeface="Arial" charset="0"/>
              <a:buChar char="•"/>
            </a:pPr>
            <a:r>
              <a:rPr lang="es-ES_tradnl" dirty="0"/>
              <a:t>Rojo anaranjado</a:t>
            </a:r>
          </a:p>
          <a:p>
            <a:pPr marL="457200" indent="-457200">
              <a:buFont typeface="Arial" charset="0"/>
              <a:buChar char="•"/>
            </a:pPr>
            <a:r>
              <a:rPr lang="es-ES_tradnl" dirty="0"/>
              <a:t>Rojo púrpura</a:t>
            </a:r>
            <a:r>
              <a:rPr lang="es-ES_tradnl" dirty="0" smtClean="0"/>
              <a:t>.</a:t>
            </a:r>
            <a:endParaRPr lang="es-ES_tradnl" dirty="0"/>
          </a:p>
          <a:p>
            <a:pPr marL="457200" indent="-457200" algn="just">
              <a:buFont typeface="Arial" charset="0"/>
              <a:buChar char="•"/>
            </a:pPr>
            <a:r>
              <a:rPr lang="es-ES_tradnl" dirty="0"/>
              <a:t>Este fenómeno lo podemos contemplar con mucha frecuencia, cuando la luz se refracta en el borde de un cristal o de un plástico</a:t>
            </a:r>
            <a:r>
              <a:rPr lang="es-ES_tradnl" dirty="0" smtClean="0"/>
              <a:t>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6698"/>
            <a:ext cx="3161913" cy="197935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503" y="2241730"/>
            <a:ext cx="3161913" cy="197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88633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Referencias.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CL" altLang="es-ES_tradnl" dirty="0"/>
              <a:t>Teoría del Color de Kueppers </a:t>
            </a:r>
            <a:r>
              <a:rPr lang="es-ES" altLang="es-ES_tradnl" dirty="0"/>
              <a:t>http://</a:t>
            </a:r>
            <a:r>
              <a:rPr lang="es-ES" altLang="es-ES_tradnl" dirty="0" err="1"/>
              <a:t>www.ipsi.fraunhofer.de</a:t>
            </a:r>
            <a:r>
              <a:rPr lang="es-ES" altLang="es-ES_tradnl" dirty="0"/>
              <a:t>/</a:t>
            </a:r>
            <a:r>
              <a:rPr lang="es-ES" altLang="es-ES_tradnl" dirty="0" err="1"/>
              <a:t>Kueppersfarbe</a:t>
            </a:r>
            <a:r>
              <a:rPr lang="es-ES" altLang="es-ES_tradnl" dirty="0"/>
              <a:t>/es/</a:t>
            </a:r>
            <a:r>
              <a:rPr lang="es-ES" altLang="es-ES_tradnl" dirty="0" err="1"/>
              <a:t>themen.html</a:t>
            </a:r>
            <a:endParaRPr lang="es-CL" altLang="es-ES_tradnl" dirty="0"/>
          </a:p>
          <a:p>
            <a:r>
              <a:rPr lang="es-MX" dirty="0" smtClean="0"/>
              <a:t>RUIZ </a:t>
            </a:r>
            <a:r>
              <a:rPr lang="es-MX" dirty="0"/>
              <a:t>Ramírez, Luis </a:t>
            </a:r>
            <a:r>
              <a:rPr lang="es-MX" dirty="0" smtClean="0"/>
              <a:t>Alberto</a:t>
            </a:r>
            <a:r>
              <a:rPr lang="es-ES_tradnl" dirty="0" smtClean="0"/>
              <a:t>.</a:t>
            </a:r>
            <a:r>
              <a:rPr lang="es-MX" dirty="0" smtClean="0"/>
              <a:t>Expresión Gráfica.   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Editorial. </a:t>
            </a:r>
            <a:r>
              <a:rPr lang="es-MX" dirty="0"/>
              <a:t>Book Mart, 2013.</a:t>
            </a:r>
            <a:r>
              <a:rPr lang="es-ES_tradnl" dirty="0"/>
              <a:t> </a:t>
            </a:r>
            <a:endParaRPr lang="es-ES_tradnl" dirty="0" smtClean="0"/>
          </a:p>
          <a:p>
            <a:pPr marL="0" indent="0">
              <a:buNone/>
            </a:pPr>
            <a:endParaRPr lang="es-ES" altLang="es-ES" dirty="0"/>
          </a:p>
          <a:p>
            <a:r>
              <a:rPr lang="es-ES" altLang="es-ES" dirty="0"/>
              <a:t>Imágenes tomadas de la web.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55019133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/>
          <a:lstStyle/>
          <a:p>
            <a:pPr algn="just"/>
            <a:r>
              <a:rPr lang="es-ES_tradnl" dirty="0" smtClean="0"/>
              <a:t>Conocer</a:t>
            </a:r>
            <a:r>
              <a:rPr lang="es-ES" dirty="0" smtClean="0"/>
              <a:t> los antecedentes principales con respecto al color, para así poder aplicar el color de manera adecuada en </a:t>
            </a:r>
            <a:r>
              <a:rPr lang="es-ES" smtClean="0"/>
              <a:t>distintas composiciones 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36967115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COMPETENCIA A DESARROLLAR	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_tradnl" b="1" dirty="0" smtClean="0"/>
              <a:t>FORMACI</a:t>
            </a:r>
            <a:r>
              <a:rPr lang="es-ES" b="1" dirty="0" smtClean="0"/>
              <a:t>ÓN</a:t>
            </a:r>
            <a:r>
              <a:rPr lang="es-ES_tradnl" b="1" dirty="0" smtClean="0"/>
              <a:t>  </a:t>
            </a:r>
          </a:p>
          <a:p>
            <a:pPr marL="0" indent="0" algn="just">
              <a:buNone/>
            </a:pPr>
            <a:r>
              <a:rPr lang="es-ES_tradnl" b="1" dirty="0" smtClean="0"/>
              <a:t>ATRIBUTO: </a:t>
            </a:r>
          </a:p>
          <a:p>
            <a:pPr marL="0" indent="0" algn="just">
              <a:buNone/>
            </a:pPr>
            <a:r>
              <a:rPr lang="es-ES" dirty="0" smtClean="0"/>
              <a:t>2</a:t>
            </a:r>
            <a:r>
              <a:rPr lang="es-ES" dirty="0"/>
              <a:t>. Es sensible al arte y participa en la apreciación e interpretación de sus expresiones en distintos géneros.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8718354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544" y="49411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dirty="0" err="1" smtClean="0"/>
              <a:t>Keywords</a:t>
            </a:r>
            <a:r>
              <a:rPr lang="es-ES_tradnl" smtClean="0">
                <a:latin typeface="+mn-lt"/>
              </a:rPr>
              <a:t>: </a:t>
            </a:r>
            <a:r>
              <a:rPr lang="es-ES_tradnl" sz="2800" dirty="0"/>
              <a:t>C</a:t>
            </a:r>
            <a:r>
              <a:rPr lang="es-ES_tradnl" sz="2800" smtClean="0"/>
              <a:t>olor</a:t>
            </a:r>
            <a:r>
              <a:rPr lang="es-ES_tradnl" sz="2800" dirty="0" smtClean="0"/>
              <a:t>, </a:t>
            </a:r>
            <a:r>
              <a:rPr lang="es-ES_tradnl" sz="2800" dirty="0" err="1" smtClean="0"/>
              <a:t>origin</a:t>
            </a:r>
            <a:r>
              <a:rPr lang="es-ES_tradnl" sz="2800" dirty="0" smtClean="0"/>
              <a:t>, </a:t>
            </a:r>
            <a:r>
              <a:rPr lang="es-ES_tradnl" sz="2800" dirty="0" err="1" smtClean="0"/>
              <a:t>spectrum</a:t>
            </a:r>
            <a:r>
              <a:rPr lang="es-ES_tradnl" sz="2800" dirty="0" smtClean="0"/>
              <a:t>, </a:t>
            </a:r>
            <a:r>
              <a:rPr lang="es-ES_tradnl" sz="2800" dirty="0" err="1" smtClean="0"/>
              <a:t>matter</a:t>
            </a:r>
            <a:r>
              <a:rPr lang="es-ES_tradnl" sz="2800" dirty="0" smtClean="0"/>
              <a:t>, light</a:t>
            </a:r>
            <a:r>
              <a:rPr lang="es-ES_tradnl" sz="2800" dirty="0"/>
              <a:t/>
            </a:r>
            <a:br>
              <a:rPr lang="es-ES_tradnl" sz="2800" dirty="0"/>
            </a:br>
            <a:r>
              <a:rPr lang="es-ES_tradnl" sz="2800" dirty="0" err="1" smtClean="0"/>
              <a:t>feelings</a:t>
            </a:r>
            <a:r>
              <a:rPr lang="es-ES_tradnl" sz="2800" dirty="0" smtClean="0"/>
              <a:t>.</a:t>
            </a:r>
            <a:endParaRPr lang="es-ES_tradnl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8544" y="1742082"/>
            <a:ext cx="8229600" cy="3271094"/>
          </a:xfrm>
        </p:spPr>
        <p:txBody>
          <a:bodyPr>
            <a:normAutofit/>
          </a:bodyPr>
          <a:lstStyle/>
          <a:p>
            <a:pPr algn="just"/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/>
              <a:t>student</a:t>
            </a:r>
            <a:r>
              <a:rPr lang="es-ES_tradnl" dirty="0"/>
              <a:t> </a:t>
            </a:r>
            <a:r>
              <a:rPr lang="es-ES_tradnl" dirty="0" err="1"/>
              <a:t>will</a:t>
            </a:r>
            <a:r>
              <a:rPr lang="es-ES_tradnl" dirty="0"/>
              <a:t> be </a:t>
            </a:r>
            <a:r>
              <a:rPr lang="es-ES_tradnl" dirty="0" err="1"/>
              <a:t>able</a:t>
            </a:r>
            <a:r>
              <a:rPr lang="es-ES_tradnl" dirty="0"/>
              <a:t> to </a:t>
            </a:r>
            <a:r>
              <a:rPr lang="es-ES_tradnl" dirty="0" err="1"/>
              <a:t>identify</a:t>
            </a:r>
            <a:r>
              <a:rPr lang="es-ES_tradnl" dirty="0"/>
              <a:t> and </a:t>
            </a:r>
            <a:r>
              <a:rPr lang="es-ES_tradnl" dirty="0" err="1"/>
              <a:t>recognize</a:t>
            </a:r>
            <a:r>
              <a:rPr lang="es-ES_tradnl" dirty="0"/>
              <a:t> </a:t>
            </a:r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/>
              <a:t>origin</a:t>
            </a:r>
            <a:r>
              <a:rPr lang="es-ES_tradnl" dirty="0"/>
              <a:t> of </a:t>
            </a:r>
            <a:r>
              <a:rPr lang="es-ES_tradnl" dirty="0" err="1"/>
              <a:t>the</a:t>
            </a:r>
            <a:r>
              <a:rPr lang="es-ES_tradnl" dirty="0"/>
              <a:t> color, as </a:t>
            </a:r>
            <a:r>
              <a:rPr lang="es-ES_tradnl" dirty="0" err="1"/>
              <a:t>well</a:t>
            </a:r>
            <a:r>
              <a:rPr lang="es-ES_tradnl" dirty="0"/>
              <a:t> as </a:t>
            </a:r>
            <a:r>
              <a:rPr lang="es-ES_tradnl" dirty="0" err="1"/>
              <a:t>its</a:t>
            </a:r>
            <a:r>
              <a:rPr lang="es-ES_tradnl" dirty="0"/>
              <a:t> </a:t>
            </a:r>
            <a:r>
              <a:rPr lang="es-ES_tradnl" dirty="0" err="1"/>
              <a:t>physical</a:t>
            </a:r>
            <a:r>
              <a:rPr lang="es-ES_tradnl" dirty="0"/>
              <a:t> and perceptual </a:t>
            </a:r>
            <a:r>
              <a:rPr lang="es-ES_tradnl" dirty="0" err="1"/>
              <a:t>aspect</a:t>
            </a:r>
            <a:r>
              <a:rPr lang="es-ES_tradnl" dirty="0"/>
              <a:t> </a:t>
            </a:r>
            <a:r>
              <a:rPr lang="es-ES_tradnl" dirty="0" err="1"/>
              <a:t>through</a:t>
            </a:r>
            <a:r>
              <a:rPr lang="es-ES_tradnl" dirty="0"/>
              <a:t> </a:t>
            </a:r>
            <a:r>
              <a:rPr lang="es-ES_tradnl" dirty="0" err="1"/>
              <a:t>different</a:t>
            </a:r>
            <a:r>
              <a:rPr lang="es-ES_tradnl" dirty="0"/>
              <a:t> </a:t>
            </a:r>
            <a:r>
              <a:rPr lang="es-ES_tradnl" dirty="0" err="1"/>
              <a:t>compositions</a:t>
            </a:r>
            <a:r>
              <a:rPr lang="es-ES_tradnl" dirty="0"/>
              <a:t>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Abstract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05587024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544" y="49411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Palabras clave: </a:t>
            </a:r>
            <a:r>
              <a:rPr lang="es-ES_tradnl" sz="4000" dirty="0"/>
              <a:t>Color, origen, espectro, materia, </a:t>
            </a:r>
            <a:r>
              <a:rPr lang="es-ES_tradnl" sz="4000" dirty="0" err="1" smtClean="0"/>
              <a:t>luz,sentimientos</a:t>
            </a:r>
            <a:r>
              <a:rPr lang="es-ES_tradnl" sz="4000" dirty="0"/>
              <a:t>.</a:t>
            </a:r>
            <a:endParaRPr lang="es-ES_tradnl" sz="40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8544" y="1742082"/>
            <a:ext cx="8229600" cy="3271094"/>
          </a:xfrm>
        </p:spPr>
        <p:txBody>
          <a:bodyPr>
            <a:normAutofit/>
          </a:bodyPr>
          <a:lstStyle/>
          <a:p>
            <a:pPr algn="just"/>
            <a:r>
              <a:rPr lang="es-ES_tradnl" dirty="0"/>
              <a:t>El alumno será capaz de identificar y reconocer el origen del color, así como su aspecto físico y perceptual a través de diferentes composiciones.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 smtClean="0"/>
              <a:t>RESUMEN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4903201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-34396" y="2060848"/>
            <a:ext cx="9125076" cy="373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_tradnl" sz="3200" i="1" dirty="0" smtClean="0"/>
              <a:t>El color, como tal, no existe, solo es una percepción. Una interpretación de nuestro cerebro señales que  llegan a través de nuestros ojos.</a:t>
            </a:r>
            <a:endParaRPr lang="en-US" sz="3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655422"/>
            <a:ext cx="9273325" cy="342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379202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1700808"/>
            <a:ext cx="7272808" cy="5318051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s-ES_tradnl" dirty="0"/>
              <a:t>El color nos </a:t>
            </a:r>
            <a:r>
              <a:rPr lang="es-ES_tradnl" dirty="0" smtClean="0"/>
              <a:t>produce: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* Sensaciones.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* Sentimientos. 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* Estados </a:t>
            </a:r>
            <a:r>
              <a:rPr lang="es-ES_tradnl" dirty="0"/>
              <a:t>de </a:t>
            </a:r>
            <a:r>
              <a:rPr lang="es-ES_tradnl" dirty="0" smtClean="0"/>
              <a:t>ánimo.</a:t>
            </a:r>
            <a:r>
              <a:rPr lang="es-ES_tradnl" dirty="0"/>
              <a:t/>
            </a:r>
            <a:br>
              <a:rPr lang="es-ES_tradnl" dirty="0"/>
            </a:br>
            <a:r>
              <a:rPr lang="es-ES" dirty="0" smtClean="0"/>
              <a:t>* </a:t>
            </a:r>
            <a:r>
              <a:rPr lang="es-ES_tradnl" dirty="0" smtClean="0"/>
              <a:t>Nos </a:t>
            </a:r>
            <a:r>
              <a:rPr lang="es-ES_tradnl" dirty="0"/>
              <a:t>transmite </a:t>
            </a:r>
            <a:r>
              <a:rPr lang="es-ES_tradnl" dirty="0" smtClean="0"/>
              <a:t>mensajes.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* Expresa </a:t>
            </a:r>
            <a:r>
              <a:rPr lang="es-ES_tradnl" dirty="0"/>
              <a:t>valores y </a:t>
            </a:r>
            <a:r>
              <a:rPr lang="es-ES_tradnl" dirty="0" smtClean="0"/>
              <a:t>situaciones.</a:t>
            </a:r>
            <a:endParaRPr lang="es-ES_tradnl" dirty="0"/>
          </a:p>
        </p:txBody>
      </p:sp>
      <p:pic>
        <p:nvPicPr>
          <p:cNvPr id="9" name="Marcador de 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07" r="13807"/>
          <a:stretch>
            <a:fillRect/>
          </a:stretch>
        </p:blipFill>
        <p:spPr>
          <a:xfrm>
            <a:off x="4788024" y="332656"/>
            <a:ext cx="4047740" cy="3411017"/>
          </a:xfrm>
          <a:prstGeom prst="round1Rect">
            <a:avLst>
              <a:gd name="adj" fmla="val 5636"/>
            </a:avLst>
          </a:prstGeom>
        </p:spPr>
      </p:pic>
    </p:spTree>
    <p:extLst>
      <p:ext uri="{BB962C8B-B14F-4D97-AF65-F5344CB8AC3E}">
        <p14:creationId xmlns:p14="http://schemas.microsoft.com/office/powerpoint/2010/main" val="1349267400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34280"/>
            <a:ext cx="8229600" cy="1143000"/>
          </a:xfrm>
        </p:spPr>
        <p:txBody>
          <a:bodyPr/>
          <a:lstStyle/>
          <a:p>
            <a:r>
              <a:rPr lang="cs-CZ" b="1" dirty="0"/>
              <a:t>Leonardo Da Vinci (1452-1519)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692696"/>
            <a:ext cx="8229600" cy="5544616"/>
          </a:xfrm>
        </p:spPr>
        <p:txBody>
          <a:bodyPr>
            <a:normAutofit/>
          </a:bodyPr>
          <a:lstStyle/>
          <a:p>
            <a:r>
              <a:rPr lang="es-ES_tradnl" dirty="0"/>
              <a:t>Define al color como propio de la materia.</a:t>
            </a:r>
          </a:p>
          <a:p>
            <a:endParaRPr lang="es-ES_tradnl" dirty="0"/>
          </a:p>
          <a:p>
            <a:pPr marL="0" indent="0">
              <a:buNone/>
            </a:pPr>
            <a:r>
              <a:rPr lang="es-ES_tradnl" dirty="0"/>
              <a:t>1.- Blanco como el principal</a:t>
            </a:r>
          </a:p>
          <a:p>
            <a:pPr marL="0" indent="0">
              <a:buNone/>
            </a:pPr>
            <a:r>
              <a:rPr lang="es-ES_tradnl" dirty="0"/>
              <a:t>2.- Amarillo para la tierra</a:t>
            </a:r>
          </a:p>
          <a:p>
            <a:pPr marL="0" indent="0">
              <a:buNone/>
            </a:pPr>
            <a:r>
              <a:rPr lang="es-ES_tradnl" dirty="0"/>
              <a:t>3.- Verde para el agua</a:t>
            </a:r>
          </a:p>
          <a:p>
            <a:pPr marL="0" indent="0">
              <a:buNone/>
            </a:pPr>
            <a:r>
              <a:rPr lang="es-ES_tradnl" dirty="0"/>
              <a:t>4.- Azul para el cielo</a:t>
            </a:r>
          </a:p>
          <a:p>
            <a:pPr marL="0" indent="0">
              <a:buNone/>
            </a:pPr>
            <a:r>
              <a:rPr lang="es-ES_tradnl" dirty="0"/>
              <a:t>5.- Rojo para el fuego. </a:t>
            </a:r>
          </a:p>
          <a:p>
            <a:pPr marL="0" indent="0">
              <a:buNone/>
            </a:pPr>
            <a:r>
              <a:rPr lang="es-ES_tradnl" dirty="0"/>
              <a:t>6.- Negro para la oscuridad</a:t>
            </a:r>
          </a:p>
          <a:p>
            <a:endParaRPr lang="es-ES_tradnl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8" r="49762" b="5675"/>
          <a:stretch/>
        </p:blipFill>
        <p:spPr>
          <a:xfrm>
            <a:off x="5547813" y="1493805"/>
            <a:ext cx="3128643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9794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es-ES_tradnl" b="1" dirty="0"/>
              <a:t>Aristóteles (384 - 322 </a:t>
            </a:r>
            <a:r>
              <a:rPr lang="es-ES_tradnl" b="1" dirty="0" smtClean="0"/>
              <a:t>A.C</a:t>
            </a:r>
            <a:r>
              <a:rPr lang="es-ES_tradnl" b="1" dirty="0"/>
              <a:t>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504" y="631229"/>
            <a:ext cx="5688632" cy="5750099"/>
          </a:xfrm>
        </p:spPr>
        <p:txBody>
          <a:bodyPr>
            <a:normAutofit lnSpcReduction="10000"/>
          </a:bodyPr>
          <a:lstStyle/>
          <a:p>
            <a:r>
              <a:rPr lang="es-ES_tradnl" dirty="0"/>
              <a:t>Los colores se forman con la mezcla de cuatro colores. </a:t>
            </a:r>
          </a:p>
          <a:p>
            <a:endParaRPr lang="es-ES_tradnl" dirty="0"/>
          </a:p>
          <a:p>
            <a:r>
              <a:rPr lang="es-ES_tradnl" dirty="0"/>
              <a:t>Estos colores, que denominó como básicos, eran los de tierra, el fuego, el agua y el cielo. </a:t>
            </a:r>
          </a:p>
          <a:p>
            <a:endParaRPr lang="es-ES_tradnl" dirty="0"/>
          </a:p>
          <a:p>
            <a:r>
              <a:rPr lang="es-ES_tradnl" dirty="0"/>
              <a:t>Además otorgó un papel fundamental a la incidencia de luz sobre los mismos.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080759"/>
            <a:ext cx="3246984" cy="434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332860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1199</TotalTime>
  <Words>412</Words>
  <Application>Microsoft Office PowerPoint</Application>
  <PresentationFormat>Presentación en pantalla (4:3)</PresentationFormat>
  <Paragraphs>55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PLANTILLA-BACHILLERATO aceptada</vt:lpstr>
      <vt:lpstr>Presentación de PowerPoint</vt:lpstr>
      <vt:lpstr>OBJETIVO</vt:lpstr>
      <vt:lpstr>COMPETENCIA A DESARROLLAR </vt:lpstr>
      <vt:lpstr>Keywords: Color, origin, spectrum, matter, light feelings.</vt:lpstr>
      <vt:lpstr>Palabras clave: Color, origen, espectro, materia, luz,sentimientos.</vt:lpstr>
      <vt:lpstr>Presentación de PowerPoint</vt:lpstr>
      <vt:lpstr>Presentación de PowerPoint</vt:lpstr>
      <vt:lpstr>Leonardo Da Vinci (1452-1519)</vt:lpstr>
      <vt:lpstr>Aristóteles (384 - 322 A.C)</vt:lpstr>
      <vt:lpstr>Isaac Newton (1642-1727)</vt:lpstr>
      <vt:lpstr>Presentación de PowerPoint</vt:lpstr>
      <vt:lpstr>Referencias.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DELL</cp:lastModifiedBy>
  <cp:revision>127</cp:revision>
  <dcterms:created xsi:type="dcterms:W3CDTF">2014-06-01T21:01:51Z</dcterms:created>
  <dcterms:modified xsi:type="dcterms:W3CDTF">2017-03-24T13:53:56Z</dcterms:modified>
</cp:coreProperties>
</file>