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5" r:id="rId2"/>
    <p:sldId id="297" r:id="rId3"/>
    <p:sldId id="298" r:id="rId4"/>
    <p:sldId id="287" r:id="rId5"/>
    <p:sldId id="299" r:id="rId6"/>
    <p:sldId id="286" r:id="rId7"/>
    <p:sldId id="288" r:id="rId8"/>
    <p:sldId id="289" r:id="rId9"/>
    <p:sldId id="290" r:id="rId10"/>
    <p:sldId id="291" r:id="rId11"/>
    <p:sldId id="292" r:id="rId12"/>
    <p:sldId id="293" r:id="rId13"/>
    <p:sldId id="294" r:id="rId14"/>
    <p:sldId id="295" r:id="rId15"/>
    <p:sldId id="296"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1326" autoAdjust="0"/>
  </p:normalViewPr>
  <p:slideViewPr>
    <p:cSldViewPr>
      <p:cViewPr>
        <p:scale>
          <a:sx n="77" d="100"/>
          <a:sy n="77" d="100"/>
        </p:scale>
        <p:origin x="-954" y="-78"/>
      </p:cViewPr>
      <p:guideLst>
        <p:guide orient="horz" pos="2160"/>
        <p:guide pos="2880"/>
      </p:guideLst>
    </p:cSldViewPr>
  </p:slideViewPr>
  <p:outlineViewPr>
    <p:cViewPr>
      <p:scale>
        <a:sx n="33" d="100"/>
        <a:sy n="33" d="100"/>
      </p:scale>
      <p:origin x="0" y="1003"/>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609068697"/>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423426067"/>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2204405887"/>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831659030"/>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176952700"/>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1485197842"/>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2566138623"/>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1951558074"/>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613588102"/>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661211050"/>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18B0DC-DF66-4C43-8A5A-A2F05475C7EC}" type="datetimeFigureOut">
              <a:rPr lang="es-MX" smtClean="0"/>
              <a:pPr/>
              <a:t>24/03/2017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B98F905-A9FD-4300-8D26-CB69A112B17D}" type="slidenum">
              <a:rPr lang="es-MX" smtClean="0"/>
              <a:pPr/>
              <a:t>‹Nº›</a:t>
            </a:fld>
            <a:endParaRPr lang="es-MX"/>
          </a:p>
        </p:txBody>
      </p:sp>
    </p:spTree>
    <p:extLst>
      <p:ext uri="{BB962C8B-B14F-4D97-AF65-F5344CB8AC3E}">
        <p14:creationId xmlns:p14="http://schemas.microsoft.com/office/powerpoint/2010/main" val="3197403857"/>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 y="-72008"/>
            <a:ext cx="9143999"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8B0DC-DF66-4C43-8A5A-A2F05475C7EC}" type="datetimeFigureOut">
              <a:rPr lang="es-MX" smtClean="0"/>
              <a:pPr/>
              <a:t>24/03/2017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8F905-A9FD-4300-8D26-CB69A112B17D}" type="slidenum">
              <a:rPr lang="es-MX" smtClean="0"/>
              <a:pPr/>
              <a:t>‹Nº›</a:t>
            </a:fld>
            <a:endParaRPr lang="es-MX"/>
          </a:p>
        </p:txBody>
      </p:sp>
    </p:spTree>
    <p:extLst>
      <p:ext uri="{BB962C8B-B14F-4D97-AF65-F5344CB8AC3E}">
        <p14:creationId xmlns:p14="http://schemas.microsoft.com/office/powerpoint/2010/main" val="627266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499992" y="2924944"/>
            <a:ext cx="3995936" cy="2246769"/>
          </a:xfrm>
          <a:prstGeom prst="rect">
            <a:avLst/>
          </a:prstGeom>
          <a:noFill/>
        </p:spPr>
        <p:txBody>
          <a:bodyPr wrap="square" rtlCol="0">
            <a:spAutoFit/>
          </a:bodyPr>
          <a:lstStyle/>
          <a:p>
            <a:pPr algn="r"/>
            <a:r>
              <a:rPr lang="es-MX" sz="2400" b="1" i="1" dirty="0" smtClean="0">
                <a:solidFill>
                  <a:schemeClr val="accent6">
                    <a:lumMod val="20000"/>
                    <a:lumOff val="80000"/>
                  </a:schemeClr>
                </a:solidFill>
              </a:rPr>
              <a:t>TEACHER:</a:t>
            </a:r>
          </a:p>
          <a:p>
            <a:pPr algn="r"/>
            <a:r>
              <a:rPr lang="es-MX" sz="2400" b="1" i="1" dirty="0" smtClean="0">
                <a:solidFill>
                  <a:schemeClr val="accent6">
                    <a:lumMod val="20000"/>
                    <a:lumOff val="80000"/>
                  </a:schemeClr>
                </a:solidFill>
              </a:rPr>
              <a:t>MTE. HEIDI ZAMORA NAVA</a:t>
            </a:r>
          </a:p>
          <a:p>
            <a:pPr algn="r"/>
            <a:endParaRPr lang="es-MX" sz="2400" b="1" i="1" dirty="0" smtClean="0">
              <a:solidFill>
                <a:schemeClr val="accent6">
                  <a:lumMod val="20000"/>
                  <a:lumOff val="80000"/>
                </a:schemeClr>
              </a:solidFill>
            </a:endParaRPr>
          </a:p>
          <a:p>
            <a:pPr algn="r"/>
            <a:r>
              <a:rPr lang="es-MX" sz="2400" b="1" i="1" dirty="0" smtClean="0">
                <a:solidFill>
                  <a:schemeClr val="accent6">
                    <a:lumMod val="20000"/>
                    <a:lumOff val="80000"/>
                  </a:schemeClr>
                </a:solidFill>
              </a:rPr>
              <a:t>SEMESTER:</a:t>
            </a:r>
          </a:p>
          <a:p>
            <a:pPr algn="r"/>
            <a:r>
              <a:rPr lang="es-MX" sz="2400" b="1" i="1" dirty="0" err="1" smtClean="0">
                <a:solidFill>
                  <a:schemeClr val="accent6">
                    <a:lumMod val="20000"/>
                    <a:lumOff val="80000"/>
                  </a:schemeClr>
                </a:solidFill>
              </a:rPr>
              <a:t>January</a:t>
            </a:r>
            <a:r>
              <a:rPr lang="es-MX" sz="2400" b="1" i="1" dirty="0" smtClean="0">
                <a:solidFill>
                  <a:schemeClr val="accent6">
                    <a:lumMod val="20000"/>
                    <a:lumOff val="80000"/>
                  </a:schemeClr>
                </a:solidFill>
              </a:rPr>
              <a:t> – </a:t>
            </a:r>
            <a:r>
              <a:rPr lang="es-MX" sz="2400" b="1" i="1" dirty="0" err="1" smtClean="0">
                <a:solidFill>
                  <a:schemeClr val="accent6">
                    <a:lumMod val="20000"/>
                    <a:lumOff val="80000"/>
                  </a:schemeClr>
                </a:solidFill>
              </a:rPr>
              <a:t>May</a:t>
            </a:r>
            <a:r>
              <a:rPr lang="es-MX" sz="2400" b="1" i="1" dirty="0" smtClean="0">
                <a:solidFill>
                  <a:schemeClr val="accent6">
                    <a:lumMod val="20000"/>
                    <a:lumOff val="80000"/>
                  </a:schemeClr>
                </a:solidFill>
              </a:rPr>
              <a:t>, 2015</a:t>
            </a:r>
          </a:p>
          <a:p>
            <a:pPr algn="r"/>
            <a:endParaRPr lang="es-MX" sz="2000" i="1" dirty="0">
              <a:solidFill>
                <a:schemeClr val="accent6">
                  <a:lumMod val="20000"/>
                  <a:lumOff val="80000"/>
                </a:schemeClr>
              </a:solidFill>
            </a:endParaRPr>
          </a:p>
        </p:txBody>
      </p:sp>
      <p:pic>
        <p:nvPicPr>
          <p:cNvPr id="7" name="Picture 2" descr="C:\Users\hp\Desktop\PORTADA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415" b="22072"/>
          <a:stretch/>
        </p:blipFill>
        <p:spPr bwMode="auto">
          <a:xfrm>
            <a:off x="0" y="-99392"/>
            <a:ext cx="9289032" cy="7056784"/>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683568" y="1268760"/>
            <a:ext cx="8280920" cy="2187674"/>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ÁREA ACADÉMICA:Expresi</a:t>
            </a:r>
            <a:r>
              <a:rPr kumimoji="0" lang="es-ES" sz="3100" b="0" i="0" u="none" strike="noStrike" kern="1200" cap="none" spc="0" normalizeH="0" baseline="0" noProof="0" dirty="0" err="1" smtClean="0">
                <a:ln>
                  <a:noFill/>
                </a:ln>
                <a:solidFill>
                  <a:schemeClr val="bg1"/>
                </a:solidFill>
                <a:effectLst/>
                <a:uLnTx/>
                <a:uFillTx/>
                <a:latin typeface="Bell MT" panose="02020503060305020303" pitchFamily="18" charset="0"/>
                <a:ea typeface="+mj-ea"/>
                <a:cs typeface="+mj-cs"/>
              </a:rPr>
              <a:t>ón</a:t>
            </a:r>
            <a:r>
              <a:rPr kumimoji="0" lang="es-ES" sz="3100" b="0" i="0" u="none" strike="noStrike" kern="1200" cap="none" spc="0" normalizeH="0" baseline="0" noProof="0" smtClean="0">
                <a:ln>
                  <a:noFill/>
                </a:ln>
                <a:solidFill>
                  <a:schemeClr val="bg1"/>
                </a:solidFill>
                <a:effectLst/>
                <a:uLnTx/>
                <a:uFillTx/>
                <a:latin typeface="Bell MT" panose="02020503060305020303" pitchFamily="18" charset="0"/>
                <a:ea typeface="+mj-ea"/>
                <a:cs typeface="+mj-cs"/>
              </a:rPr>
              <a:t> Gráfica</a:t>
            </a:r>
            <a:r>
              <a:rPr kumimoji="0" lang="es-MX" sz="3100" b="0" i="0" u="none" strike="noStrike" kern="1200" cap="none" spc="0" normalizeH="0" baseline="0" noProof="0" smtClean="0">
                <a:ln>
                  <a:noFill/>
                </a:ln>
                <a:solidFill>
                  <a:schemeClr val="bg1"/>
                </a:solidFill>
                <a:effectLst/>
                <a:uLnTx/>
                <a:uFillTx/>
                <a:latin typeface="Bell MT" panose="02020503060305020303" pitchFamily="18" charset="0"/>
                <a:ea typeface="+mj-ea"/>
                <a:cs typeface="+mj-cs"/>
              </a:rPr>
              <a:t>  </a:t>
            </a:r>
            <a: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
            </a:r>
            <a:b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br>
            <a: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TEMA:</a:t>
            </a:r>
            <a:r>
              <a:rPr kumimoji="0" lang="es-MX" sz="3100" b="0" i="0" u="none" strike="noStrike" kern="1200" cap="none" spc="0" normalizeH="0" noProof="0" dirty="0" smtClean="0">
                <a:ln>
                  <a:noFill/>
                </a:ln>
                <a:solidFill>
                  <a:schemeClr val="bg1"/>
                </a:solidFill>
                <a:effectLst/>
                <a:uLnTx/>
                <a:uFillTx/>
                <a:latin typeface="Bell MT" panose="02020503060305020303" pitchFamily="18" charset="0"/>
                <a:ea typeface="+mj-ea"/>
                <a:cs typeface="+mj-cs"/>
              </a:rPr>
              <a:t> </a:t>
            </a:r>
            <a: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Estructura y Composici</a:t>
            </a:r>
            <a:r>
              <a:rPr kumimoji="0" lang="es-ES" sz="3100" b="0" i="0" u="none" strike="noStrike" kern="1200" cap="none" spc="0" normalizeH="0" baseline="0" noProof="0" dirty="0" err="1" smtClean="0">
                <a:ln>
                  <a:noFill/>
                </a:ln>
                <a:solidFill>
                  <a:schemeClr val="bg1"/>
                </a:solidFill>
                <a:effectLst/>
                <a:uLnTx/>
                <a:uFillTx/>
                <a:latin typeface="Bell MT" panose="02020503060305020303" pitchFamily="18" charset="0"/>
                <a:ea typeface="+mj-ea"/>
                <a:cs typeface="+mj-cs"/>
              </a:rPr>
              <a:t>ón</a:t>
            </a:r>
            <a:r>
              <a:rPr kumimoji="0" lang="es-ES"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 (Unidad I)</a:t>
            </a:r>
            <a: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
            </a:r>
            <a:b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br>
            <a: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PROFESOR: L.D.G. Vanessa Ahide Madrid Tapia.</a:t>
            </a:r>
            <a:b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br>
            <a: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PERIODO: Enero </a:t>
            </a:r>
            <a:r>
              <a:rPr kumimoji="0" lang="mr-IN"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a:t>
            </a:r>
            <a:r>
              <a:rPr kumimoji="0" lang="es-MX" sz="3100" b="0" i="0" u="none" strike="noStrike" kern="1200" cap="none" spc="0" normalizeH="0" baseline="0" noProof="0" dirty="0" smtClean="0">
                <a:ln>
                  <a:noFill/>
                </a:ln>
                <a:solidFill>
                  <a:schemeClr val="bg1"/>
                </a:solidFill>
                <a:effectLst/>
                <a:uLnTx/>
                <a:uFillTx/>
                <a:latin typeface="Bell MT" panose="02020503060305020303" pitchFamily="18" charset="0"/>
                <a:ea typeface="+mj-ea"/>
                <a:cs typeface="+mj-cs"/>
              </a:rPr>
              <a:t> Junio 2017 </a:t>
            </a:r>
            <a:r>
              <a:rPr kumimoji="0" lang="es-MX" sz="4400" b="0" i="0" u="none" strike="noStrike" kern="1200" cap="none" spc="0" normalizeH="0" baseline="0" noProof="0" dirty="0" smtClean="0">
                <a:ln>
                  <a:noFill/>
                </a:ln>
                <a:solidFill>
                  <a:schemeClr val="tx1"/>
                </a:solidFill>
                <a:effectLst/>
                <a:uLnTx/>
                <a:uFillTx/>
                <a:latin typeface="+mj-lt"/>
                <a:ea typeface="+mj-ea"/>
                <a:cs typeface="+mj-cs"/>
              </a:rPr>
              <a:t/>
            </a:r>
            <a:br>
              <a:rPr kumimoji="0" lang="es-MX" sz="4400" b="0" i="0" u="none" strike="noStrike" kern="1200" cap="none" spc="0" normalizeH="0" baseline="0" noProof="0" dirty="0" smtClean="0">
                <a:ln>
                  <a:noFill/>
                </a:ln>
                <a:solidFill>
                  <a:schemeClr val="tx1"/>
                </a:solidFill>
                <a:effectLst/>
                <a:uLnTx/>
                <a:uFillTx/>
                <a:latin typeface="+mj-lt"/>
                <a:ea typeface="+mj-ea"/>
                <a:cs typeface="+mj-cs"/>
              </a:rPr>
            </a:br>
            <a:endParaRPr kumimoji="0" lang="es-MX"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3408"/>
            <a:ext cx="8229600" cy="1143000"/>
          </a:xfrm>
        </p:spPr>
        <p:txBody>
          <a:bodyPr/>
          <a:lstStyle/>
          <a:p>
            <a:r>
              <a:rPr lang="es-ES_tradnl" dirty="0" smtClean="0"/>
              <a:t>Estructura de </a:t>
            </a:r>
            <a:r>
              <a:rPr lang="es-ES_tradnl" dirty="0" err="1"/>
              <a:t>R</a:t>
            </a:r>
            <a:r>
              <a:rPr lang="es-ES_tradnl" dirty="0" err="1" smtClean="0"/>
              <a:t>epetici</a:t>
            </a:r>
            <a:r>
              <a:rPr lang="es-ES" dirty="0" err="1" smtClean="0"/>
              <a:t>ón</a:t>
            </a:r>
            <a:endParaRPr lang="es-ES_tradnl" dirty="0"/>
          </a:p>
        </p:txBody>
      </p:sp>
      <p:sp>
        <p:nvSpPr>
          <p:cNvPr id="3" name="Marcador de contenido 2"/>
          <p:cNvSpPr>
            <a:spLocks noGrp="1"/>
          </p:cNvSpPr>
          <p:nvPr>
            <p:ph idx="1"/>
          </p:nvPr>
        </p:nvSpPr>
        <p:spPr>
          <a:xfrm>
            <a:off x="457200" y="703237"/>
            <a:ext cx="8229600" cy="4525963"/>
          </a:xfrm>
        </p:spPr>
        <p:txBody>
          <a:bodyPr/>
          <a:lstStyle/>
          <a:p>
            <a:pPr algn="just"/>
            <a:r>
              <a:rPr lang="es-ES" spc="-40" dirty="0"/>
              <a:t>Los módulos son colocados regularmente</a:t>
            </a:r>
            <a:r>
              <a:rPr lang="es-ES" dirty="0"/>
              <a:t>, con espacio igual. </a:t>
            </a:r>
            <a:endParaRPr lang="es-ES" dirty="0" smtClean="0"/>
          </a:p>
          <a:p>
            <a:pPr algn="just"/>
            <a:r>
              <a:rPr lang="es-ES" spc="-70" dirty="0" smtClean="0"/>
              <a:t>Es </a:t>
            </a:r>
            <a:r>
              <a:rPr lang="es-ES" spc="-70" dirty="0"/>
              <a:t>la más simple, es útil para la construcción </a:t>
            </a:r>
            <a:r>
              <a:rPr lang="es-ES" dirty="0"/>
              <a:t>de dibujos de grandes superficies</a:t>
            </a:r>
            <a:endParaRPr lang="es-ES_tradnl"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585317"/>
            <a:ext cx="3590528" cy="3590528"/>
          </a:xfrm>
          <a:prstGeom prst="rect">
            <a:avLst/>
          </a:prstGeom>
        </p:spPr>
      </p:pic>
    </p:spTree>
    <p:extLst>
      <p:ext uri="{BB962C8B-B14F-4D97-AF65-F5344CB8AC3E}">
        <p14:creationId xmlns:p14="http://schemas.microsoft.com/office/powerpoint/2010/main" val="308088633"/>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15416"/>
            <a:ext cx="8229600" cy="1143000"/>
          </a:xfrm>
        </p:spPr>
        <p:txBody>
          <a:bodyPr/>
          <a:lstStyle/>
          <a:p>
            <a:r>
              <a:rPr lang="es-ES_tradnl" dirty="0" err="1" smtClean="0"/>
              <a:t>Composici</a:t>
            </a:r>
            <a:r>
              <a:rPr lang="es-ES" dirty="0" err="1" smtClean="0"/>
              <a:t>ón</a:t>
            </a:r>
            <a:endParaRPr lang="es-ES_tradnl" dirty="0"/>
          </a:p>
        </p:txBody>
      </p:sp>
      <p:sp>
        <p:nvSpPr>
          <p:cNvPr id="3" name="Marcador de contenido 2"/>
          <p:cNvSpPr>
            <a:spLocks noGrp="1"/>
          </p:cNvSpPr>
          <p:nvPr>
            <p:ph idx="1"/>
          </p:nvPr>
        </p:nvSpPr>
        <p:spPr>
          <a:xfrm>
            <a:off x="457200" y="692696"/>
            <a:ext cx="8229600" cy="4525963"/>
          </a:xfrm>
        </p:spPr>
        <p:txBody>
          <a:bodyPr/>
          <a:lstStyle/>
          <a:p>
            <a:pPr algn="just"/>
            <a:r>
              <a:rPr lang="es-ES_tradnl" altLang="es-ES_tradnl" dirty="0"/>
              <a:t>La composición se define como una distribución de todos los elementos que incluiremos en un diseño , de una forma perfecta y equilibrada.</a:t>
            </a:r>
          </a:p>
          <a:p>
            <a:endParaRPr lang="es-ES_tradn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936" y="2829157"/>
            <a:ext cx="4616312" cy="3192131"/>
          </a:xfrm>
          <a:prstGeom prst="rect">
            <a:avLst/>
          </a:prstGeom>
        </p:spPr>
      </p:pic>
    </p:spTree>
    <p:extLst>
      <p:ext uri="{BB962C8B-B14F-4D97-AF65-F5344CB8AC3E}">
        <p14:creationId xmlns:p14="http://schemas.microsoft.com/office/powerpoint/2010/main" val="182582492"/>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3408"/>
            <a:ext cx="8229600" cy="1143000"/>
          </a:xfrm>
        </p:spPr>
        <p:txBody>
          <a:bodyPr/>
          <a:lstStyle/>
          <a:p>
            <a:r>
              <a:rPr lang="es-ES_tradnl" dirty="0" err="1" smtClean="0"/>
              <a:t>Secci</a:t>
            </a:r>
            <a:r>
              <a:rPr lang="es-ES" dirty="0" err="1" smtClean="0"/>
              <a:t>ón</a:t>
            </a:r>
            <a:r>
              <a:rPr lang="es-ES" dirty="0" smtClean="0"/>
              <a:t> Áurea </a:t>
            </a:r>
            <a:endParaRPr lang="es-ES_tradnl" dirty="0"/>
          </a:p>
        </p:txBody>
      </p:sp>
      <p:sp>
        <p:nvSpPr>
          <p:cNvPr id="3" name="Marcador de contenido 2"/>
          <p:cNvSpPr>
            <a:spLocks noGrp="1"/>
          </p:cNvSpPr>
          <p:nvPr>
            <p:ph idx="1"/>
          </p:nvPr>
        </p:nvSpPr>
        <p:spPr>
          <a:xfrm>
            <a:off x="457200" y="775245"/>
            <a:ext cx="8229600" cy="4525963"/>
          </a:xfrm>
        </p:spPr>
        <p:txBody>
          <a:bodyPr>
            <a:normAutofit/>
          </a:bodyPr>
          <a:lstStyle/>
          <a:p>
            <a:pPr marL="457200" indent="-457200" algn="just">
              <a:spcBef>
                <a:spcPct val="0"/>
              </a:spcBef>
              <a:defRPr/>
            </a:pPr>
            <a:r>
              <a:rPr lang="es-ES_tradnl" altLang="es-ES_tradnl" sz="3000" dirty="0"/>
              <a:t>La regla o sección áurea es una proporción entre medidas, se trata de la división armónica de una recta en media y extrema razón. </a:t>
            </a:r>
          </a:p>
          <a:p>
            <a:pPr marL="457200" indent="-457200" algn="just">
              <a:spcBef>
                <a:spcPct val="0"/>
              </a:spcBef>
              <a:defRPr/>
            </a:pPr>
            <a:r>
              <a:rPr lang="es-ES_tradnl" altLang="es-ES_tradnl" sz="3000" dirty="0"/>
              <a:t>La representación en números de esta relación de tamaños se llama número de oro = 1,618. </a:t>
            </a:r>
          </a:p>
          <a:p>
            <a:endParaRPr lang="es-ES_tradnl" sz="3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524" y="3165377"/>
            <a:ext cx="4093716" cy="3071935"/>
          </a:xfrm>
          <a:prstGeom prst="rect">
            <a:avLst/>
          </a:prstGeom>
        </p:spPr>
      </p:pic>
    </p:spTree>
    <p:extLst>
      <p:ext uri="{BB962C8B-B14F-4D97-AF65-F5344CB8AC3E}">
        <p14:creationId xmlns:p14="http://schemas.microsoft.com/office/powerpoint/2010/main" val="844877263"/>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15416"/>
            <a:ext cx="8229600" cy="1143000"/>
          </a:xfrm>
        </p:spPr>
        <p:txBody>
          <a:bodyPr/>
          <a:lstStyle/>
          <a:p>
            <a:r>
              <a:rPr lang="es-ES_tradnl" dirty="0" smtClean="0"/>
              <a:t>Rectángulo </a:t>
            </a:r>
            <a:r>
              <a:rPr lang="es-ES" dirty="0" smtClean="0"/>
              <a:t>Áureo </a:t>
            </a:r>
            <a:endParaRPr lang="es-ES_tradnl" dirty="0"/>
          </a:p>
        </p:txBody>
      </p:sp>
      <p:sp>
        <p:nvSpPr>
          <p:cNvPr id="3" name="Marcador de contenido 2"/>
          <p:cNvSpPr>
            <a:spLocks noGrp="1"/>
          </p:cNvSpPr>
          <p:nvPr>
            <p:ph idx="1"/>
          </p:nvPr>
        </p:nvSpPr>
        <p:spPr>
          <a:xfrm>
            <a:off x="457200" y="620688"/>
            <a:ext cx="8229600" cy="4525963"/>
          </a:xfrm>
        </p:spPr>
        <p:txBody>
          <a:bodyPr/>
          <a:lstStyle/>
          <a:p>
            <a:pPr algn="just"/>
            <a:r>
              <a:rPr lang="es-ES_tradnl" altLang="es-ES_tradnl" dirty="0"/>
              <a:t>Según </a:t>
            </a:r>
            <a:r>
              <a:rPr lang="es-ES_tradnl" altLang="es-ES_tradnl" dirty="0" err="1"/>
              <a:t>Vitruvio</a:t>
            </a:r>
            <a:r>
              <a:rPr lang="es-ES_tradnl" altLang="es-ES_tradnl" dirty="0" smtClean="0"/>
              <a:t>, </a:t>
            </a:r>
            <a:r>
              <a:rPr lang="es-ES_tradnl" altLang="es-ES_tradnl" dirty="0"/>
              <a:t>analiza que al crear una composición, si colocamos los elementos principales del diseño en una de las líneas que dividen la sección áurea, se consigue el equilibrio entre estos elementos y el resto del diseño.</a:t>
            </a:r>
          </a:p>
          <a:p>
            <a:endParaRPr lang="es-ES_tradnl"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32" b="6306"/>
          <a:stretch/>
        </p:blipFill>
        <p:spPr bwMode="auto">
          <a:xfrm>
            <a:off x="1519486" y="3717032"/>
            <a:ext cx="6652914"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780751"/>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15416"/>
            <a:ext cx="8229600" cy="1143000"/>
          </a:xfrm>
        </p:spPr>
        <p:txBody>
          <a:bodyPr/>
          <a:lstStyle/>
          <a:p>
            <a:r>
              <a:rPr lang="es-ES_tradnl" dirty="0" smtClean="0"/>
              <a:t>Ley de los Tercios </a:t>
            </a:r>
            <a:endParaRPr lang="es-ES_tradnl" dirty="0"/>
          </a:p>
        </p:txBody>
      </p:sp>
      <p:sp>
        <p:nvSpPr>
          <p:cNvPr id="3" name="Marcador de contenido 2"/>
          <p:cNvSpPr>
            <a:spLocks noGrp="1"/>
          </p:cNvSpPr>
          <p:nvPr>
            <p:ph idx="1"/>
          </p:nvPr>
        </p:nvSpPr>
        <p:spPr>
          <a:xfrm>
            <a:off x="457200" y="692696"/>
            <a:ext cx="8229600" cy="4525963"/>
          </a:xfrm>
        </p:spPr>
        <p:txBody>
          <a:bodyPr/>
          <a:lstStyle/>
          <a:p>
            <a:pPr algn="just"/>
            <a:r>
              <a:rPr lang="es-ES" altLang="es-ES_tradnl" dirty="0"/>
              <a:t>La denominada regla de los tercios divide el diseño en tres partes, tanto horizontal como verticalmente. Las líneas que determinan estos tercios se cortan en puntos estéticamente adecuados para situar el centro de interés.</a:t>
            </a:r>
            <a:endParaRPr lang="es-ES_tradn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717032"/>
            <a:ext cx="7503641" cy="2437731"/>
          </a:xfrm>
          <a:prstGeom prst="rect">
            <a:avLst/>
          </a:prstGeom>
        </p:spPr>
      </p:pic>
    </p:spTree>
    <p:extLst>
      <p:ext uri="{BB962C8B-B14F-4D97-AF65-F5344CB8AC3E}">
        <p14:creationId xmlns:p14="http://schemas.microsoft.com/office/powerpoint/2010/main" val="60658577"/>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Referencias.</a:t>
            </a:r>
            <a:endParaRPr lang="es-ES_tradnl" dirty="0"/>
          </a:p>
        </p:txBody>
      </p:sp>
      <p:sp>
        <p:nvSpPr>
          <p:cNvPr id="3" name="Marcador de contenido 2"/>
          <p:cNvSpPr>
            <a:spLocks noGrp="1"/>
          </p:cNvSpPr>
          <p:nvPr>
            <p:ph idx="1"/>
          </p:nvPr>
        </p:nvSpPr>
        <p:spPr/>
        <p:txBody>
          <a:bodyPr>
            <a:normAutofit/>
          </a:bodyPr>
          <a:lstStyle/>
          <a:p>
            <a:pPr algn="just">
              <a:spcBef>
                <a:spcPct val="0"/>
              </a:spcBef>
              <a:spcAft>
                <a:spcPts val="1500"/>
              </a:spcAft>
            </a:pPr>
            <a:r>
              <a:rPr lang="es-ES" altLang="es-ES" dirty="0" smtClean="0"/>
              <a:t>Wong, </a:t>
            </a:r>
            <a:r>
              <a:rPr lang="es-ES" altLang="es-ES" dirty="0" err="1" smtClean="0"/>
              <a:t>Wicius</a:t>
            </a:r>
            <a:r>
              <a:rPr lang="es-ES" altLang="es-ES" dirty="0" smtClean="0"/>
              <a:t>. (s.f.). Fundamentos del diseño. Editorial Gustavo Gili.</a:t>
            </a:r>
          </a:p>
          <a:p>
            <a:pPr algn="just">
              <a:spcBef>
                <a:spcPct val="0"/>
              </a:spcBef>
              <a:spcAft>
                <a:spcPts val="1500"/>
              </a:spcAft>
            </a:pPr>
            <a:r>
              <a:rPr lang="es-ES" altLang="es-ES" dirty="0" err="1" smtClean="0"/>
              <a:t>Ching</a:t>
            </a:r>
            <a:r>
              <a:rPr lang="es-ES" altLang="es-ES" dirty="0" smtClean="0"/>
              <a:t>, </a:t>
            </a:r>
            <a:r>
              <a:rPr lang="es-ES" altLang="es-ES" dirty="0" err="1" smtClean="0"/>
              <a:t>Frnacis</a:t>
            </a:r>
            <a:r>
              <a:rPr lang="es-ES" altLang="es-ES" dirty="0" smtClean="0"/>
              <a:t>. (s.f.). Arquitectura. Forma, Espacio y Orden. Editorial Gili. </a:t>
            </a:r>
          </a:p>
          <a:p>
            <a:r>
              <a:rPr lang="es-MX" dirty="0" smtClean="0"/>
              <a:t>RUIZ </a:t>
            </a:r>
            <a:r>
              <a:rPr lang="es-MX" dirty="0"/>
              <a:t>Ramírez, Luis </a:t>
            </a:r>
            <a:r>
              <a:rPr lang="es-MX" dirty="0" smtClean="0"/>
              <a:t>Alberto</a:t>
            </a:r>
            <a:r>
              <a:rPr lang="es-ES_tradnl" dirty="0" smtClean="0"/>
              <a:t>.</a:t>
            </a:r>
            <a:r>
              <a:rPr lang="es-MX" dirty="0" smtClean="0"/>
              <a:t>Expresión Gráfica.   </a:t>
            </a:r>
          </a:p>
          <a:p>
            <a:pPr marL="0" indent="0">
              <a:buNone/>
            </a:pPr>
            <a:r>
              <a:rPr lang="es-MX" dirty="0"/>
              <a:t> </a:t>
            </a:r>
            <a:r>
              <a:rPr lang="es-MX" dirty="0" smtClean="0"/>
              <a:t>   Editorial. </a:t>
            </a:r>
            <a:r>
              <a:rPr lang="es-MX" dirty="0"/>
              <a:t>Book Mart, 2013.</a:t>
            </a:r>
            <a:r>
              <a:rPr lang="es-ES_tradnl" dirty="0"/>
              <a:t> </a:t>
            </a:r>
            <a:endParaRPr lang="es-ES" altLang="es-ES" dirty="0"/>
          </a:p>
          <a:p>
            <a:r>
              <a:rPr lang="es-ES" altLang="es-ES" dirty="0"/>
              <a:t>Imágenes tomadas de la web.</a:t>
            </a:r>
          </a:p>
          <a:p>
            <a:endParaRPr lang="es-ES_tradnl" dirty="0"/>
          </a:p>
        </p:txBody>
      </p:sp>
    </p:spTree>
    <p:extLst>
      <p:ext uri="{BB962C8B-B14F-4D97-AF65-F5344CB8AC3E}">
        <p14:creationId xmlns:p14="http://schemas.microsoft.com/office/powerpoint/2010/main" val="185501913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OBJETIVO</a:t>
            </a:r>
            <a:endParaRPr lang="es-ES_tradnl" dirty="0"/>
          </a:p>
        </p:txBody>
      </p:sp>
      <p:sp>
        <p:nvSpPr>
          <p:cNvPr id="3" name="Marcador de contenido 2"/>
          <p:cNvSpPr>
            <a:spLocks noGrp="1"/>
          </p:cNvSpPr>
          <p:nvPr>
            <p:ph idx="1"/>
          </p:nvPr>
        </p:nvSpPr>
        <p:spPr>
          <a:xfrm>
            <a:off x="457200" y="1927373"/>
            <a:ext cx="8229600" cy="4525963"/>
          </a:xfrm>
        </p:spPr>
        <p:txBody>
          <a:bodyPr/>
          <a:lstStyle/>
          <a:p>
            <a:pPr algn="just"/>
            <a:r>
              <a:rPr lang="es-ES_tradnl" dirty="0" smtClean="0"/>
              <a:t>Conocer</a:t>
            </a:r>
            <a:r>
              <a:rPr lang="es-ES" dirty="0" smtClean="0"/>
              <a:t> los conceptos básicos del arte, en cuanto a su composición y estructura, para poder expresar de una manera correcta y adecuada cada uno de estos conceptos y así poder implementarlo en cada uno de </a:t>
            </a:r>
            <a:r>
              <a:rPr lang="es-ES" smtClean="0"/>
              <a:t>sus trabajos. </a:t>
            </a:r>
            <a:endParaRPr lang="es-ES_tradnl" dirty="0"/>
          </a:p>
        </p:txBody>
      </p:sp>
    </p:spTree>
    <p:extLst>
      <p:ext uri="{BB962C8B-B14F-4D97-AF65-F5344CB8AC3E}">
        <p14:creationId xmlns:p14="http://schemas.microsoft.com/office/powerpoint/2010/main" val="303207873"/>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COMPETENCIA A DESARROLLAR	</a:t>
            </a:r>
            <a:endParaRPr lang="es-ES_tradnl" dirty="0"/>
          </a:p>
        </p:txBody>
      </p:sp>
      <p:sp>
        <p:nvSpPr>
          <p:cNvPr id="3" name="Marcador de contenido 2"/>
          <p:cNvSpPr>
            <a:spLocks noGrp="1"/>
          </p:cNvSpPr>
          <p:nvPr>
            <p:ph idx="1"/>
          </p:nvPr>
        </p:nvSpPr>
        <p:spPr/>
        <p:txBody>
          <a:bodyPr/>
          <a:lstStyle/>
          <a:p>
            <a:pPr marL="0" indent="0" algn="ctr">
              <a:buNone/>
            </a:pPr>
            <a:r>
              <a:rPr lang="es-ES_tradnl" b="1" dirty="0" smtClean="0"/>
              <a:t>FORMACI</a:t>
            </a:r>
            <a:r>
              <a:rPr lang="es-ES" b="1" dirty="0" smtClean="0"/>
              <a:t>ÓN</a:t>
            </a:r>
            <a:r>
              <a:rPr lang="es-ES_tradnl" b="1" dirty="0" smtClean="0"/>
              <a:t>  </a:t>
            </a:r>
          </a:p>
          <a:p>
            <a:pPr marL="0" indent="0" algn="just">
              <a:buNone/>
            </a:pPr>
            <a:r>
              <a:rPr lang="es-ES_tradnl" b="1" dirty="0" smtClean="0"/>
              <a:t>ATRIBUTO: </a:t>
            </a:r>
          </a:p>
          <a:p>
            <a:pPr marL="0" indent="0" algn="just">
              <a:buNone/>
            </a:pPr>
            <a:r>
              <a:rPr lang="es-ES" dirty="0" smtClean="0"/>
              <a:t>2</a:t>
            </a:r>
            <a:r>
              <a:rPr lang="es-ES" dirty="0"/>
              <a:t>. Es sensible al arte y participa en la apreciación e interpretación de sus expresiones en distintos géneros.</a:t>
            </a:r>
            <a:endParaRPr lang="es-ES_tradnl" dirty="0"/>
          </a:p>
        </p:txBody>
      </p:sp>
    </p:spTree>
    <p:extLst>
      <p:ext uri="{BB962C8B-B14F-4D97-AF65-F5344CB8AC3E}">
        <p14:creationId xmlns:p14="http://schemas.microsoft.com/office/powerpoint/2010/main" val="36027180"/>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544" y="5229200"/>
            <a:ext cx="8229600" cy="1143000"/>
          </a:xfrm>
        </p:spPr>
        <p:txBody>
          <a:bodyPr>
            <a:normAutofit fontScale="90000"/>
          </a:bodyPr>
          <a:lstStyle/>
          <a:p>
            <a:r>
              <a:rPr lang="es-ES_tradnl" dirty="0" err="1" smtClean="0"/>
              <a:t>Keywords</a:t>
            </a:r>
            <a:r>
              <a:rPr lang="es-ES_tradnl" dirty="0" smtClean="0">
                <a:latin typeface="+mn-lt"/>
              </a:rPr>
              <a:t>: </a:t>
            </a:r>
            <a:r>
              <a:rPr lang="es-ES_tradnl" sz="3600" dirty="0" err="1" smtClean="0">
                <a:latin typeface="+mn-lt"/>
              </a:rPr>
              <a:t>Structure</a:t>
            </a:r>
            <a:r>
              <a:rPr lang="es-ES_tradnl" sz="3600" dirty="0" smtClean="0">
                <a:latin typeface="+mn-lt"/>
              </a:rPr>
              <a:t>, </a:t>
            </a:r>
            <a:r>
              <a:rPr lang="es-ES_tradnl" sz="3600" dirty="0" err="1">
                <a:latin typeface="+mn-lt"/>
              </a:rPr>
              <a:t>c</a:t>
            </a:r>
            <a:r>
              <a:rPr lang="es-ES_tradnl" sz="3600" dirty="0" err="1" smtClean="0">
                <a:latin typeface="+mn-lt"/>
              </a:rPr>
              <a:t>omposition</a:t>
            </a:r>
            <a:r>
              <a:rPr lang="es-ES_tradnl" sz="3600" dirty="0" smtClean="0">
                <a:latin typeface="+mn-lt"/>
              </a:rPr>
              <a:t>, </a:t>
            </a:r>
            <a:r>
              <a:rPr lang="es-ES_tradnl" sz="3600" dirty="0" err="1" smtClean="0">
                <a:latin typeface="+mn-lt"/>
              </a:rPr>
              <a:t>order</a:t>
            </a:r>
            <a:r>
              <a:rPr lang="es-ES_tradnl" sz="3600" dirty="0" smtClean="0">
                <a:latin typeface="+mn-lt"/>
              </a:rPr>
              <a:t>, aurea.</a:t>
            </a:r>
            <a:r>
              <a:rPr lang="es-ES_tradnl" dirty="0">
                <a:latin typeface="+mn-lt"/>
              </a:rPr>
              <a:t/>
            </a:r>
            <a:br>
              <a:rPr lang="es-ES_tradnl" dirty="0">
                <a:latin typeface="+mn-lt"/>
              </a:rPr>
            </a:br>
            <a:endParaRPr lang="es-ES_tradnl" dirty="0">
              <a:latin typeface="+mn-lt"/>
            </a:endParaRPr>
          </a:p>
        </p:txBody>
      </p:sp>
      <p:sp>
        <p:nvSpPr>
          <p:cNvPr id="3" name="Marcador de contenido 2"/>
          <p:cNvSpPr>
            <a:spLocks noGrp="1"/>
          </p:cNvSpPr>
          <p:nvPr>
            <p:ph idx="1"/>
          </p:nvPr>
        </p:nvSpPr>
        <p:spPr>
          <a:xfrm>
            <a:off x="418544" y="1598066"/>
            <a:ext cx="8229600" cy="3271094"/>
          </a:xfrm>
        </p:spPr>
        <p:txBody>
          <a:bodyPr>
            <a:normAutofit fontScale="92500" lnSpcReduction="10000"/>
          </a:bodyPr>
          <a:lstStyle/>
          <a:p>
            <a:pPr algn="just"/>
            <a:r>
              <a:rPr lang="es-ES_tradnl" dirty="0" err="1"/>
              <a:t>The</a:t>
            </a:r>
            <a:r>
              <a:rPr lang="es-ES_tradnl" dirty="0"/>
              <a:t> </a:t>
            </a:r>
            <a:r>
              <a:rPr lang="es-ES_tradnl" dirty="0" err="1"/>
              <a:t>structure</a:t>
            </a:r>
            <a:r>
              <a:rPr lang="es-ES_tradnl" dirty="0"/>
              <a:t> and </a:t>
            </a:r>
            <a:r>
              <a:rPr lang="es-ES_tradnl" dirty="0" err="1"/>
              <a:t>composition</a:t>
            </a:r>
            <a:r>
              <a:rPr lang="es-ES_tradnl" dirty="0"/>
              <a:t> are </a:t>
            </a:r>
            <a:r>
              <a:rPr lang="es-ES_tradnl" dirty="0" err="1"/>
              <a:t>two</a:t>
            </a:r>
            <a:r>
              <a:rPr lang="es-ES_tradnl" dirty="0"/>
              <a:t> fundamental </a:t>
            </a:r>
            <a:r>
              <a:rPr lang="es-ES_tradnl" dirty="0" err="1"/>
              <a:t>aspects</a:t>
            </a:r>
            <a:r>
              <a:rPr lang="es-ES_tradnl" dirty="0"/>
              <a:t> in </a:t>
            </a:r>
            <a:r>
              <a:rPr lang="es-ES_tradnl" dirty="0" err="1"/>
              <a:t>the</a:t>
            </a:r>
            <a:r>
              <a:rPr lang="es-ES_tradnl" dirty="0"/>
              <a:t> </a:t>
            </a:r>
            <a:r>
              <a:rPr lang="es-ES_tradnl" dirty="0" err="1"/>
              <a:t>plastic</a:t>
            </a:r>
            <a:r>
              <a:rPr lang="es-ES_tradnl" dirty="0"/>
              <a:t> </a:t>
            </a:r>
            <a:r>
              <a:rPr lang="es-ES_tradnl" dirty="0" err="1"/>
              <a:t>arts</a:t>
            </a:r>
            <a:r>
              <a:rPr lang="es-ES_tradnl" dirty="0"/>
              <a:t>, </a:t>
            </a:r>
            <a:r>
              <a:rPr lang="es-ES_tradnl" dirty="0" err="1"/>
              <a:t>from</a:t>
            </a:r>
            <a:r>
              <a:rPr lang="es-ES_tradnl" dirty="0"/>
              <a:t> </a:t>
            </a:r>
            <a:r>
              <a:rPr lang="es-ES_tradnl" dirty="0" err="1"/>
              <a:t>them</a:t>
            </a:r>
            <a:r>
              <a:rPr lang="es-ES_tradnl" dirty="0"/>
              <a:t> can be </a:t>
            </a:r>
            <a:r>
              <a:rPr lang="es-ES_tradnl" dirty="0" err="1"/>
              <a:t>realized</a:t>
            </a:r>
            <a:r>
              <a:rPr lang="es-ES_tradnl" dirty="0"/>
              <a:t> </a:t>
            </a:r>
            <a:r>
              <a:rPr lang="es-ES_tradnl" dirty="0" err="1"/>
              <a:t>the</a:t>
            </a:r>
            <a:r>
              <a:rPr lang="es-ES_tradnl" dirty="0"/>
              <a:t> </a:t>
            </a:r>
            <a:r>
              <a:rPr lang="es-ES_tradnl" dirty="0" err="1"/>
              <a:t>most</a:t>
            </a:r>
            <a:r>
              <a:rPr lang="es-ES_tradnl" dirty="0"/>
              <a:t> </a:t>
            </a:r>
            <a:r>
              <a:rPr lang="es-ES_tradnl" dirty="0" err="1"/>
              <a:t>beautiful</a:t>
            </a:r>
            <a:r>
              <a:rPr lang="es-ES_tradnl" dirty="0"/>
              <a:t> and </a:t>
            </a:r>
            <a:r>
              <a:rPr lang="es-ES_tradnl" dirty="0" err="1"/>
              <a:t>functional</a:t>
            </a:r>
            <a:r>
              <a:rPr lang="es-ES_tradnl" dirty="0"/>
              <a:t> </a:t>
            </a:r>
            <a:r>
              <a:rPr lang="es-ES_tradnl" dirty="0" err="1"/>
              <a:t>works</a:t>
            </a:r>
            <a:r>
              <a:rPr lang="es-ES_tradnl" dirty="0"/>
              <a:t> in </a:t>
            </a:r>
            <a:r>
              <a:rPr lang="es-ES_tradnl" dirty="0" smtClean="0"/>
              <a:t>art,</a:t>
            </a:r>
            <a:r>
              <a:rPr lang="es-ES_tradnl" dirty="0"/>
              <a:t> </a:t>
            </a:r>
            <a:r>
              <a:rPr lang="es-ES_tradnl" dirty="0" err="1"/>
              <a:t>t</a:t>
            </a:r>
            <a:r>
              <a:rPr lang="es-ES_tradnl" dirty="0" err="1" smtClean="0"/>
              <a:t>he</a:t>
            </a:r>
            <a:r>
              <a:rPr lang="es-ES_tradnl" dirty="0" smtClean="0"/>
              <a:t> </a:t>
            </a:r>
            <a:r>
              <a:rPr lang="es-ES_tradnl" dirty="0" err="1"/>
              <a:t>learner</a:t>
            </a:r>
            <a:r>
              <a:rPr lang="es-ES_tradnl" dirty="0"/>
              <a:t> </a:t>
            </a:r>
            <a:r>
              <a:rPr lang="es-ES_tradnl" dirty="0" err="1"/>
              <a:t>will</a:t>
            </a:r>
            <a:r>
              <a:rPr lang="es-ES_tradnl" dirty="0"/>
              <a:t> be </a:t>
            </a:r>
            <a:r>
              <a:rPr lang="es-ES_tradnl" dirty="0" err="1"/>
              <a:t>able</a:t>
            </a:r>
            <a:r>
              <a:rPr lang="es-ES_tradnl" dirty="0"/>
              <a:t> to </a:t>
            </a:r>
            <a:r>
              <a:rPr lang="es-ES_tradnl" dirty="0" err="1"/>
              <a:t>know</a:t>
            </a:r>
            <a:r>
              <a:rPr lang="es-ES_tradnl" dirty="0"/>
              <a:t> </a:t>
            </a:r>
            <a:r>
              <a:rPr lang="es-ES_tradnl" dirty="0" err="1"/>
              <a:t>the</a:t>
            </a:r>
            <a:r>
              <a:rPr lang="es-ES_tradnl" dirty="0"/>
              <a:t> </a:t>
            </a:r>
            <a:r>
              <a:rPr lang="es-ES_tradnl" dirty="0" err="1"/>
              <a:t>main</a:t>
            </a:r>
            <a:r>
              <a:rPr lang="es-ES_tradnl" dirty="0"/>
              <a:t> </a:t>
            </a:r>
            <a:r>
              <a:rPr lang="es-ES_tradnl" dirty="0" err="1"/>
              <a:t>functions</a:t>
            </a:r>
            <a:r>
              <a:rPr lang="es-ES_tradnl" dirty="0"/>
              <a:t> of </a:t>
            </a:r>
            <a:r>
              <a:rPr lang="es-ES_tradnl" dirty="0" err="1"/>
              <a:t>these</a:t>
            </a:r>
            <a:r>
              <a:rPr lang="es-ES_tradnl" dirty="0"/>
              <a:t> </a:t>
            </a:r>
            <a:r>
              <a:rPr lang="es-ES_tradnl" dirty="0" err="1"/>
              <a:t>elements</a:t>
            </a:r>
            <a:r>
              <a:rPr lang="es-ES_tradnl" dirty="0"/>
              <a:t>, so </a:t>
            </a:r>
            <a:r>
              <a:rPr lang="es-ES_tradnl" dirty="0" err="1"/>
              <a:t>that</a:t>
            </a:r>
            <a:r>
              <a:rPr lang="es-ES_tradnl" dirty="0"/>
              <a:t> </a:t>
            </a:r>
            <a:r>
              <a:rPr lang="es-ES_tradnl" dirty="0" err="1"/>
              <a:t>they</a:t>
            </a:r>
            <a:r>
              <a:rPr lang="es-ES_tradnl" dirty="0"/>
              <a:t> can </a:t>
            </a:r>
            <a:r>
              <a:rPr lang="es-ES_tradnl" dirty="0" err="1"/>
              <a:t>communicate</a:t>
            </a:r>
            <a:r>
              <a:rPr lang="es-ES_tradnl" dirty="0"/>
              <a:t> and </a:t>
            </a:r>
            <a:r>
              <a:rPr lang="es-ES_tradnl" dirty="0" err="1"/>
              <a:t>express</a:t>
            </a:r>
            <a:r>
              <a:rPr lang="es-ES_tradnl" dirty="0"/>
              <a:t> </a:t>
            </a:r>
            <a:r>
              <a:rPr lang="es-ES_tradnl" dirty="0" err="1"/>
              <a:t>themselves</a:t>
            </a:r>
            <a:r>
              <a:rPr lang="es-ES_tradnl" dirty="0"/>
              <a:t> in a </a:t>
            </a:r>
            <a:r>
              <a:rPr lang="es-ES_tradnl" dirty="0" err="1"/>
              <a:t>correct</a:t>
            </a:r>
            <a:r>
              <a:rPr lang="es-ES_tradnl" dirty="0"/>
              <a:t> </a:t>
            </a:r>
            <a:r>
              <a:rPr lang="es-ES_tradnl" dirty="0" err="1"/>
              <a:t>way</a:t>
            </a:r>
            <a:r>
              <a:rPr lang="es-ES_tradnl" dirty="0"/>
              <a:t>.</a:t>
            </a:r>
          </a:p>
        </p:txBody>
      </p:sp>
      <p:sp>
        <p:nvSpPr>
          <p:cNvPr id="4" name="Título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Abstract</a:t>
            </a:r>
            <a:endParaRPr lang="es-ES_tradnl" dirty="0"/>
          </a:p>
        </p:txBody>
      </p:sp>
    </p:spTree>
    <p:extLst>
      <p:ext uri="{BB962C8B-B14F-4D97-AF65-F5344CB8AC3E}">
        <p14:creationId xmlns:p14="http://schemas.microsoft.com/office/powerpoint/2010/main" val="705587024"/>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969" y="4869160"/>
            <a:ext cx="8229600" cy="1143000"/>
          </a:xfrm>
        </p:spPr>
        <p:txBody>
          <a:bodyPr>
            <a:normAutofit fontScale="90000"/>
          </a:bodyPr>
          <a:lstStyle/>
          <a:p>
            <a:r>
              <a:rPr lang="es-ES_tradnl" dirty="0"/>
              <a:t>Palabras clave</a:t>
            </a:r>
            <a:r>
              <a:rPr lang="es-ES_tradnl" sz="4000" dirty="0"/>
              <a:t>: Estructura, composición, orden, </a:t>
            </a:r>
            <a:r>
              <a:rPr lang="es-ES" sz="4000" smtClean="0"/>
              <a:t>á</a:t>
            </a:r>
            <a:r>
              <a:rPr lang="es-ES_tradnl" sz="4000" smtClean="0"/>
              <a:t>urea</a:t>
            </a:r>
            <a:r>
              <a:rPr lang="es-ES_tradnl" sz="4000" dirty="0"/>
              <a:t>.</a:t>
            </a:r>
            <a:endParaRPr lang="es-ES_tradnl" sz="4000" dirty="0">
              <a:latin typeface="+mn-lt"/>
            </a:endParaRPr>
          </a:p>
        </p:txBody>
      </p:sp>
      <p:sp>
        <p:nvSpPr>
          <p:cNvPr id="3" name="Marcador de contenido 2"/>
          <p:cNvSpPr>
            <a:spLocks noGrp="1"/>
          </p:cNvSpPr>
          <p:nvPr>
            <p:ph idx="1"/>
          </p:nvPr>
        </p:nvSpPr>
        <p:spPr>
          <a:xfrm>
            <a:off x="418544" y="1598066"/>
            <a:ext cx="8229600" cy="3271094"/>
          </a:xfrm>
        </p:spPr>
        <p:txBody>
          <a:bodyPr>
            <a:normAutofit fontScale="92500" lnSpcReduction="10000"/>
          </a:bodyPr>
          <a:lstStyle/>
          <a:p>
            <a:pPr algn="just"/>
            <a:r>
              <a:rPr lang="es-ES_tradnl" dirty="0"/>
              <a:t>La estructura y composición son dos aspectos fundamentales en las artes plásticas, de los cuales se pueden realizar las obras más bellas y funcionales en el arte, el alumno podrá conocer las principales funciones de estos elementos, para que puedan comunicarse y expresarse </a:t>
            </a:r>
            <a:r>
              <a:rPr lang="es-ES_tradnl" dirty="0" smtClean="0"/>
              <a:t>de una </a:t>
            </a:r>
            <a:r>
              <a:rPr lang="es-ES_tradnl" dirty="0"/>
              <a:t>manera correcta.</a:t>
            </a:r>
          </a:p>
        </p:txBody>
      </p:sp>
      <p:sp>
        <p:nvSpPr>
          <p:cNvPr id="4" name="Título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t>RES</a:t>
            </a:r>
            <a:r>
              <a:rPr lang="es-ES" dirty="0" smtClean="0"/>
              <a:t>UMEN </a:t>
            </a:r>
            <a:endParaRPr lang="es-ES_tradnl" dirty="0"/>
          </a:p>
        </p:txBody>
      </p:sp>
    </p:spTree>
    <p:extLst>
      <p:ext uri="{BB962C8B-B14F-4D97-AF65-F5344CB8AC3E}">
        <p14:creationId xmlns:p14="http://schemas.microsoft.com/office/powerpoint/2010/main" val="2089532811"/>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856" y="-18256"/>
            <a:ext cx="8229600" cy="1143000"/>
          </a:xfrm>
        </p:spPr>
        <p:txBody>
          <a:bodyPr/>
          <a:lstStyle/>
          <a:p>
            <a:r>
              <a:rPr lang="es-ES_tradnl" b="1" dirty="0" smtClean="0"/>
              <a:t>ESTRUCTURA</a:t>
            </a:r>
            <a:r>
              <a:rPr lang="es-ES_tradnl" dirty="0" smtClean="0"/>
              <a:t> </a:t>
            </a:r>
            <a:endParaRPr lang="es-ES_tradnl" dirty="0"/>
          </a:p>
        </p:txBody>
      </p:sp>
      <p:sp>
        <p:nvSpPr>
          <p:cNvPr id="3" name="Marcador de contenido 2"/>
          <p:cNvSpPr>
            <a:spLocks noGrp="1"/>
          </p:cNvSpPr>
          <p:nvPr>
            <p:ph idx="1"/>
          </p:nvPr>
        </p:nvSpPr>
        <p:spPr>
          <a:xfrm>
            <a:off x="457200" y="836712"/>
            <a:ext cx="8229600" cy="4525963"/>
          </a:xfrm>
        </p:spPr>
        <p:txBody>
          <a:bodyPr/>
          <a:lstStyle/>
          <a:p>
            <a:pPr algn="just">
              <a:spcBef>
                <a:spcPct val="0"/>
              </a:spcBef>
            </a:pPr>
            <a:r>
              <a:rPr lang="es-ES" altLang="es-ES" dirty="0"/>
              <a:t>“La estructura, por regla general, impone un orden y predetermina las relaciones internas de las </a:t>
            </a:r>
            <a:r>
              <a:rPr lang="es-ES" altLang="es-ES" dirty="0" smtClean="0"/>
              <a:t>formas </a:t>
            </a:r>
            <a:r>
              <a:rPr lang="es-ES" altLang="es-ES" dirty="0"/>
              <a:t>de </a:t>
            </a:r>
            <a:r>
              <a:rPr lang="es-ES" altLang="es-ES" dirty="0" smtClean="0"/>
              <a:t>una composición.</a:t>
            </a:r>
            <a:endParaRPr lang="es-ES" altLang="es-ES" dirty="0"/>
          </a:p>
          <a:p>
            <a:pPr algn="just">
              <a:spcBef>
                <a:spcPct val="0"/>
              </a:spcBef>
            </a:pPr>
            <a:r>
              <a:rPr lang="es-ES" altLang="es-ES" dirty="0"/>
              <a:t>Es el esqueleto de  una composición.</a:t>
            </a:r>
          </a:p>
          <a:p>
            <a:endParaRPr lang="es-ES_tradn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301" y="2924944"/>
            <a:ext cx="6202035" cy="2852936"/>
          </a:xfrm>
          <a:prstGeom prst="rect">
            <a:avLst/>
          </a:prstGeom>
        </p:spPr>
      </p:pic>
    </p:spTree>
    <p:extLst>
      <p:ext uri="{BB962C8B-B14F-4D97-AF65-F5344CB8AC3E}">
        <p14:creationId xmlns:p14="http://schemas.microsoft.com/office/powerpoint/2010/main" val="1349267400"/>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4280"/>
            <a:ext cx="8229600" cy="1143000"/>
          </a:xfrm>
        </p:spPr>
        <p:txBody>
          <a:bodyPr/>
          <a:lstStyle/>
          <a:p>
            <a:r>
              <a:rPr lang="es-ES_tradnl" dirty="0" smtClean="0"/>
              <a:t>Estructura Inactiva</a:t>
            </a:r>
            <a:endParaRPr lang="es-ES_tradnl" dirty="0"/>
          </a:p>
        </p:txBody>
      </p:sp>
      <p:sp>
        <p:nvSpPr>
          <p:cNvPr id="3" name="Marcador de contenido 2"/>
          <p:cNvSpPr>
            <a:spLocks noGrp="1"/>
          </p:cNvSpPr>
          <p:nvPr>
            <p:ph idx="1"/>
          </p:nvPr>
        </p:nvSpPr>
        <p:spPr>
          <a:xfrm>
            <a:off x="457200" y="692696"/>
            <a:ext cx="8229600" cy="4525963"/>
          </a:xfrm>
        </p:spPr>
        <p:txBody>
          <a:bodyPr/>
          <a:lstStyle/>
          <a:p>
            <a:pPr algn="just">
              <a:spcBef>
                <a:spcPct val="0"/>
              </a:spcBef>
            </a:pPr>
            <a:r>
              <a:rPr lang="es-ES" altLang="es-ES" dirty="0"/>
              <a:t>Se compone de líneas estructurales, que son puramente conceptuales.</a:t>
            </a:r>
          </a:p>
          <a:p>
            <a:pPr algn="just">
              <a:spcBef>
                <a:spcPct val="0"/>
              </a:spcBef>
            </a:pPr>
            <a:r>
              <a:rPr lang="es-ES" altLang="es-ES" dirty="0"/>
              <a:t>Estas líneas son </a:t>
            </a:r>
            <a:r>
              <a:rPr lang="es-ES" altLang="es-ES" dirty="0" smtClean="0"/>
              <a:t>para </a:t>
            </a:r>
            <a:r>
              <a:rPr lang="es-ES" altLang="es-ES" dirty="0"/>
              <a:t>guiar la ubicación de las formas o módulos, pero nunca interfieren con sus formas .</a:t>
            </a:r>
          </a:p>
          <a:p>
            <a:endParaRPr lang="es-ES_tradnl" dirty="0"/>
          </a:p>
        </p:txBody>
      </p:sp>
      <p:pic>
        <p:nvPicPr>
          <p:cNvPr id="4" name="9 Imagen" descr="estructura inactiv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514" y="3284984"/>
            <a:ext cx="2674444" cy="267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3326706"/>
            <a:ext cx="2563068" cy="256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19794"/>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15416"/>
            <a:ext cx="8229600" cy="1143000"/>
          </a:xfrm>
        </p:spPr>
        <p:txBody>
          <a:bodyPr/>
          <a:lstStyle/>
          <a:p>
            <a:r>
              <a:rPr lang="es-ES_tradnl" dirty="0" smtClean="0"/>
              <a:t>Estructura Activa</a:t>
            </a:r>
            <a:endParaRPr lang="es-ES_tradnl" dirty="0"/>
          </a:p>
        </p:txBody>
      </p:sp>
      <p:sp>
        <p:nvSpPr>
          <p:cNvPr id="3" name="Marcador de contenido 2"/>
          <p:cNvSpPr>
            <a:spLocks noGrp="1"/>
          </p:cNvSpPr>
          <p:nvPr>
            <p:ph idx="1"/>
          </p:nvPr>
        </p:nvSpPr>
        <p:spPr>
          <a:xfrm>
            <a:off x="457200" y="548680"/>
            <a:ext cx="8229600" cy="4525963"/>
          </a:xfrm>
        </p:spPr>
        <p:txBody>
          <a:bodyPr/>
          <a:lstStyle/>
          <a:p>
            <a:pPr algn="just">
              <a:defRPr/>
            </a:pPr>
            <a:r>
              <a:rPr lang="es-ES" altLang="es-ES" dirty="0"/>
              <a:t>Se compone de líneas estructurales, que interactúan de varias maneras con los módulos que las </a:t>
            </a:r>
            <a:r>
              <a:rPr lang="es-ES" altLang="es-ES" dirty="0" smtClean="0"/>
              <a:t>contienen.</a:t>
            </a:r>
          </a:p>
          <a:p>
            <a:pPr algn="just">
              <a:defRPr/>
            </a:pPr>
            <a:r>
              <a:rPr lang="es-ES" spc="-20" dirty="0" smtClean="0"/>
              <a:t>Afecta </a:t>
            </a:r>
            <a:r>
              <a:rPr lang="es-ES" spc="-20" dirty="0"/>
              <a:t>la figura del módulo, cortándolo</a:t>
            </a:r>
            <a:r>
              <a:rPr lang="es-ES" dirty="0"/>
              <a:t> o uniéndolo según sea el </a:t>
            </a:r>
            <a:r>
              <a:rPr lang="es-ES" dirty="0" smtClean="0"/>
              <a:t>caso, </a:t>
            </a:r>
            <a:r>
              <a:rPr lang="es-ES" dirty="0"/>
              <a:t>modificando el contorno</a:t>
            </a:r>
            <a:r>
              <a:rPr lang="es-ES" dirty="0" smtClean="0"/>
              <a:t>.</a:t>
            </a:r>
            <a:endParaRPr lang="es-ES" dirty="0"/>
          </a:p>
          <a:p>
            <a:endParaRPr lang="es-ES_tradnl"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373835"/>
            <a:ext cx="3302014" cy="2564904"/>
          </a:xfrm>
          <a:prstGeom prst="rect">
            <a:avLst/>
          </a:prstGeom>
        </p:spPr>
      </p:pic>
      <p:pic>
        <p:nvPicPr>
          <p:cNvPr id="5" name="10 Imagen" descr="logo toyota 3d sil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403" y="3414924"/>
            <a:ext cx="3673029" cy="239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332860"/>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4280"/>
            <a:ext cx="8229600" cy="1143000"/>
          </a:xfrm>
        </p:spPr>
        <p:txBody>
          <a:bodyPr/>
          <a:lstStyle/>
          <a:p>
            <a:r>
              <a:rPr lang="es-ES_tradnl" dirty="0" smtClean="0"/>
              <a:t>Estructura Visible e Invisible </a:t>
            </a:r>
            <a:endParaRPr lang="es-ES_tradnl" dirty="0"/>
          </a:p>
        </p:txBody>
      </p:sp>
      <p:sp>
        <p:nvSpPr>
          <p:cNvPr id="4" name="6 CuadroTexto"/>
          <p:cNvSpPr txBox="1"/>
          <p:nvPr/>
        </p:nvSpPr>
        <p:spPr>
          <a:xfrm>
            <a:off x="3677542" y="3394992"/>
            <a:ext cx="5214938" cy="2554288"/>
          </a:xfrm>
          <a:prstGeom prst="rect">
            <a:avLst/>
          </a:prstGeom>
          <a:noFill/>
        </p:spPr>
        <p:txBody>
          <a:bodyPr>
            <a:spAutoFit/>
          </a:bodyPr>
          <a:lstStyle/>
          <a:p>
            <a:pPr algn="just" eaLnBrk="1" hangingPunct="1">
              <a:defRPr/>
            </a:pPr>
            <a:r>
              <a:rPr lang="es-ES" sz="3200" spc="-70" dirty="0"/>
              <a:t>“La estructura visible está compuesta </a:t>
            </a:r>
            <a:r>
              <a:rPr lang="es-ES" sz="3200" dirty="0"/>
              <a:t>por líneas reales y visibles, de un grosor deseado, en fin estas líneas son  parte de la composición.”</a:t>
            </a:r>
          </a:p>
        </p:txBody>
      </p:sp>
      <p:sp>
        <p:nvSpPr>
          <p:cNvPr id="5" name="8 CuadroTexto"/>
          <p:cNvSpPr txBox="1"/>
          <p:nvPr/>
        </p:nvSpPr>
        <p:spPr>
          <a:xfrm>
            <a:off x="323528" y="1008385"/>
            <a:ext cx="5213350" cy="2060575"/>
          </a:xfrm>
          <a:prstGeom prst="rect">
            <a:avLst/>
          </a:prstGeom>
          <a:noFill/>
        </p:spPr>
        <p:txBody>
          <a:bodyPr>
            <a:spAutoFit/>
          </a:bodyPr>
          <a:lstStyle/>
          <a:p>
            <a:pPr algn="just" eaLnBrk="1" hangingPunct="1">
              <a:defRPr/>
            </a:pPr>
            <a:r>
              <a:rPr lang="es-ES" sz="3200" dirty="0"/>
              <a:t>“Las estructuras invisible pueden </a:t>
            </a:r>
            <a:r>
              <a:rPr lang="es-ES" sz="3200" spc="-30" dirty="0"/>
              <a:t>ser activas o inactivas  pero no son </a:t>
            </a:r>
            <a:r>
              <a:rPr lang="es-ES" sz="3200" spc="-10" dirty="0"/>
              <a:t>visibles, no tienen grosor, ni color.”</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429000"/>
            <a:ext cx="3203958" cy="238939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772" y="980728"/>
            <a:ext cx="3371716" cy="2238080"/>
          </a:xfrm>
          <a:prstGeom prst="rect">
            <a:avLst/>
          </a:prstGeom>
        </p:spPr>
      </p:pic>
    </p:spTree>
    <p:extLst>
      <p:ext uri="{BB962C8B-B14F-4D97-AF65-F5344CB8AC3E}">
        <p14:creationId xmlns:p14="http://schemas.microsoft.com/office/powerpoint/2010/main" val="906812211"/>
      </p:ext>
    </p:extLst>
  </p:cSld>
  <p:clrMapOvr>
    <a:masterClrMapping/>
  </p:clrMapOvr>
  <p:transition>
    <p:dissolve/>
  </p:transition>
</p:sld>
</file>

<file path=ppt/theme/theme1.xml><?xml version="1.0" encoding="utf-8"?>
<a:theme xmlns:a="http://schemas.openxmlformats.org/drawingml/2006/main" name="PLANTILLA-BACHILLERATO acept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PLANTILLA-BACHILLERATO aceptada</Template>
  <TotalTime>1956</TotalTime>
  <Words>613</Words>
  <Application>Microsoft Office PowerPoint</Application>
  <PresentationFormat>Presentación en pantalla (4:3)</PresentationFormat>
  <Paragraphs>48</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PLANTILLA-BACHILLERATO aceptada</vt:lpstr>
      <vt:lpstr>Presentación de PowerPoint</vt:lpstr>
      <vt:lpstr>OBJETIVO</vt:lpstr>
      <vt:lpstr>COMPETENCIA A DESARROLLAR </vt:lpstr>
      <vt:lpstr>Keywords: Structure, composition, order, aurea. </vt:lpstr>
      <vt:lpstr>Palabras clave: Estructura, composición, orden, áurea.</vt:lpstr>
      <vt:lpstr>ESTRUCTURA </vt:lpstr>
      <vt:lpstr>Estructura Inactiva</vt:lpstr>
      <vt:lpstr>Estructura Activa</vt:lpstr>
      <vt:lpstr>Estructura Visible e Invisible </vt:lpstr>
      <vt:lpstr>Estructura de Repetición</vt:lpstr>
      <vt:lpstr>Composición</vt:lpstr>
      <vt:lpstr>Sección Áurea </vt:lpstr>
      <vt:lpstr>Rectángulo Áureo </vt:lpstr>
      <vt:lpstr>Ley de los Tercios </vt:lpstr>
      <vt:lpstr>Referencias.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THE NUMBERS</dc:title>
  <dc:creator>Heidi Zamora</dc:creator>
  <cp:lastModifiedBy>DELL</cp:lastModifiedBy>
  <cp:revision>115</cp:revision>
  <dcterms:created xsi:type="dcterms:W3CDTF">2014-06-01T21:01:51Z</dcterms:created>
  <dcterms:modified xsi:type="dcterms:W3CDTF">2017-03-24T13:52:04Z</dcterms:modified>
</cp:coreProperties>
</file>