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307" r:id="rId3"/>
    <p:sldId id="308" r:id="rId4"/>
    <p:sldId id="287" r:id="rId5"/>
    <p:sldId id="309" r:id="rId6"/>
    <p:sldId id="297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96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2" autoAdjust="0"/>
    <p:restoredTop sz="91429" autoAdjust="0"/>
  </p:normalViewPr>
  <p:slideViewPr>
    <p:cSldViewPr>
      <p:cViewPr>
        <p:scale>
          <a:sx n="86" d="100"/>
          <a:sy n="86" d="100"/>
        </p:scale>
        <p:origin x="-48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1268760"/>
            <a:ext cx="8280920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ÁREA ACADÉMICA:Expresi</a:t>
            </a:r>
            <a:r>
              <a:rPr kumimoji="0" lang="es-E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ón</a:t>
            </a:r>
            <a:r>
              <a:rPr kumimoji="0" lang="es-ES" sz="3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Gráfica.</a:t>
            </a:r>
            <a:r>
              <a:rPr kumimoji="0" lang="es-MX" sz="3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Dibujo</a:t>
            </a:r>
            <a:r>
              <a:rPr lang="es-ES" sz="3100" dirty="0" smtClean="0">
                <a:solidFill>
                  <a:schemeClr val="bg1"/>
                </a:solidFill>
                <a:latin typeface="Bell MT" panose="02020503060305020303" pitchFamily="18" charset="0"/>
                <a:ea typeface="+mj-ea"/>
                <a:cs typeface="+mj-cs"/>
              </a:rPr>
              <a:t>, Grabado, Punto, Línea, Plano y Volumen </a:t>
            </a:r>
            <a:r>
              <a:rPr kumimoji="0" lang="es-E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(Unidad II)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PROFESOR: L.D.G. Vanessa Ahide Madrid Tapia.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PERIODO: Enero </a:t>
            </a:r>
            <a:r>
              <a:rPr kumimoji="0" lang="mr-I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–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Junio 2017 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616" y="-191988"/>
            <a:ext cx="7543800" cy="1028700"/>
          </a:xfrm>
        </p:spPr>
        <p:txBody>
          <a:bodyPr>
            <a:normAutofit/>
          </a:bodyPr>
          <a:lstStyle/>
          <a:p>
            <a:r>
              <a:rPr lang="es-ES_tradnl" sz="3600" dirty="0"/>
              <a:t>TIPOS DE L</a:t>
            </a:r>
            <a:r>
              <a:rPr lang="es-ES" sz="3600" dirty="0"/>
              <a:t>ÍNEAS </a:t>
            </a:r>
            <a:endParaRPr lang="es-ES_tradn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0242" y="620688"/>
            <a:ext cx="6339569" cy="4154936"/>
          </a:xfrm>
        </p:spPr>
        <p:txBody>
          <a:bodyPr>
            <a:noAutofit/>
          </a:bodyPr>
          <a:lstStyle/>
          <a:p>
            <a:r>
              <a:rPr lang="es-MX" sz="2400" u="sng" dirty="0"/>
              <a:t>RECTA: </a:t>
            </a:r>
            <a:r>
              <a:rPr lang="es-MX" sz="2400" dirty="0"/>
              <a:t>tienen uniformidad, continuidad. </a:t>
            </a:r>
            <a:br>
              <a:rPr lang="es-MX" sz="2400" dirty="0"/>
            </a:br>
            <a:endParaRPr lang="es-MX" sz="2400" dirty="0"/>
          </a:p>
          <a:p>
            <a:r>
              <a:rPr lang="es-MX" sz="2400" u="sng" dirty="0"/>
              <a:t>Horizontal: </a:t>
            </a:r>
            <a:r>
              <a:rPr lang="es-MX" sz="2400" dirty="0"/>
              <a:t>Define el camino hacia el punto mas corto. </a:t>
            </a:r>
            <a:br>
              <a:rPr lang="es-MX" sz="2400" dirty="0"/>
            </a:br>
            <a:r>
              <a:rPr lang="es-MX" sz="2400" dirty="0"/>
              <a:t>Significado: Vida, apoyo, seguridad, espiritualidad y equilibrio. </a:t>
            </a:r>
            <a:br>
              <a:rPr lang="es-MX" sz="2400" dirty="0"/>
            </a:br>
            <a:endParaRPr lang="es-MX" sz="2400" dirty="0"/>
          </a:p>
          <a:p>
            <a:r>
              <a:rPr lang="es-MX" sz="2400" u="sng" dirty="0"/>
              <a:t>Vertical: </a:t>
            </a:r>
            <a:r>
              <a:rPr lang="es-MX" sz="2400" dirty="0"/>
              <a:t>sugiere elevación; movimiento ascendiente </a:t>
            </a:r>
            <a:br>
              <a:rPr lang="es-MX" sz="2400" dirty="0"/>
            </a:br>
            <a:r>
              <a:rPr lang="es-MX" sz="2400" dirty="0"/>
              <a:t>Significado: Elegancia, fuerza, quietud, serenidad, ascendencia.</a:t>
            </a:r>
          </a:p>
          <a:p>
            <a:endParaRPr lang="es-MX" sz="2400" dirty="0"/>
          </a:p>
          <a:p>
            <a:r>
              <a:rPr lang="es-MX" sz="2400" u="sng" dirty="0"/>
              <a:t>CURVA:</a:t>
            </a:r>
            <a:r>
              <a:rPr lang="es-MX" sz="2400" dirty="0"/>
              <a:t> Tienen forma de onda, la mas libre y dinámica de todas.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74" y="775401"/>
            <a:ext cx="2422206" cy="1805869"/>
          </a:xfrm>
          <a:prstGeom prst="rect">
            <a:avLst/>
          </a:prstGeom>
        </p:spPr>
      </p:pic>
      <p:pic>
        <p:nvPicPr>
          <p:cNvPr id="5" name="Picture 4" descr="http://png.clipart.me/graphics/thumbs/257/abstract-retro-styled-layout-with-wavy-lines-in-a-cmyk-color-scheme-this-vector-image-is-fully-editable_25736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266" y="3253519"/>
            <a:ext cx="2566222" cy="256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367299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0243" y="260648"/>
            <a:ext cx="5042628" cy="4904897"/>
          </a:xfrm>
        </p:spPr>
        <p:txBody>
          <a:bodyPr>
            <a:noAutofit/>
          </a:bodyPr>
          <a:lstStyle/>
          <a:p>
            <a:r>
              <a:rPr lang="es-MX" sz="2400" u="sng" dirty="0"/>
              <a:t>Inclinada:</a:t>
            </a:r>
            <a:r>
              <a:rPr lang="es-MX" sz="2400" dirty="0"/>
              <a:t>Parece que esta a punto de caer.</a:t>
            </a:r>
            <a:br>
              <a:rPr lang="es-MX" sz="2400" dirty="0"/>
            </a:br>
            <a:r>
              <a:rPr lang="es-MX" sz="2400" dirty="0"/>
              <a:t>Significado: Caída, inestabilidad, inseguridad, tensión, desequilibrio.</a:t>
            </a:r>
          </a:p>
          <a:p>
            <a:endParaRPr lang="es-MX" sz="2400" dirty="0"/>
          </a:p>
          <a:p>
            <a:r>
              <a:rPr lang="es-MX" sz="2400" u="sng" dirty="0"/>
              <a:t>QUEBRADA:</a:t>
            </a:r>
            <a:r>
              <a:rPr lang="es-MX" sz="2400" dirty="0"/>
              <a:t> formada por segmentos de rectas concatenados.</a:t>
            </a:r>
            <a:br>
              <a:rPr lang="es-MX" sz="2400" dirty="0"/>
            </a:br>
            <a:r>
              <a:rPr lang="es-MX" sz="2400" dirty="0"/>
              <a:t>Significado: Ruptura, peligro y capricho.</a:t>
            </a:r>
          </a:p>
          <a:p>
            <a:endParaRPr lang="es-MX" sz="2400" dirty="0"/>
          </a:p>
          <a:p>
            <a:r>
              <a:rPr lang="es-MX" sz="2400" u="sng" dirty="0"/>
              <a:t>MIXTA:</a:t>
            </a:r>
            <a:r>
              <a:rPr lang="es-MX" sz="2400" dirty="0"/>
              <a:t> Combinación de rectas y curvas.</a:t>
            </a:r>
            <a:br>
              <a:rPr lang="es-MX" sz="2400" dirty="0"/>
            </a:br>
            <a:r>
              <a:rPr lang="es-MX" sz="2400" dirty="0"/>
              <a:t>Significado: Cambios bruscos y capricho</a:t>
            </a:r>
            <a:r>
              <a:rPr lang="es-MX" sz="2400" dirty="0" smtClean="0"/>
              <a:t>. </a:t>
            </a:r>
            <a:endParaRPr lang="es-ES_tradn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06" y="98000"/>
            <a:ext cx="3384782" cy="2250880"/>
          </a:xfrm>
          <a:prstGeom prst="rect">
            <a:avLst/>
          </a:prstGeom>
        </p:spPr>
      </p:pic>
      <p:cxnSp>
        <p:nvCxnSpPr>
          <p:cNvPr id="5" name="28 Conector recto"/>
          <p:cNvCxnSpPr/>
          <p:nvPr/>
        </p:nvCxnSpPr>
        <p:spPr>
          <a:xfrm>
            <a:off x="10609819" y="8785330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 Conector recto"/>
          <p:cNvCxnSpPr/>
          <p:nvPr/>
        </p:nvCxnSpPr>
        <p:spPr>
          <a:xfrm>
            <a:off x="10717831" y="8785330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9 Conector recto"/>
          <p:cNvCxnSpPr/>
          <p:nvPr/>
        </p:nvCxnSpPr>
        <p:spPr>
          <a:xfrm>
            <a:off x="10501807" y="8785330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30 Conector recto"/>
          <p:cNvCxnSpPr/>
          <p:nvPr/>
        </p:nvCxnSpPr>
        <p:spPr>
          <a:xfrm>
            <a:off x="10393795" y="8785330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31 Conector recto"/>
          <p:cNvCxnSpPr/>
          <p:nvPr/>
        </p:nvCxnSpPr>
        <p:spPr>
          <a:xfrm>
            <a:off x="10285783" y="8785330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32 Conector recto"/>
          <p:cNvCxnSpPr/>
          <p:nvPr/>
        </p:nvCxnSpPr>
        <p:spPr>
          <a:xfrm>
            <a:off x="10177771" y="8785330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33 Conector recto"/>
          <p:cNvCxnSpPr/>
          <p:nvPr/>
        </p:nvCxnSpPr>
        <p:spPr>
          <a:xfrm>
            <a:off x="10069759" y="8785330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35 Conector recto"/>
          <p:cNvCxnSpPr/>
          <p:nvPr/>
        </p:nvCxnSpPr>
        <p:spPr>
          <a:xfrm>
            <a:off x="9853735" y="8785330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34 Conector recto"/>
          <p:cNvCxnSpPr/>
          <p:nvPr/>
        </p:nvCxnSpPr>
        <p:spPr>
          <a:xfrm>
            <a:off x="9961747" y="8785330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9 Conector recto"/>
          <p:cNvCxnSpPr/>
          <p:nvPr/>
        </p:nvCxnSpPr>
        <p:spPr>
          <a:xfrm>
            <a:off x="8649705" y="4232015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28 Conector recto"/>
          <p:cNvCxnSpPr/>
          <p:nvPr/>
        </p:nvCxnSpPr>
        <p:spPr>
          <a:xfrm>
            <a:off x="8541693" y="4232015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9 Conector recto"/>
          <p:cNvCxnSpPr/>
          <p:nvPr/>
        </p:nvCxnSpPr>
        <p:spPr>
          <a:xfrm>
            <a:off x="8433681" y="4232015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30 Conector recto"/>
          <p:cNvCxnSpPr/>
          <p:nvPr/>
        </p:nvCxnSpPr>
        <p:spPr>
          <a:xfrm>
            <a:off x="8325669" y="4232015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31 Conector recto"/>
          <p:cNvCxnSpPr/>
          <p:nvPr/>
        </p:nvCxnSpPr>
        <p:spPr>
          <a:xfrm>
            <a:off x="8217657" y="4232015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2 Conector recto"/>
          <p:cNvCxnSpPr/>
          <p:nvPr/>
        </p:nvCxnSpPr>
        <p:spPr>
          <a:xfrm>
            <a:off x="8109645" y="4232015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33 Conector recto"/>
          <p:cNvCxnSpPr/>
          <p:nvPr/>
        </p:nvCxnSpPr>
        <p:spPr>
          <a:xfrm>
            <a:off x="8001633" y="4232015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4 Conector recto"/>
          <p:cNvCxnSpPr/>
          <p:nvPr/>
        </p:nvCxnSpPr>
        <p:spPr>
          <a:xfrm>
            <a:off x="7893621" y="4232015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35 Conector recto"/>
          <p:cNvCxnSpPr/>
          <p:nvPr/>
        </p:nvCxnSpPr>
        <p:spPr>
          <a:xfrm>
            <a:off x="7785609" y="4232015"/>
            <a:ext cx="0" cy="12421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4 Conector recto"/>
          <p:cNvCxnSpPr/>
          <p:nvPr/>
        </p:nvCxnSpPr>
        <p:spPr>
          <a:xfrm>
            <a:off x="4860032" y="4581128"/>
            <a:ext cx="26254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5 Conector recto"/>
          <p:cNvCxnSpPr/>
          <p:nvPr/>
        </p:nvCxnSpPr>
        <p:spPr>
          <a:xfrm>
            <a:off x="4860032" y="4743146"/>
            <a:ext cx="26254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6 Conector recto"/>
          <p:cNvCxnSpPr/>
          <p:nvPr/>
        </p:nvCxnSpPr>
        <p:spPr>
          <a:xfrm>
            <a:off x="4860032" y="4878809"/>
            <a:ext cx="2625427" cy="263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7 Conector recto"/>
          <p:cNvCxnSpPr/>
          <p:nvPr/>
        </p:nvCxnSpPr>
        <p:spPr>
          <a:xfrm>
            <a:off x="4860032" y="5051754"/>
            <a:ext cx="2625427" cy="154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8 Conector recto"/>
          <p:cNvCxnSpPr/>
          <p:nvPr/>
        </p:nvCxnSpPr>
        <p:spPr>
          <a:xfrm>
            <a:off x="5265108" y="2713096"/>
            <a:ext cx="1827172" cy="1518919"/>
          </a:xfrm>
          <a:prstGeom prst="line">
            <a:avLst/>
          </a:prstGeom>
          <a:ln w="476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http://www.arredemo.es/wp-content/uploads/2013/05/cp_545_softer-profile-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9947" y="2587105"/>
            <a:ext cx="1756904" cy="148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416584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3752" y="27519"/>
            <a:ext cx="3278137" cy="1028700"/>
          </a:xfrm>
        </p:spPr>
        <p:txBody>
          <a:bodyPr>
            <a:noAutofit/>
          </a:bodyPr>
          <a:lstStyle/>
          <a:p>
            <a:r>
              <a:rPr lang="es-ES_tradnl" sz="4000" dirty="0"/>
              <a:t>El PLANO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475" y="1056219"/>
            <a:ext cx="8482693" cy="5109085"/>
          </a:xfrm>
        </p:spPr>
        <p:txBody>
          <a:bodyPr>
            <a:normAutofit/>
          </a:bodyPr>
          <a:lstStyle/>
          <a:p>
            <a:pPr algn="just"/>
            <a:r>
              <a:rPr lang="es-ES_tradnl" sz="3375" dirty="0"/>
              <a:t>El plano es el recorrido de una línea en movimiento. </a:t>
            </a:r>
          </a:p>
          <a:p>
            <a:pPr algn="just"/>
            <a:r>
              <a:rPr lang="es-ES_tradnl" sz="3375" dirty="0"/>
              <a:t>El plano tiene largo y ancho pero no grosor. </a:t>
            </a:r>
          </a:p>
          <a:p>
            <a:pPr algn="just"/>
            <a:r>
              <a:rPr lang="es-ES_tradnl" sz="3375" dirty="0"/>
              <a:t>Tiene posición y dirección </a:t>
            </a:r>
          </a:p>
          <a:p>
            <a:pPr algn="just"/>
            <a:r>
              <a:rPr lang="es-ES_tradnl" sz="3375" dirty="0"/>
              <a:t>El plano tiene una variedad de figuras que pueden ser clasificadas en: </a:t>
            </a:r>
          </a:p>
          <a:p>
            <a:pPr marL="0" indent="0" algn="just">
              <a:buNone/>
            </a:pPr>
            <a:r>
              <a:rPr lang="es-ES_tradnl" sz="3375" dirty="0"/>
              <a:t>A)Geométricas    B)</a:t>
            </a:r>
            <a:r>
              <a:rPr lang="es-ES_tradnl" sz="3375" dirty="0" err="1"/>
              <a:t>Org</a:t>
            </a:r>
            <a:r>
              <a:rPr lang="es-ES" sz="3375" dirty="0" err="1"/>
              <a:t>ánicas</a:t>
            </a:r>
            <a:r>
              <a:rPr lang="es-ES" sz="3375" dirty="0"/>
              <a:t>  C) Rectilíneas  </a:t>
            </a:r>
          </a:p>
          <a:p>
            <a:pPr marL="0" indent="0" algn="just">
              <a:buNone/>
            </a:pPr>
            <a:r>
              <a:rPr lang="es-ES" sz="3375" dirty="0"/>
              <a:t>D) Irregulares</a:t>
            </a:r>
            <a:r>
              <a:rPr lang="es-ES_tradnl" sz="3375" dirty="0"/>
              <a:t>  E) Manuscritas  F)Accidentales 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5993146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51320" cy="5472608"/>
          </a:xfrm>
        </p:spPr>
      </p:pic>
    </p:spTree>
    <p:extLst>
      <p:ext uri="{BB962C8B-B14F-4D97-AF65-F5344CB8AC3E}">
        <p14:creationId xmlns:p14="http://schemas.microsoft.com/office/powerpoint/2010/main" val="2125626282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VOLUMEN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06901"/>
            <a:ext cx="8640960" cy="2948940"/>
          </a:xfrm>
        </p:spPr>
        <p:txBody>
          <a:bodyPr>
            <a:normAutofit/>
          </a:bodyPr>
          <a:lstStyle/>
          <a:p>
            <a:pPr algn="just"/>
            <a:r>
              <a:rPr lang="es-ES_tradnl" dirty="0"/>
              <a:t>El volumen es el recorrido de un plano en movimiento el cual se convierte en volumen. Tiene </a:t>
            </a:r>
            <a:r>
              <a:rPr lang="es-ES_tradnl" dirty="0" err="1"/>
              <a:t>posición</a:t>
            </a:r>
            <a:r>
              <a:rPr lang="es-ES_tradnl" dirty="0"/>
              <a:t> en el espacio y está limitado por planos. </a:t>
            </a:r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5" y="3355747"/>
            <a:ext cx="3092385" cy="24218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58189"/>
            <a:ext cx="2128157" cy="22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53729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Referencias.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spcAft>
                <a:spcPts val="1500"/>
              </a:spcAft>
            </a:pPr>
            <a:r>
              <a:rPr lang="es-ES" altLang="es-ES" dirty="0" smtClean="0"/>
              <a:t>Wong, </a:t>
            </a:r>
            <a:r>
              <a:rPr lang="es-ES" altLang="es-ES" dirty="0" err="1" smtClean="0"/>
              <a:t>Wicius</a:t>
            </a:r>
            <a:r>
              <a:rPr lang="es-ES" altLang="es-ES" dirty="0" smtClean="0"/>
              <a:t>. (s.f.). Fundamentos del diseño. Editorial Gustavo Gili.</a:t>
            </a:r>
          </a:p>
          <a:p>
            <a:r>
              <a:rPr lang="es-MX" dirty="0" smtClean="0"/>
              <a:t>RUIZ </a:t>
            </a:r>
            <a:r>
              <a:rPr lang="es-MX" dirty="0"/>
              <a:t>Ramírez, Luis </a:t>
            </a:r>
            <a:r>
              <a:rPr lang="es-MX" dirty="0" smtClean="0"/>
              <a:t>Alberto</a:t>
            </a:r>
            <a:r>
              <a:rPr lang="es-ES_tradnl" dirty="0" smtClean="0"/>
              <a:t>.</a:t>
            </a:r>
            <a:r>
              <a:rPr lang="es-MX" dirty="0" smtClean="0"/>
              <a:t>Expresión Gráfica.  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Editorial. </a:t>
            </a:r>
            <a:r>
              <a:rPr lang="es-MX" dirty="0"/>
              <a:t>Book Mart, 2013.</a:t>
            </a:r>
            <a:r>
              <a:rPr lang="es-ES_tradnl" dirty="0"/>
              <a:t> </a:t>
            </a:r>
            <a:endParaRPr lang="es-ES_tradnl" dirty="0" smtClean="0"/>
          </a:p>
          <a:p>
            <a:pPr marL="0" indent="0">
              <a:buNone/>
            </a:pPr>
            <a:endParaRPr lang="es-ES" altLang="es-ES" dirty="0"/>
          </a:p>
          <a:p>
            <a:r>
              <a:rPr lang="es-ES" altLang="es-ES" dirty="0"/>
              <a:t>Imágenes tomadas de la web.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5501913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algn="just"/>
            <a:r>
              <a:rPr lang="es-ES_tradnl" dirty="0" smtClean="0"/>
              <a:t>Conocer</a:t>
            </a:r>
            <a:r>
              <a:rPr lang="es-ES" dirty="0" smtClean="0"/>
              <a:t>á en que consisten los elementos plásticos de la forma  y los elementos estructurales en las artes plásticas, así como podrá emplear estos elementos en una composición.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876548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COMPETENCIA A DESARROLLAR	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b="1" dirty="0" smtClean="0"/>
              <a:t>CREATIVIDAD  </a:t>
            </a:r>
          </a:p>
          <a:p>
            <a:pPr marL="0" indent="0" algn="just">
              <a:buNone/>
            </a:pPr>
            <a:r>
              <a:rPr lang="es-ES_tradnl" b="1" dirty="0" smtClean="0"/>
              <a:t>ATRIBUTO: </a:t>
            </a:r>
          </a:p>
          <a:p>
            <a:pPr marL="0" indent="0" algn="just">
              <a:buNone/>
            </a:pPr>
            <a:r>
              <a:rPr lang="es-ES_tradnl" b="1" dirty="0" smtClean="0"/>
              <a:t>5.1 </a:t>
            </a:r>
            <a:r>
              <a:rPr lang="es-ES_tradnl" dirty="0" smtClean="0"/>
              <a:t>Sigue instrucciones y procedimientos de manera reflexiva, comprendiendo como cada uno de los pasos contribuye al alcance de un objetivo.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10780899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544" y="49411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dirty="0" err="1" smtClean="0"/>
              <a:t>Keywords</a:t>
            </a:r>
            <a:r>
              <a:rPr lang="es-ES_tradnl" dirty="0" smtClean="0">
                <a:latin typeface="+mn-lt"/>
              </a:rPr>
              <a:t>: </a:t>
            </a:r>
            <a:r>
              <a:rPr lang="es-ES_tradnl" sz="3200" dirty="0" err="1" smtClean="0"/>
              <a:t>Drawing</a:t>
            </a:r>
            <a:r>
              <a:rPr lang="es-ES_tradnl" sz="3200" dirty="0" smtClean="0"/>
              <a:t>, </a:t>
            </a:r>
            <a:r>
              <a:rPr lang="es-ES_tradnl" sz="3200" dirty="0" err="1" smtClean="0"/>
              <a:t>engraving</a:t>
            </a:r>
            <a:r>
              <a:rPr lang="es-ES_tradnl" sz="3200" dirty="0" smtClean="0"/>
              <a:t> art, </a:t>
            </a:r>
            <a:r>
              <a:rPr lang="es-ES_tradnl" sz="3200" dirty="0" err="1" smtClean="0"/>
              <a:t>point</a:t>
            </a:r>
            <a:r>
              <a:rPr lang="es-ES_tradnl" sz="3200" dirty="0" smtClean="0"/>
              <a:t>, flat, line, </a:t>
            </a:r>
            <a:r>
              <a:rPr lang="es-ES_tradnl" sz="3200" dirty="0" err="1" smtClean="0"/>
              <a:t>volume</a:t>
            </a:r>
            <a:r>
              <a:rPr lang="es-ES_tradnl" sz="3200" dirty="0" smtClean="0"/>
              <a:t>.</a:t>
            </a:r>
            <a:endParaRPr lang="es-ES_tradnl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544" y="1484784"/>
            <a:ext cx="8229600" cy="3271094"/>
          </a:xfrm>
        </p:spPr>
        <p:txBody>
          <a:bodyPr>
            <a:normAutofit/>
          </a:bodyPr>
          <a:lstStyle/>
          <a:p>
            <a:pPr algn="just"/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plastic</a:t>
            </a:r>
            <a:r>
              <a:rPr lang="es-ES_tradnl" dirty="0"/>
              <a:t> </a:t>
            </a:r>
            <a:r>
              <a:rPr lang="es-ES_tradnl" dirty="0" err="1"/>
              <a:t>elements</a:t>
            </a:r>
            <a:r>
              <a:rPr lang="es-ES_tradnl" dirty="0"/>
              <a:t> in a </a:t>
            </a:r>
            <a:r>
              <a:rPr lang="es-ES_tradnl" dirty="0" err="1"/>
              <a:t>composition</a:t>
            </a:r>
            <a:r>
              <a:rPr lang="es-ES_tradnl" dirty="0"/>
              <a:t> are of </a:t>
            </a:r>
            <a:r>
              <a:rPr lang="es-ES_tradnl" dirty="0" err="1"/>
              <a:t>great</a:t>
            </a:r>
            <a:r>
              <a:rPr lang="es-ES_tradnl" dirty="0"/>
              <a:t> </a:t>
            </a:r>
            <a:r>
              <a:rPr lang="es-ES_tradnl" dirty="0" err="1"/>
              <a:t>help</a:t>
            </a:r>
            <a:r>
              <a:rPr lang="es-ES_tradnl" dirty="0"/>
              <a:t> </a:t>
            </a:r>
            <a:r>
              <a:rPr lang="es-ES_tradnl" dirty="0" err="1"/>
              <a:t>because</a:t>
            </a:r>
            <a:r>
              <a:rPr lang="es-ES_tradnl" dirty="0"/>
              <a:t> </a:t>
            </a:r>
            <a:r>
              <a:rPr lang="es-ES_tradnl" dirty="0" err="1"/>
              <a:t>they</a:t>
            </a:r>
            <a:r>
              <a:rPr lang="es-ES_tradnl" dirty="0"/>
              <a:t> </a:t>
            </a:r>
            <a:r>
              <a:rPr lang="es-ES_tradnl" dirty="0" err="1"/>
              <a:t>allow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r>
              <a:rPr lang="es-ES_tradnl" dirty="0"/>
              <a:t> to </a:t>
            </a:r>
            <a:r>
              <a:rPr lang="es-ES_tradnl" dirty="0" err="1"/>
              <a:t>create</a:t>
            </a:r>
            <a:r>
              <a:rPr lang="es-ES_tradnl" dirty="0"/>
              <a:t> </a:t>
            </a:r>
            <a:r>
              <a:rPr lang="es-ES_tradnl" dirty="0" err="1"/>
              <a:t>great</a:t>
            </a:r>
            <a:r>
              <a:rPr lang="es-ES_tradnl" dirty="0"/>
              <a:t> </a:t>
            </a:r>
            <a:r>
              <a:rPr lang="es-ES_tradnl" dirty="0" err="1"/>
              <a:t>works</a:t>
            </a:r>
            <a:r>
              <a:rPr lang="es-ES_tradnl" dirty="0"/>
              <a:t> of art,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plastic</a:t>
            </a:r>
            <a:r>
              <a:rPr lang="es-ES_tradnl" dirty="0"/>
              <a:t> </a:t>
            </a:r>
            <a:r>
              <a:rPr lang="es-ES_tradnl" dirty="0" err="1"/>
              <a:t>elements</a:t>
            </a:r>
            <a:r>
              <a:rPr lang="es-ES_tradnl" dirty="0"/>
              <a:t> </a:t>
            </a:r>
            <a:r>
              <a:rPr lang="es-ES_tradnl" dirty="0" err="1"/>
              <a:t>allow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r>
              <a:rPr lang="es-ES_tradnl" dirty="0"/>
              <a:t> to </a:t>
            </a:r>
            <a:r>
              <a:rPr lang="es-ES_tradnl" dirty="0" err="1"/>
              <a:t>have</a:t>
            </a:r>
            <a:r>
              <a:rPr lang="es-ES_tradnl" dirty="0"/>
              <a:t> a </a:t>
            </a:r>
            <a:r>
              <a:rPr lang="es-ES_tradnl" dirty="0" err="1"/>
              <a:t>significant</a:t>
            </a:r>
            <a:r>
              <a:rPr lang="es-ES_tradnl" dirty="0"/>
              <a:t> </a:t>
            </a:r>
            <a:r>
              <a:rPr lang="es-ES_tradnl" dirty="0" err="1"/>
              <a:t>learning</a:t>
            </a:r>
            <a:r>
              <a:rPr lang="es-ES_tradnl" dirty="0"/>
              <a:t> and in </a:t>
            </a:r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way</a:t>
            </a:r>
            <a:r>
              <a:rPr lang="es-ES_tradnl" dirty="0"/>
              <a:t>, </a:t>
            </a:r>
            <a:r>
              <a:rPr lang="es-ES_tradnl" dirty="0" err="1"/>
              <a:t>allows</a:t>
            </a:r>
            <a:r>
              <a:rPr lang="es-ES_tradnl" dirty="0"/>
              <a:t> </a:t>
            </a:r>
            <a:r>
              <a:rPr lang="es-ES_tradnl" dirty="0" err="1"/>
              <a:t>us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elaboration</a:t>
            </a:r>
            <a:r>
              <a:rPr lang="es-ES_tradnl" dirty="0"/>
              <a:t> of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graphic</a:t>
            </a:r>
            <a:r>
              <a:rPr lang="es-ES_tradnl" dirty="0"/>
              <a:t> </a:t>
            </a:r>
            <a:r>
              <a:rPr lang="es-ES_tradnl" dirty="0" err="1" smtClean="0"/>
              <a:t>applications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Abstract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558702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544" y="49411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dirty="0"/>
              <a:t>Palabras clave: </a:t>
            </a:r>
            <a:r>
              <a:rPr lang="es-ES_tradnl" sz="4000" dirty="0"/>
              <a:t>Dibujo, grabado, punto, plano, línea, volumen.</a:t>
            </a:r>
            <a:endParaRPr lang="es-ES_tradnl" sz="40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544" y="1484784"/>
            <a:ext cx="8229600" cy="3271094"/>
          </a:xfrm>
        </p:spPr>
        <p:txBody>
          <a:bodyPr>
            <a:normAutofit/>
          </a:bodyPr>
          <a:lstStyle/>
          <a:p>
            <a:pPr algn="just"/>
            <a:r>
              <a:rPr lang="es-ES_tradnl" dirty="0"/>
              <a:t>Los elementos plásticos en una composición son de gran ayuda porque nos permiten crear grandes obras de arte, los elementos plásticos nos permiten tener un aprendizaje significativo y de esta manera</a:t>
            </a:r>
            <a:r>
              <a:rPr lang="es-ES_tradnl" dirty="0" smtClean="0"/>
              <a:t>, la </a:t>
            </a:r>
            <a:r>
              <a:rPr lang="es-ES_tradnl" dirty="0"/>
              <a:t>elaboración de diferentes aplicaciones gráficas.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RESUMEN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0822317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856" y="17214"/>
            <a:ext cx="1885950" cy="10287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DIBUJO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965086"/>
            <a:ext cx="8564438" cy="1527810"/>
          </a:xfrm>
        </p:spPr>
        <p:txBody>
          <a:bodyPr>
            <a:noAutofit/>
          </a:bodyPr>
          <a:lstStyle/>
          <a:p>
            <a:pPr algn="just"/>
            <a:r>
              <a:rPr lang="es-ES_tradnl" dirty="0"/>
              <a:t>El dibujo es el arte visual de representar algo en un medio </a:t>
            </a:r>
            <a:r>
              <a:rPr lang="es-ES_tradnl" dirty="0" err="1"/>
              <a:t>bi</a:t>
            </a:r>
            <a:r>
              <a:rPr lang="es-ES_tradnl" dirty="0"/>
              <a:t> o tridimensional mediante diversas herramientas y/o m</a:t>
            </a:r>
            <a:r>
              <a:rPr lang="es-ES" dirty="0"/>
              <a:t>é</a:t>
            </a:r>
            <a:r>
              <a:rPr lang="es-ES_tradnl" dirty="0"/>
              <a:t>todos.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532575" cy="30144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20" y="2736304"/>
            <a:ext cx="2987080" cy="29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0462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2961" y="260648"/>
            <a:ext cx="2543175" cy="559001"/>
          </a:xfrm>
        </p:spPr>
        <p:txBody>
          <a:bodyPr>
            <a:normAutofit fontScale="90000"/>
          </a:bodyPr>
          <a:lstStyle/>
          <a:p>
            <a:r>
              <a:rPr lang="es-ES_tradnl" smtClean="0"/>
              <a:t>GRABADO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6541" y="1052736"/>
            <a:ext cx="8311923" cy="3803740"/>
          </a:xfrm>
        </p:spPr>
        <p:txBody>
          <a:bodyPr>
            <a:normAutofit/>
          </a:bodyPr>
          <a:lstStyle/>
          <a:p>
            <a:pPr algn="just"/>
            <a:r>
              <a:rPr lang="es-ES_tradnl" sz="2700" dirty="0"/>
              <a:t>T</a:t>
            </a:r>
            <a:r>
              <a:rPr lang="es-ES" sz="2700" dirty="0" err="1"/>
              <a:t>écnica</a:t>
            </a:r>
            <a:r>
              <a:rPr lang="es-ES" sz="2700" dirty="0"/>
              <a:t> </a:t>
            </a:r>
            <a:r>
              <a:rPr lang="es-ES_tradnl" sz="2700" dirty="0"/>
              <a:t>de </a:t>
            </a:r>
            <a:r>
              <a:rPr lang="es-ES_tradnl" sz="2700" dirty="0" err="1"/>
              <a:t>impresi</a:t>
            </a:r>
            <a:r>
              <a:rPr lang="es-ES" sz="2700" dirty="0" err="1"/>
              <a:t>ó</a:t>
            </a:r>
            <a:r>
              <a:rPr lang="es-ES_tradnl" sz="2700" dirty="0"/>
              <a:t>n que consiste en dibujar una imagen sobre una superficie rígida llamada matriz, dejando una huella que después alojar</a:t>
            </a:r>
            <a:r>
              <a:rPr lang="es-ES" sz="2700" dirty="0"/>
              <a:t>á</a:t>
            </a:r>
            <a:r>
              <a:rPr lang="es-ES_tradnl" sz="2700" dirty="0"/>
              <a:t> tinta y será transferida por presi</a:t>
            </a:r>
            <a:r>
              <a:rPr lang="es-ES" sz="2700" dirty="0" err="1"/>
              <a:t>ó</a:t>
            </a:r>
            <a:r>
              <a:rPr lang="es-ES_tradnl" sz="2700" dirty="0"/>
              <a:t>n a otra superficie.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36" y="3010481"/>
            <a:ext cx="2281436" cy="29747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06050"/>
            <a:ext cx="3542379" cy="27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54667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161945"/>
            <a:ext cx="2210264" cy="1028700"/>
          </a:xfrm>
        </p:spPr>
        <p:txBody>
          <a:bodyPr>
            <a:normAutofit/>
          </a:bodyPr>
          <a:lstStyle/>
          <a:p>
            <a:r>
              <a:rPr lang="es-ES_tradnl" smtClean="0"/>
              <a:t>PUNTO 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503" y="1092853"/>
            <a:ext cx="8571365" cy="3632291"/>
          </a:xfrm>
        </p:spPr>
        <p:txBody>
          <a:bodyPr>
            <a:noAutofit/>
          </a:bodyPr>
          <a:lstStyle/>
          <a:p>
            <a:pPr algn="just"/>
            <a:r>
              <a:rPr lang="es-ES_tradnl" sz="2250" dirty="0"/>
              <a:t>El punto es la unidad gr</a:t>
            </a:r>
            <a:r>
              <a:rPr lang="es-ES" sz="2250" dirty="0"/>
              <a:t>á</a:t>
            </a:r>
            <a:r>
              <a:rPr lang="es-ES_tradnl" sz="2250" dirty="0" err="1"/>
              <a:t>fica</a:t>
            </a:r>
            <a:r>
              <a:rPr lang="es-ES_tradnl" sz="2250" dirty="0"/>
              <a:t> mas pequeña, el ”</a:t>
            </a:r>
            <a:r>
              <a:rPr lang="es-ES" sz="2250" dirty="0"/>
              <a:t>á</a:t>
            </a:r>
            <a:r>
              <a:rPr lang="es-ES_tradnl" sz="2250" dirty="0"/>
              <a:t>tomo“ de una </a:t>
            </a:r>
            <a:r>
              <a:rPr lang="es-ES_tradnl" sz="2250" dirty="0" err="1"/>
              <a:t>composici</a:t>
            </a:r>
            <a:r>
              <a:rPr lang="es-ES" sz="2250" dirty="0" err="1"/>
              <a:t>ó</a:t>
            </a:r>
            <a:r>
              <a:rPr lang="es-ES_tradnl" sz="2250" dirty="0"/>
              <a:t>n.</a:t>
            </a:r>
          </a:p>
          <a:p>
            <a:pPr algn="just"/>
            <a:r>
              <a:rPr lang="es-ES_tradnl" sz="2250" dirty="0"/>
              <a:t>Ocupa una superficie sobre el plano, no tiene </a:t>
            </a:r>
            <a:r>
              <a:rPr lang="es-ES_tradnl" sz="2250" dirty="0" err="1"/>
              <a:t>direcci</a:t>
            </a:r>
            <a:r>
              <a:rPr lang="es-ES" sz="2250" dirty="0" err="1"/>
              <a:t>ón</a:t>
            </a:r>
            <a:r>
              <a:rPr lang="es-ES_tradnl" sz="2250" dirty="0"/>
              <a:t>. </a:t>
            </a:r>
          </a:p>
          <a:p>
            <a:pPr algn="just"/>
            <a:r>
              <a:rPr lang="es-ES_tradnl" sz="2250" dirty="0"/>
              <a:t>Tiene un gran poder de </a:t>
            </a:r>
            <a:r>
              <a:rPr lang="es-ES_tradnl" sz="2250" dirty="0" err="1"/>
              <a:t>atracci</a:t>
            </a:r>
            <a:r>
              <a:rPr lang="es-ES" sz="2250" dirty="0" err="1"/>
              <a:t>ó</a:t>
            </a:r>
            <a:r>
              <a:rPr lang="es-ES_tradnl" sz="2250" dirty="0"/>
              <a:t>n cuando se encuentra solo. </a:t>
            </a:r>
          </a:p>
          <a:p>
            <a:pPr algn="just"/>
            <a:r>
              <a:rPr lang="es-ES_tradnl" sz="2250" dirty="0"/>
              <a:t>Puede producir </a:t>
            </a:r>
            <a:r>
              <a:rPr lang="es-ES_tradnl" sz="2250" dirty="0" err="1"/>
              <a:t>sensaci</a:t>
            </a:r>
            <a:r>
              <a:rPr lang="es-ES" sz="2250" dirty="0" err="1"/>
              <a:t>ó</a:t>
            </a:r>
            <a:r>
              <a:rPr lang="es-ES_tradnl" sz="2250" dirty="0"/>
              <a:t>n de </a:t>
            </a:r>
            <a:r>
              <a:rPr lang="es-ES_tradnl" sz="2250" dirty="0" err="1"/>
              <a:t>tensi</a:t>
            </a:r>
            <a:r>
              <a:rPr lang="es-ES" sz="2250" dirty="0" err="1"/>
              <a:t>ó</a:t>
            </a:r>
            <a:r>
              <a:rPr lang="es-ES_tradnl" sz="2250" dirty="0"/>
              <a:t>n cuando se añade otro punto. </a:t>
            </a:r>
          </a:p>
          <a:p>
            <a:pPr algn="just"/>
            <a:endParaRPr lang="es-ES_tradnl" sz="22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07572"/>
            <a:ext cx="3147332" cy="23604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2" y="3407572"/>
            <a:ext cx="3150280" cy="23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7088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9560"/>
            <a:ext cx="7543800" cy="1028700"/>
          </a:xfrm>
        </p:spPr>
        <p:txBody>
          <a:bodyPr/>
          <a:lstStyle/>
          <a:p>
            <a:r>
              <a:rPr lang="es-ES_tradnl" dirty="0" smtClean="0"/>
              <a:t>L</a:t>
            </a:r>
            <a:r>
              <a:rPr lang="es-ES" dirty="0" smtClean="0"/>
              <a:t>ÍNEA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0243" y="1124744"/>
            <a:ext cx="8531679" cy="4582092"/>
          </a:xfrm>
        </p:spPr>
        <p:txBody>
          <a:bodyPr>
            <a:noAutofit/>
          </a:bodyPr>
          <a:lstStyle/>
          <a:p>
            <a:pPr algn="just"/>
            <a:r>
              <a:rPr lang="es-MX" dirty="0">
                <a:latin typeface="+mj-lt"/>
                <a:ea typeface="Century Schoolbook" charset="0"/>
                <a:cs typeface="Century Schoolbook" charset="0"/>
              </a:rPr>
              <a:t>La línea puede definirse como una sucesión interrumpida de puntos</a:t>
            </a:r>
            <a:r>
              <a:rPr lang="es-MX" dirty="0" smtClean="0">
                <a:latin typeface="+mj-lt"/>
                <a:ea typeface="Century Schoolbook" charset="0"/>
                <a:cs typeface="Century Schoolbook" charset="0"/>
              </a:rPr>
              <a:t>.</a:t>
            </a:r>
            <a:endParaRPr lang="es-MX" dirty="0">
              <a:latin typeface="+mj-lt"/>
              <a:ea typeface="Century Schoolbook" charset="0"/>
              <a:cs typeface="Century Schoolbook" charset="0"/>
            </a:endParaRPr>
          </a:p>
          <a:p>
            <a:r>
              <a:rPr lang="es-MX" dirty="0">
                <a:latin typeface="+mj-lt"/>
                <a:ea typeface="Century Schoolbook" charset="0"/>
                <a:cs typeface="Century Schoolbook" charset="0"/>
              </a:rPr>
              <a:t>Las principales funciones plásticas de la línea son: </a:t>
            </a:r>
            <a:br>
              <a:rPr lang="es-MX" dirty="0">
                <a:latin typeface="+mj-lt"/>
                <a:ea typeface="Century Schoolbook" charset="0"/>
                <a:cs typeface="Century Schoolbook" charset="0"/>
              </a:rPr>
            </a:br>
            <a:r>
              <a:rPr lang="es-MX" dirty="0">
                <a:latin typeface="+mj-lt"/>
                <a:ea typeface="Century Schoolbook" charset="0"/>
                <a:cs typeface="Century Schoolbook" charset="0"/>
              </a:rPr>
              <a:t>- Crear sentidos direccionales.</a:t>
            </a:r>
            <a:br>
              <a:rPr lang="es-MX" dirty="0">
                <a:latin typeface="+mj-lt"/>
                <a:ea typeface="Century Schoolbook" charset="0"/>
                <a:cs typeface="Century Schoolbook" charset="0"/>
              </a:rPr>
            </a:br>
            <a:r>
              <a:rPr lang="es-MX" dirty="0">
                <a:latin typeface="+mj-lt"/>
                <a:ea typeface="Century Schoolbook" charset="0"/>
                <a:cs typeface="Century Schoolbook" charset="0"/>
              </a:rPr>
              <a:t>- Aportar profundidad a la composición, sobre todo en representaciones planas y perspectivas.</a:t>
            </a:r>
            <a:br>
              <a:rPr lang="es-MX" dirty="0">
                <a:latin typeface="+mj-lt"/>
                <a:ea typeface="Century Schoolbook" charset="0"/>
                <a:cs typeface="Century Schoolbook" charset="0"/>
              </a:rPr>
            </a:br>
            <a:r>
              <a:rPr lang="es-MX" dirty="0">
                <a:latin typeface="+mj-lt"/>
                <a:ea typeface="Century Schoolbook" charset="0"/>
                <a:cs typeface="Century Schoolbook" charset="0"/>
              </a:rPr>
              <a:t>- Dar volumen a los objetos bidimensionales.</a:t>
            </a:r>
            <a:br>
              <a:rPr lang="es-MX" dirty="0">
                <a:latin typeface="+mj-lt"/>
                <a:ea typeface="Century Schoolbook" charset="0"/>
                <a:cs typeface="Century Schoolbook" charset="0"/>
              </a:rPr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3689288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1194</TotalTime>
  <Words>468</Words>
  <Application>Microsoft Office PowerPoint</Application>
  <PresentationFormat>Presentación en pantalla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PLANTILLA-BACHILLERATO aceptada</vt:lpstr>
      <vt:lpstr>Presentación de PowerPoint</vt:lpstr>
      <vt:lpstr>OBJETIVO</vt:lpstr>
      <vt:lpstr>COMPETENCIA A DESARROLLAR </vt:lpstr>
      <vt:lpstr>Keywords: Drawing, engraving art, point, flat, line, volume.</vt:lpstr>
      <vt:lpstr>Palabras clave: Dibujo, grabado, punto, plano, línea, volumen.</vt:lpstr>
      <vt:lpstr>DIBUJO</vt:lpstr>
      <vt:lpstr>GRABADO</vt:lpstr>
      <vt:lpstr>PUNTO </vt:lpstr>
      <vt:lpstr>LÍNEA</vt:lpstr>
      <vt:lpstr>TIPOS DE LÍNEAS </vt:lpstr>
      <vt:lpstr>Presentación de PowerPoint</vt:lpstr>
      <vt:lpstr>El PLANO</vt:lpstr>
      <vt:lpstr>Presentación de PowerPoint</vt:lpstr>
      <vt:lpstr>EL VOLUMEN </vt:lpstr>
      <vt:lpstr>Referencias.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128</cp:revision>
  <dcterms:created xsi:type="dcterms:W3CDTF">2014-06-01T21:01:51Z</dcterms:created>
  <dcterms:modified xsi:type="dcterms:W3CDTF">2017-03-24T13:48:22Z</dcterms:modified>
</cp:coreProperties>
</file>