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5" r:id="rId2"/>
    <p:sldId id="287" r:id="rId3"/>
    <p:sldId id="286" r:id="rId4"/>
    <p:sldId id="288" r:id="rId5"/>
    <p:sldId id="289" r:id="rId6"/>
    <p:sldId id="290" r:id="rId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599" autoAdjust="0"/>
  </p:normalViewPr>
  <p:slideViewPr>
    <p:cSldViewPr>
      <p:cViewPr>
        <p:scale>
          <a:sx n="70" d="100"/>
          <a:sy n="70" d="100"/>
        </p:scale>
        <p:origin x="-1290" y="-114"/>
      </p:cViewPr>
      <p:guideLst>
        <p:guide orient="horz" pos="2160"/>
        <p:guide pos="2880"/>
      </p:guideLst>
    </p:cSldViewPr>
  </p:slideViewPr>
  <p:outlineViewPr>
    <p:cViewPr>
      <p:scale>
        <a:sx n="33" d="100"/>
        <a:sy n="33" d="100"/>
      </p:scale>
      <p:origin x="0" y="1003"/>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609068697"/>
      </p:ext>
    </p:extLst>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423426067"/>
      </p:ext>
    </p:extLst>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2204405887"/>
      </p:ext>
    </p:extLst>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831659030"/>
      </p:ext>
    </p:extLst>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176952700"/>
      </p:ext>
    </p:extLst>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1485197842"/>
      </p:ext>
    </p:extLst>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2566138623"/>
      </p:ext>
    </p:extLst>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1951558074"/>
      </p:ext>
    </p:extLst>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613588102"/>
      </p:ext>
    </p:extLst>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661211050"/>
      </p:ext>
    </p:extLst>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318B0DC-DF66-4C43-8A5A-A2F05475C7EC}" type="datetimeFigureOut">
              <a:rPr lang="es-MX" smtClean="0"/>
              <a:pPr/>
              <a:t>12/03/2017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197403857"/>
      </p:ext>
    </p:extLst>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3999"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 y="-72008"/>
            <a:ext cx="9143999" cy="702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8B0DC-DF66-4C43-8A5A-A2F05475C7EC}" type="datetimeFigureOut">
              <a:rPr lang="es-MX" smtClean="0"/>
              <a:pPr/>
              <a:t>12/03/2017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98F905-A9FD-4300-8D26-CB69A112B17D}" type="slidenum">
              <a:rPr lang="es-MX" smtClean="0"/>
              <a:pPr/>
              <a:t>‹Nº›</a:t>
            </a:fld>
            <a:endParaRPr lang="es-MX"/>
          </a:p>
        </p:txBody>
      </p:sp>
    </p:spTree>
    <p:extLst>
      <p:ext uri="{BB962C8B-B14F-4D97-AF65-F5344CB8AC3E}">
        <p14:creationId xmlns:p14="http://schemas.microsoft.com/office/powerpoint/2010/main" val="6272668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dissolv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499992" y="2924944"/>
            <a:ext cx="3995936" cy="2246769"/>
          </a:xfrm>
          <a:prstGeom prst="rect">
            <a:avLst/>
          </a:prstGeom>
          <a:noFill/>
        </p:spPr>
        <p:txBody>
          <a:bodyPr wrap="square" rtlCol="0">
            <a:spAutoFit/>
          </a:bodyPr>
          <a:lstStyle/>
          <a:p>
            <a:pPr algn="r"/>
            <a:r>
              <a:rPr lang="es-MX" sz="2400" b="1" i="1" dirty="0" smtClean="0">
                <a:solidFill>
                  <a:schemeClr val="accent6">
                    <a:lumMod val="20000"/>
                    <a:lumOff val="80000"/>
                  </a:schemeClr>
                </a:solidFill>
              </a:rPr>
              <a:t>TEACHER:</a:t>
            </a:r>
          </a:p>
          <a:p>
            <a:pPr algn="r"/>
            <a:r>
              <a:rPr lang="es-MX" sz="2400" b="1" i="1" dirty="0" smtClean="0">
                <a:solidFill>
                  <a:schemeClr val="accent6">
                    <a:lumMod val="20000"/>
                    <a:lumOff val="80000"/>
                  </a:schemeClr>
                </a:solidFill>
              </a:rPr>
              <a:t>MTE. HEIDI ZAMORA NAVA</a:t>
            </a:r>
          </a:p>
          <a:p>
            <a:pPr algn="r"/>
            <a:endParaRPr lang="es-MX" sz="2400" b="1" i="1" dirty="0" smtClean="0">
              <a:solidFill>
                <a:schemeClr val="accent6">
                  <a:lumMod val="20000"/>
                  <a:lumOff val="80000"/>
                </a:schemeClr>
              </a:solidFill>
            </a:endParaRPr>
          </a:p>
          <a:p>
            <a:pPr algn="r"/>
            <a:r>
              <a:rPr lang="es-MX" sz="2400" b="1" i="1" dirty="0" smtClean="0">
                <a:solidFill>
                  <a:schemeClr val="accent6">
                    <a:lumMod val="20000"/>
                    <a:lumOff val="80000"/>
                  </a:schemeClr>
                </a:solidFill>
              </a:rPr>
              <a:t>SEMESTER:</a:t>
            </a:r>
          </a:p>
          <a:p>
            <a:pPr algn="r"/>
            <a:r>
              <a:rPr lang="es-MX" sz="2400" b="1" i="1" dirty="0" err="1" smtClean="0">
                <a:solidFill>
                  <a:schemeClr val="accent6">
                    <a:lumMod val="20000"/>
                    <a:lumOff val="80000"/>
                  </a:schemeClr>
                </a:solidFill>
              </a:rPr>
              <a:t>January</a:t>
            </a:r>
            <a:r>
              <a:rPr lang="es-MX" sz="2400" b="1" i="1" dirty="0" smtClean="0">
                <a:solidFill>
                  <a:schemeClr val="accent6">
                    <a:lumMod val="20000"/>
                    <a:lumOff val="80000"/>
                  </a:schemeClr>
                </a:solidFill>
              </a:rPr>
              <a:t> – </a:t>
            </a:r>
            <a:r>
              <a:rPr lang="es-MX" sz="2400" b="1" i="1" dirty="0" err="1" smtClean="0">
                <a:solidFill>
                  <a:schemeClr val="accent6">
                    <a:lumMod val="20000"/>
                    <a:lumOff val="80000"/>
                  </a:schemeClr>
                </a:solidFill>
              </a:rPr>
              <a:t>May</a:t>
            </a:r>
            <a:r>
              <a:rPr lang="es-MX" sz="2400" b="1" i="1" dirty="0" smtClean="0">
                <a:solidFill>
                  <a:schemeClr val="accent6">
                    <a:lumMod val="20000"/>
                    <a:lumOff val="80000"/>
                  </a:schemeClr>
                </a:solidFill>
              </a:rPr>
              <a:t>, 2015</a:t>
            </a:r>
          </a:p>
          <a:p>
            <a:pPr algn="r"/>
            <a:endParaRPr lang="es-MX" sz="2000" i="1" dirty="0">
              <a:solidFill>
                <a:schemeClr val="accent6">
                  <a:lumMod val="20000"/>
                  <a:lumOff val="80000"/>
                </a:schemeClr>
              </a:solidFill>
            </a:endParaRPr>
          </a:p>
        </p:txBody>
      </p:sp>
      <p:pic>
        <p:nvPicPr>
          <p:cNvPr id="7" name="Picture 2" descr="C:\Users\hp\Desktop\PORTADA3.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6415" b="22072"/>
          <a:stretch/>
        </p:blipFill>
        <p:spPr bwMode="auto">
          <a:xfrm>
            <a:off x="0" y="-99392"/>
            <a:ext cx="9289032" cy="7056784"/>
          </a:xfrm>
          <a:prstGeom prst="rect">
            <a:avLst/>
          </a:prstGeom>
          <a:noFill/>
          <a:extLst>
            <a:ext uri="{909E8E84-426E-40DD-AFC4-6F175D3DCCD1}">
              <a14:hiddenFill xmlns:a14="http://schemas.microsoft.com/office/drawing/2010/main">
                <a:solidFill>
                  <a:srgbClr val="FFFFFF"/>
                </a:solidFill>
              </a14:hiddenFill>
            </a:ext>
          </a:extLst>
        </p:spPr>
      </p:pic>
      <p:sp>
        <p:nvSpPr>
          <p:cNvPr id="8" name="1 Título"/>
          <p:cNvSpPr txBox="1">
            <a:spLocks/>
          </p:cNvSpPr>
          <p:nvPr/>
        </p:nvSpPr>
        <p:spPr>
          <a:xfrm>
            <a:off x="683568" y="1268760"/>
            <a:ext cx="7128792" cy="2187674"/>
          </a:xfrm>
          <a:prstGeom prst="rect">
            <a:avLst/>
          </a:prstGeom>
        </p:spPr>
        <p:txBody>
          <a:bodyPr vert="horz" lIns="91440" tIns="45720" rIns="91440" bIns="45720" rtlCol="0" anchor="ctr">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ÁREA ACADÉMICA: Matemáticas </a:t>
            </a:r>
            <a:b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TEMA:  </a:t>
            </a:r>
            <a:r>
              <a:rPr lang="es-MX" sz="3100" dirty="0" smtClean="0">
                <a:solidFill>
                  <a:schemeClr val="bg1"/>
                </a:solidFill>
                <a:latin typeface="Bell MT" panose="02020503060305020303" pitchFamily="18" charset="0"/>
                <a:ea typeface="+mj-ea"/>
                <a:cs typeface="+mj-cs"/>
              </a:rPr>
              <a:t>Aplicación de la derivada</a:t>
            </a: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
            </a:r>
            <a:b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PROFESOR: Mtra. Diana A. Romero Fuentes</a:t>
            </a:r>
            <a:b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PERIODO: Enero – Junio 2017</a:t>
            </a:r>
            <a:r>
              <a:rPr kumimoji="0" lang="es-MX" sz="4400" b="0" i="0" u="none" strike="noStrike" kern="1200" cap="none" spc="0" normalizeH="0" baseline="0" noProof="0" dirty="0" smtClean="0">
                <a:ln>
                  <a:noFill/>
                </a:ln>
                <a:solidFill>
                  <a:schemeClr val="tx1"/>
                </a:solidFill>
                <a:effectLst/>
                <a:uLnTx/>
                <a:uFillTx/>
                <a:latin typeface="+mj-lt"/>
                <a:ea typeface="+mj-ea"/>
                <a:cs typeface="+mj-cs"/>
              </a:rPr>
              <a:t/>
            </a:r>
            <a:br>
              <a:rPr kumimoji="0" lang="es-MX" sz="4400" b="0" i="0" u="none" strike="noStrike" kern="1200" cap="none" spc="0" normalizeH="0" baseline="0" noProof="0" dirty="0" smtClean="0">
                <a:ln>
                  <a:noFill/>
                </a:ln>
                <a:solidFill>
                  <a:schemeClr val="tx1"/>
                </a:solidFill>
                <a:effectLst/>
                <a:uLnTx/>
                <a:uFillTx/>
                <a:latin typeface="+mj-lt"/>
                <a:ea typeface="+mj-ea"/>
                <a:cs typeface="+mj-cs"/>
              </a:rPr>
            </a:br>
            <a:endParaRPr kumimoji="0" lang="es-MX"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3682752" cy="1143000"/>
          </a:xfrm>
        </p:spPr>
        <p:txBody>
          <a:bodyPr>
            <a:normAutofit/>
          </a:bodyPr>
          <a:lstStyle/>
          <a:p>
            <a:r>
              <a:rPr lang="es-MX" sz="4000" dirty="0" err="1" smtClean="0"/>
              <a:t>Abstract</a:t>
            </a:r>
            <a:endParaRPr lang="es-MX" sz="4000" dirty="0"/>
          </a:p>
        </p:txBody>
      </p:sp>
      <p:sp>
        <p:nvSpPr>
          <p:cNvPr id="3" name="2 Marcador de contenido"/>
          <p:cNvSpPr>
            <a:spLocks noGrp="1"/>
          </p:cNvSpPr>
          <p:nvPr>
            <p:ph idx="1"/>
          </p:nvPr>
        </p:nvSpPr>
        <p:spPr>
          <a:xfrm>
            <a:off x="457200" y="1600201"/>
            <a:ext cx="3898776" cy="3196952"/>
          </a:xfrm>
        </p:spPr>
        <p:txBody>
          <a:bodyPr>
            <a:normAutofit fontScale="77500" lnSpcReduction="20000"/>
          </a:bodyPr>
          <a:lstStyle/>
          <a:p>
            <a:pPr marL="0" indent="0" algn="just">
              <a:lnSpc>
                <a:spcPct val="150000"/>
              </a:lnSpc>
              <a:buNone/>
            </a:pPr>
            <a:r>
              <a:rPr lang="en-US" sz="2400" dirty="0"/>
              <a:t>If in a problem we were finding expressions like, the biggest, the least cost, the least time, the biggest voltage, the biggest productivity, the least effort, more resistant, between others, we can translate them to a mathematical language in terms of maxima and minimums.</a:t>
            </a:r>
            <a:endParaRPr lang="es-MX" sz="2400" dirty="0"/>
          </a:p>
        </p:txBody>
      </p:sp>
      <p:sp>
        <p:nvSpPr>
          <p:cNvPr id="4" name="2 Marcador de contenido"/>
          <p:cNvSpPr txBox="1">
            <a:spLocks/>
          </p:cNvSpPr>
          <p:nvPr/>
        </p:nvSpPr>
        <p:spPr>
          <a:xfrm>
            <a:off x="4644008" y="1556792"/>
            <a:ext cx="3898776" cy="3196952"/>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lnSpc>
                <a:spcPct val="150000"/>
              </a:lnSpc>
              <a:buNone/>
            </a:pPr>
            <a:r>
              <a:rPr lang="es-MX" sz="2000" dirty="0" smtClean="0"/>
              <a:t>Si </a:t>
            </a:r>
            <a:r>
              <a:rPr lang="es-MX" sz="2000" dirty="0"/>
              <a:t>en un problema encontramos expresiones como, el mayor, el menor coste, el menor tiempo, el mayor voltaje, la mayor productividad, el menor esfuerzo, más resistente, entre otros, podemos traducirlos a un lenguaje matemático en términos de Máximos y mínimos.</a:t>
            </a:r>
            <a:endParaRPr lang="es-MX" sz="2400" dirty="0"/>
          </a:p>
        </p:txBody>
      </p:sp>
      <p:sp>
        <p:nvSpPr>
          <p:cNvPr id="5" name="1 Título"/>
          <p:cNvSpPr txBox="1">
            <a:spLocks/>
          </p:cNvSpPr>
          <p:nvPr/>
        </p:nvSpPr>
        <p:spPr>
          <a:xfrm>
            <a:off x="4839757" y="441633"/>
            <a:ext cx="3682752"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4000" dirty="0" smtClean="0"/>
              <a:t>Resumen</a:t>
            </a:r>
            <a:endParaRPr lang="es-MX" sz="4000" dirty="0"/>
          </a:p>
        </p:txBody>
      </p:sp>
    </p:spTree>
    <p:extLst>
      <p:ext uri="{BB962C8B-B14F-4D97-AF65-F5344CB8AC3E}">
        <p14:creationId xmlns:p14="http://schemas.microsoft.com/office/powerpoint/2010/main" val="1216252056"/>
      </p:ext>
    </p:extLst>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11560" y="548680"/>
            <a:ext cx="7704856" cy="769441"/>
          </a:xfrm>
          <a:prstGeom prst="rect">
            <a:avLst/>
          </a:prstGeom>
          <a:noFill/>
        </p:spPr>
        <p:txBody>
          <a:bodyPr wrap="square" rtlCol="0">
            <a:spAutoFit/>
          </a:bodyPr>
          <a:lstStyle/>
          <a:p>
            <a:pPr algn="ctr"/>
            <a:r>
              <a:rPr lang="es-MX" sz="4400" dirty="0" smtClean="0">
                <a:latin typeface="Cooper Black" panose="0208090404030B020404" pitchFamily="18" charset="0"/>
              </a:rPr>
              <a:t>Resolución de problemas</a:t>
            </a:r>
            <a:endParaRPr lang="es-MX" sz="4400" dirty="0">
              <a:latin typeface="Cooper Black" panose="0208090404030B020404" pitchFamily="18" charset="0"/>
            </a:endParaRPr>
          </a:p>
        </p:txBody>
      </p:sp>
      <p:sp>
        <p:nvSpPr>
          <p:cNvPr id="5" name="4 CuadroTexto"/>
          <p:cNvSpPr txBox="1"/>
          <p:nvPr/>
        </p:nvSpPr>
        <p:spPr>
          <a:xfrm>
            <a:off x="415792" y="2708920"/>
            <a:ext cx="8116648" cy="2169825"/>
          </a:xfrm>
          <a:prstGeom prst="rect">
            <a:avLst/>
          </a:prstGeom>
          <a:noFill/>
        </p:spPr>
        <p:txBody>
          <a:bodyPr wrap="square" rtlCol="0">
            <a:spAutoFit/>
          </a:bodyPr>
          <a:lstStyle/>
          <a:p>
            <a:pPr algn="just">
              <a:lnSpc>
                <a:spcPct val="150000"/>
              </a:lnSpc>
            </a:pPr>
            <a:r>
              <a:rPr lang="es-MX" b="1" dirty="0"/>
              <a:t>Competencia específica</a:t>
            </a:r>
          </a:p>
          <a:p>
            <a:pPr algn="just">
              <a:lnSpc>
                <a:spcPct val="150000"/>
              </a:lnSpc>
            </a:pPr>
            <a:endParaRPr lang="es-MX" dirty="0"/>
          </a:p>
          <a:p>
            <a:pPr algn="just">
              <a:lnSpc>
                <a:spcPct val="150000"/>
              </a:lnSpc>
            </a:pPr>
            <a:r>
              <a:rPr lang="es-MX" dirty="0"/>
              <a:t>Aplicar el concepto de la derivada para la solución de problemas de optimización y variación de funciones , y la de diferencial  en problemas que requieren aproximaciones</a:t>
            </a:r>
            <a:r>
              <a:rPr lang="es-MX" sz="1200" dirty="0" smtClean="0">
                <a:latin typeface="Arial" panose="020B0604020202020204" pitchFamily="34" charset="0"/>
                <a:cs typeface="Arial" panose="020B0604020202020204" pitchFamily="34" charset="0"/>
              </a:rPr>
              <a:t>.</a:t>
            </a:r>
            <a:endParaRPr lang="es-MX"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9865950"/>
      </p:ext>
    </p:extLst>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79512" y="188640"/>
            <a:ext cx="8892480" cy="769441"/>
          </a:xfrm>
          <a:prstGeom prst="rect">
            <a:avLst/>
          </a:prstGeom>
          <a:noFill/>
        </p:spPr>
        <p:txBody>
          <a:bodyPr wrap="square" rtlCol="0">
            <a:spAutoFit/>
          </a:bodyPr>
          <a:lstStyle/>
          <a:p>
            <a:pPr algn="ctr"/>
            <a:r>
              <a:rPr lang="es-MX" sz="4400" dirty="0">
                <a:latin typeface="Cooper Black" panose="0208090404030B020404" pitchFamily="18" charset="0"/>
              </a:rPr>
              <a:t>Como plantear un problema:</a:t>
            </a:r>
          </a:p>
        </p:txBody>
      </p:sp>
      <p:sp>
        <p:nvSpPr>
          <p:cNvPr id="4" name="3 CuadroTexto"/>
          <p:cNvSpPr txBox="1"/>
          <p:nvPr/>
        </p:nvSpPr>
        <p:spPr>
          <a:xfrm>
            <a:off x="485292" y="1628799"/>
            <a:ext cx="8280920" cy="2585323"/>
          </a:xfrm>
          <a:prstGeom prst="rect">
            <a:avLst/>
          </a:prstGeom>
          <a:noFill/>
        </p:spPr>
        <p:txBody>
          <a:bodyPr wrap="square" rtlCol="0">
            <a:spAutoFit/>
          </a:bodyPr>
          <a:lstStyle/>
          <a:p>
            <a:pPr algn="just">
              <a:lnSpc>
                <a:spcPct val="150000"/>
              </a:lnSpc>
            </a:pPr>
            <a:r>
              <a:rPr lang="es-MX" b="1" dirty="0" smtClean="0"/>
              <a:t>Se presentan dos casos: </a:t>
            </a:r>
          </a:p>
          <a:p>
            <a:pPr algn="just">
              <a:lnSpc>
                <a:spcPct val="150000"/>
              </a:lnSpc>
            </a:pPr>
            <a:endParaRPr lang="es-MX" dirty="0"/>
          </a:p>
          <a:p>
            <a:pPr marL="342900" indent="-342900" algn="just">
              <a:lnSpc>
                <a:spcPct val="150000"/>
              </a:lnSpc>
              <a:buAutoNum type="alphaUcPeriod"/>
            </a:pPr>
            <a:r>
              <a:rPr lang="es-MX" dirty="0" smtClean="0"/>
              <a:t>En el primero, el problema incluye una función específica que permite su solución.</a:t>
            </a:r>
          </a:p>
          <a:p>
            <a:pPr algn="just">
              <a:lnSpc>
                <a:spcPct val="150000"/>
              </a:lnSpc>
            </a:pPr>
            <a:endParaRPr lang="es-MX" dirty="0" smtClean="0"/>
          </a:p>
          <a:p>
            <a:pPr algn="just">
              <a:lnSpc>
                <a:spcPct val="150000"/>
              </a:lnSpc>
            </a:pPr>
            <a:r>
              <a:rPr lang="es-MX" dirty="0" smtClean="0"/>
              <a:t>B.  En el segundo, la función se desconoce y es necesario obtenerla utilizando fórmulas conocidas  y los datos del problema,  únicamente con los datos disponibles.</a:t>
            </a:r>
          </a:p>
        </p:txBody>
      </p:sp>
    </p:spTree>
    <p:extLst>
      <p:ext uri="{BB962C8B-B14F-4D97-AF65-F5344CB8AC3E}">
        <p14:creationId xmlns:p14="http://schemas.microsoft.com/office/powerpoint/2010/main" val="4224405392"/>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58376" y="670872"/>
            <a:ext cx="7848872" cy="4662815"/>
          </a:xfrm>
          <a:prstGeom prst="rect">
            <a:avLst/>
          </a:prstGeom>
        </p:spPr>
        <p:txBody>
          <a:bodyPr wrap="square">
            <a:spAutoFit/>
          </a:bodyPr>
          <a:lstStyle/>
          <a:p>
            <a:pPr algn="just">
              <a:lnSpc>
                <a:spcPct val="150000"/>
              </a:lnSpc>
            </a:pPr>
            <a:r>
              <a:rPr lang="es-MX" b="1" dirty="0"/>
              <a:t>En ambos casos para obtener la solución se recomienda </a:t>
            </a:r>
            <a:r>
              <a:rPr lang="es-MX" b="1" dirty="0" smtClean="0"/>
              <a:t>:</a:t>
            </a:r>
          </a:p>
          <a:p>
            <a:pPr algn="just">
              <a:lnSpc>
                <a:spcPct val="150000"/>
              </a:lnSpc>
            </a:pPr>
            <a:endParaRPr lang="es-MX" b="1" dirty="0"/>
          </a:p>
          <a:p>
            <a:pPr algn="just">
              <a:lnSpc>
                <a:spcPct val="150000"/>
              </a:lnSpc>
            </a:pPr>
            <a:r>
              <a:rPr lang="es-MX" dirty="0"/>
              <a:t>1.- Trazar una gráfica (de ser posible)</a:t>
            </a:r>
          </a:p>
          <a:p>
            <a:pPr algn="just">
              <a:lnSpc>
                <a:spcPct val="150000"/>
              </a:lnSpc>
            </a:pPr>
            <a:r>
              <a:rPr lang="es-MX" dirty="0"/>
              <a:t>2.- Asignar una literal a cada una de las cantidades que se citan en el problema.</a:t>
            </a:r>
          </a:p>
          <a:p>
            <a:pPr algn="just">
              <a:lnSpc>
                <a:spcPct val="150000"/>
              </a:lnSpc>
            </a:pPr>
            <a:r>
              <a:rPr lang="es-MX" dirty="0"/>
              <a:t>3.- Seleccionar la cantidad a obtener su máximo o su mínimo y expresarla en  función de las otras cantidades</a:t>
            </a:r>
            <a:r>
              <a:rPr lang="es-MX" dirty="0" smtClean="0"/>
              <a:t>.</a:t>
            </a:r>
          </a:p>
          <a:p>
            <a:pPr algn="just">
              <a:lnSpc>
                <a:spcPct val="150000"/>
              </a:lnSpc>
            </a:pPr>
            <a:r>
              <a:rPr lang="es-MX" dirty="0" smtClean="0"/>
              <a:t>4.- Si resulta una función de una sola variable aplicamos los procedimientos  ya estudiados  para obtener  los máximos y los mínimos.</a:t>
            </a:r>
          </a:p>
          <a:p>
            <a:pPr algn="just">
              <a:lnSpc>
                <a:spcPct val="150000"/>
              </a:lnSpc>
            </a:pPr>
            <a:endParaRPr lang="es-MX" dirty="0"/>
          </a:p>
          <a:p>
            <a:pPr algn="just">
              <a:lnSpc>
                <a:spcPct val="150000"/>
              </a:lnSpc>
            </a:pPr>
            <a:r>
              <a:rPr lang="es-MX" i="1" dirty="0" smtClean="0"/>
              <a:t>Si es de varias variables, con la información del problema se eliminan las otras cantidades para obtener  un función de una sola variable.</a:t>
            </a:r>
            <a:endParaRPr lang="es-MX" i="1" dirty="0"/>
          </a:p>
        </p:txBody>
      </p:sp>
    </p:spTree>
    <p:extLst>
      <p:ext uri="{BB962C8B-B14F-4D97-AF65-F5344CB8AC3E}">
        <p14:creationId xmlns:p14="http://schemas.microsoft.com/office/powerpoint/2010/main" val="3282760800"/>
      </p:ext>
    </p:extLst>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539552" y="2228673"/>
            <a:ext cx="8064896"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base" latinLnBrk="0" hangingPunct="1">
              <a:lnSpc>
                <a:spcPct val="150000"/>
              </a:lnSpc>
              <a:spcBef>
                <a:spcPct val="0"/>
              </a:spcBef>
              <a:spcAft>
                <a:spcPct val="0"/>
              </a:spcAft>
              <a:buClrTx/>
              <a:buSzTx/>
              <a:buFont typeface="Arial" panose="020B0604020202020204" pitchFamily="34" charset="0"/>
              <a:buChar char="•"/>
              <a:tabLst/>
            </a:pPr>
            <a:r>
              <a:rPr kumimoji="0" lang="es-ES" altLang="es-MX" sz="2000" b="0" i="0" u="none" strike="noStrike" cap="none" normalizeH="0" baseline="0" dirty="0" smtClean="0">
                <a:ln>
                  <a:noFill/>
                </a:ln>
                <a:solidFill>
                  <a:schemeClr val="tx1"/>
                </a:solidFill>
                <a:effectLst/>
                <a:ea typeface="Calibri" pitchFamily="34" charset="0"/>
              </a:rPr>
              <a:t>Carvajal, J. A. (2012). </a:t>
            </a:r>
            <a:r>
              <a:rPr kumimoji="0" lang="es-ES" altLang="es-MX" sz="2000" b="0" i="1" u="none" strike="noStrike" cap="none" normalizeH="0" baseline="0" dirty="0" smtClean="0">
                <a:ln>
                  <a:noFill/>
                </a:ln>
                <a:solidFill>
                  <a:schemeClr val="tx1"/>
                </a:solidFill>
                <a:effectLst/>
                <a:ea typeface="Calibri" pitchFamily="34" charset="0"/>
              </a:rPr>
              <a:t>Matemáticas IV.</a:t>
            </a:r>
            <a:r>
              <a:rPr kumimoji="0" lang="es-ES" altLang="es-MX" sz="2000" b="0" i="0" u="none" strike="noStrike" cap="none" normalizeH="0" baseline="0" dirty="0" smtClean="0">
                <a:ln>
                  <a:noFill/>
                </a:ln>
                <a:solidFill>
                  <a:schemeClr val="tx1"/>
                </a:solidFill>
                <a:effectLst/>
                <a:ea typeface="Calibri" pitchFamily="34" charset="0"/>
              </a:rPr>
              <a:t> México D.F: Mc Graw Hill.</a:t>
            </a:r>
            <a:endParaRPr kumimoji="0" lang="es-MX" altLang="es-MX" sz="1200" b="0" i="0" u="none" strike="noStrike" cap="none" normalizeH="0" baseline="0" dirty="0" smtClean="0">
              <a:ln>
                <a:noFill/>
              </a:ln>
              <a:solidFill>
                <a:schemeClr val="tx1"/>
              </a:solidFill>
              <a:effectLst/>
            </a:endParaRPr>
          </a:p>
          <a:p>
            <a:pPr marL="285750" marR="0" lvl="0" indent="-2857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s-ES" altLang="es-MX" sz="2000" b="0" i="0" u="none" strike="noStrike" cap="none" normalizeH="0" baseline="0" dirty="0" err="1" smtClean="0">
                <a:ln>
                  <a:noFill/>
                </a:ln>
                <a:solidFill>
                  <a:schemeClr val="tx1"/>
                </a:solidFill>
                <a:effectLst/>
                <a:ea typeface="Calibri" pitchFamily="34" charset="0"/>
              </a:rPr>
              <a:t>Trucios</a:t>
            </a:r>
            <a:r>
              <a:rPr kumimoji="0" lang="es-ES" altLang="es-MX" sz="2000" b="0" i="0" u="none" strike="noStrike" cap="none" normalizeH="0" baseline="0" dirty="0" smtClean="0">
                <a:ln>
                  <a:noFill/>
                </a:ln>
                <a:solidFill>
                  <a:schemeClr val="tx1"/>
                </a:solidFill>
                <a:effectLst/>
                <a:ea typeface="Calibri" pitchFamily="34" charset="0"/>
              </a:rPr>
              <a:t>, S. F., &amp; Velázquez, I. R. (2013). </a:t>
            </a:r>
            <a:r>
              <a:rPr kumimoji="0" lang="es-ES" altLang="es-MX" sz="2000" b="0" i="1" u="none" strike="noStrike" cap="none" normalizeH="0" baseline="0" dirty="0" smtClean="0">
                <a:ln>
                  <a:noFill/>
                </a:ln>
                <a:solidFill>
                  <a:schemeClr val="tx1"/>
                </a:solidFill>
                <a:effectLst/>
                <a:ea typeface="Calibri" pitchFamily="34" charset="0"/>
              </a:rPr>
              <a:t>Cálculo Diferencial.</a:t>
            </a:r>
            <a:r>
              <a:rPr kumimoji="0" lang="es-ES" altLang="es-MX" sz="2000" b="0" i="0" u="none" strike="noStrike" cap="none" normalizeH="0" baseline="0" dirty="0" smtClean="0">
                <a:ln>
                  <a:noFill/>
                </a:ln>
                <a:solidFill>
                  <a:schemeClr val="tx1"/>
                </a:solidFill>
                <a:effectLst/>
                <a:ea typeface="Calibri" pitchFamily="34" charset="0"/>
              </a:rPr>
              <a:t> México D.F: Mc Graw Hill.</a:t>
            </a:r>
            <a:endParaRPr kumimoji="0" lang="es-MX" altLang="es-MX" sz="1200" b="0" i="0" u="none" strike="noStrike" cap="none" normalizeH="0" baseline="0" dirty="0" smtClean="0">
              <a:ln>
                <a:noFill/>
              </a:ln>
              <a:solidFill>
                <a:schemeClr val="tx1"/>
              </a:solidFill>
              <a:effectLst/>
            </a:endParaRPr>
          </a:p>
          <a:p>
            <a:pPr marL="285750" marR="0" lvl="0" indent="-2857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en-US" altLang="es-MX" sz="2000" b="0" i="0" u="none" strike="noStrike" cap="none" normalizeH="0" baseline="0" dirty="0" err="1" smtClean="0">
                <a:ln>
                  <a:noFill/>
                </a:ln>
                <a:solidFill>
                  <a:schemeClr val="tx1"/>
                </a:solidFill>
                <a:effectLst/>
                <a:ea typeface="Calibri" pitchFamily="34" charset="0"/>
              </a:rPr>
              <a:t>Zill</a:t>
            </a:r>
            <a:r>
              <a:rPr kumimoji="0" lang="en-US" altLang="es-MX" sz="2000" b="0" i="0" u="none" strike="noStrike" cap="none" normalizeH="0" baseline="0" dirty="0" smtClean="0">
                <a:ln>
                  <a:noFill/>
                </a:ln>
                <a:solidFill>
                  <a:schemeClr val="tx1"/>
                </a:solidFill>
                <a:effectLst/>
                <a:ea typeface="Calibri" pitchFamily="34" charset="0"/>
              </a:rPr>
              <a:t>, D. G., &amp; Wright, W. S. (2011). </a:t>
            </a:r>
            <a:r>
              <a:rPr kumimoji="0" lang="es-ES" altLang="es-MX" sz="2000" b="0" i="1" u="none" strike="noStrike" cap="none" normalizeH="0" baseline="0" dirty="0" smtClean="0">
                <a:ln>
                  <a:noFill/>
                </a:ln>
                <a:solidFill>
                  <a:schemeClr val="tx1"/>
                </a:solidFill>
                <a:effectLst/>
                <a:ea typeface="Calibri" pitchFamily="34" charset="0"/>
              </a:rPr>
              <a:t>Matemáticas 1 Cálculo diferencial.</a:t>
            </a:r>
            <a:r>
              <a:rPr kumimoji="0" lang="es-ES" altLang="es-MX" sz="2000" b="0" i="0" u="none" strike="noStrike" cap="none" normalizeH="0" baseline="0" dirty="0" smtClean="0">
                <a:ln>
                  <a:noFill/>
                </a:ln>
                <a:solidFill>
                  <a:schemeClr val="tx1"/>
                </a:solidFill>
                <a:effectLst/>
                <a:ea typeface="Calibri" pitchFamily="34" charset="0"/>
              </a:rPr>
              <a:t> México D.F: Mc Graw Hill.</a:t>
            </a:r>
            <a:endParaRPr kumimoji="0" lang="es-MX" altLang="es-MX" sz="1200" b="0" i="0" u="none" strike="noStrike" cap="none" normalizeH="0" baseline="0" dirty="0" smtClean="0">
              <a:ln>
                <a:noFill/>
              </a:ln>
              <a:solidFill>
                <a:schemeClr val="tx1"/>
              </a:solidFill>
              <a:effectLst/>
            </a:endParaRPr>
          </a:p>
        </p:txBody>
      </p:sp>
      <p:sp>
        <p:nvSpPr>
          <p:cNvPr id="3" name="2 CuadroTexto"/>
          <p:cNvSpPr txBox="1"/>
          <p:nvPr/>
        </p:nvSpPr>
        <p:spPr>
          <a:xfrm>
            <a:off x="251520" y="332656"/>
            <a:ext cx="8712968" cy="1015663"/>
          </a:xfrm>
          <a:prstGeom prst="rect">
            <a:avLst/>
          </a:prstGeom>
          <a:noFill/>
        </p:spPr>
        <p:txBody>
          <a:bodyPr wrap="square" rtlCol="0">
            <a:spAutoFit/>
          </a:bodyPr>
          <a:lstStyle/>
          <a:p>
            <a:pPr algn="ctr"/>
            <a:r>
              <a:rPr lang="es-MX" sz="6000" dirty="0" smtClean="0">
                <a:latin typeface="Arial Black" panose="020B0A04020102020204" pitchFamily="34" charset="0"/>
              </a:rPr>
              <a:t>Bibliografía</a:t>
            </a:r>
            <a:endParaRPr lang="es-MX" sz="6000" dirty="0">
              <a:latin typeface="Arial Black" panose="020B0A04020102020204" pitchFamily="34" charset="0"/>
            </a:endParaRPr>
          </a:p>
        </p:txBody>
      </p:sp>
    </p:spTree>
    <p:extLst>
      <p:ext uri="{BB962C8B-B14F-4D97-AF65-F5344CB8AC3E}">
        <p14:creationId xmlns:p14="http://schemas.microsoft.com/office/powerpoint/2010/main" val="2396434735"/>
      </p:ext>
    </p:extLst>
  </p:cSld>
  <p:clrMapOvr>
    <a:masterClrMapping/>
  </p:clrMapOvr>
  <p:transition>
    <p:dissolve/>
  </p:transition>
</p:sld>
</file>

<file path=ppt/theme/theme1.xml><?xml version="1.0" encoding="utf-8"?>
<a:theme xmlns:a="http://schemas.openxmlformats.org/drawingml/2006/main" name="PLANTILLA-BACHILLERATO aceptad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PLANTILLA-BACHILLERATO aceptada</Template>
  <TotalTime>1174</TotalTime>
  <Words>392</Words>
  <Application>Microsoft Office PowerPoint</Application>
  <PresentationFormat>Presentación en pantalla (4:3)</PresentationFormat>
  <Paragraphs>32</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PLANTILLA-BACHILLERATO aceptada</vt:lpstr>
      <vt:lpstr>Presentación de PowerPoint</vt:lpstr>
      <vt:lpstr>Abstract</vt:lpstr>
      <vt:lpstr>Presentación de PowerPoint</vt:lpstr>
      <vt:lpstr>Presentación de PowerPoint</vt:lpstr>
      <vt:lpstr>Presentación de PowerPoint</vt:lpstr>
      <vt:lpstr>Presentación de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THE NUMBERS</dc:title>
  <dc:creator>Heidi Zamora</dc:creator>
  <cp:lastModifiedBy>Diana</cp:lastModifiedBy>
  <cp:revision>112</cp:revision>
  <dcterms:created xsi:type="dcterms:W3CDTF">2014-06-01T21:01:51Z</dcterms:created>
  <dcterms:modified xsi:type="dcterms:W3CDTF">2017-03-13T01:03:37Z</dcterms:modified>
</cp:coreProperties>
</file>