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7"/>
  </p:notesMasterIdLst>
  <p:sldIdLst>
    <p:sldId id="285" r:id="rId2"/>
    <p:sldId id="287" r:id="rId3"/>
    <p:sldId id="299" r:id="rId4"/>
    <p:sldId id="288" r:id="rId5"/>
    <p:sldId id="289" r:id="rId6"/>
    <p:sldId id="290" r:id="rId7"/>
    <p:sldId id="291" r:id="rId8"/>
    <p:sldId id="292" r:id="rId9"/>
    <p:sldId id="293" r:id="rId10"/>
    <p:sldId id="294" r:id="rId11"/>
    <p:sldId id="295" r:id="rId12"/>
    <p:sldId id="296" r:id="rId13"/>
    <p:sldId id="297" r:id="rId14"/>
    <p:sldId id="298" r:id="rId15"/>
    <p:sldId id="300" r:id="rId16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599" autoAdjust="0"/>
  </p:normalViewPr>
  <p:slideViewPr>
    <p:cSldViewPr>
      <p:cViewPr>
        <p:scale>
          <a:sx n="70" d="100"/>
          <a:sy n="70" d="100"/>
        </p:scale>
        <p:origin x="-1290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03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9ED1D4-D200-4479-8B9E-6974ED7579F2}" type="datetimeFigureOut">
              <a:rPr lang="es-MX" smtClean="0"/>
              <a:t>12/03/2017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7F09DA-3D14-4185-83D1-BD83DABFB65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962450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5ED5D1-B278-4F44-B608-72F82D8FFC9B}" type="slidenum">
              <a:rPr lang="es-MX" smtClean="0"/>
              <a:t>9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002251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B0DC-DF66-4C43-8A5A-A2F05475C7EC}" type="datetimeFigureOut">
              <a:rPr lang="es-MX" smtClean="0"/>
              <a:pPr/>
              <a:t>12/03/2017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F905-A9FD-4300-8D26-CB69A112B17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09068697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B0DC-DF66-4C43-8A5A-A2F05475C7EC}" type="datetimeFigureOut">
              <a:rPr lang="es-MX" smtClean="0"/>
              <a:pPr/>
              <a:t>12/03/2017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F905-A9FD-4300-8D26-CB69A112B17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3426067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B0DC-DF66-4C43-8A5A-A2F05475C7EC}" type="datetimeFigureOut">
              <a:rPr lang="es-MX" smtClean="0"/>
              <a:pPr/>
              <a:t>12/03/2017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F905-A9FD-4300-8D26-CB69A112B17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04405887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B0DC-DF66-4C43-8A5A-A2F05475C7EC}" type="datetimeFigureOut">
              <a:rPr lang="es-MX" smtClean="0"/>
              <a:pPr/>
              <a:t>12/03/2017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F905-A9FD-4300-8D26-CB69A112B17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31659030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B0DC-DF66-4C43-8A5A-A2F05475C7EC}" type="datetimeFigureOut">
              <a:rPr lang="es-MX" smtClean="0"/>
              <a:pPr/>
              <a:t>12/03/2017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F905-A9FD-4300-8D26-CB69A112B17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76952700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B0DC-DF66-4C43-8A5A-A2F05475C7EC}" type="datetimeFigureOut">
              <a:rPr lang="es-MX" smtClean="0"/>
              <a:pPr/>
              <a:t>12/03/2017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F905-A9FD-4300-8D26-CB69A112B17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85197842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B0DC-DF66-4C43-8A5A-A2F05475C7EC}" type="datetimeFigureOut">
              <a:rPr lang="es-MX" smtClean="0"/>
              <a:pPr/>
              <a:t>12/03/2017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F905-A9FD-4300-8D26-CB69A112B17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66138623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B0DC-DF66-4C43-8A5A-A2F05475C7EC}" type="datetimeFigureOut">
              <a:rPr lang="es-MX" smtClean="0"/>
              <a:pPr/>
              <a:t>12/03/2017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F905-A9FD-4300-8D26-CB69A112B17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51558074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B0DC-DF66-4C43-8A5A-A2F05475C7EC}" type="datetimeFigureOut">
              <a:rPr lang="es-MX" smtClean="0"/>
              <a:pPr/>
              <a:t>12/03/2017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F905-A9FD-4300-8D26-CB69A112B17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13588102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B0DC-DF66-4C43-8A5A-A2F05475C7EC}" type="datetimeFigureOut">
              <a:rPr lang="es-MX" smtClean="0"/>
              <a:pPr/>
              <a:t>12/03/2017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F905-A9FD-4300-8D26-CB69A112B17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61211050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B0DC-DF66-4C43-8A5A-A2F05475C7EC}" type="datetimeFigureOut">
              <a:rPr lang="es-MX" smtClean="0"/>
              <a:pPr/>
              <a:t>12/03/2017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F905-A9FD-4300-8D26-CB69A112B17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97403857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957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72008"/>
            <a:ext cx="9143999" cy="702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18B0DC-DF66-4C43-8A5A-A2F05475C7EC}" type="datetimeFigureOut">
              <a:rPr lang="es-MX" smtClean="0"/>
              <a:pPr/>
              <a:t>12/03/2017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98F905-A9FD-4300-8D26-CB69A112B17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27266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>
    <p:dissolve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4499992" y="2924944"/>
            <a:ext cx="399593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24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TEACHER:</a:t>
            </a:r>
          </a:p>
          <a:p>
            <a:pPr algn="r"/>
            <a:r>
              <a:rPr lang="es-MX" sz="24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MTE. HEIDI ZAMORA NAVA</a:t>
            </a:r>
          </a:p>
          <a:p>
            <a:pPr algn="r"/>
            <a:endParaRPr lang="es-MX" sz="2400" b="1" i="1" dirty="0" smtClean="0">
              <a:solidFill>
                <a:schemeClr val="accent6">
                  <a:lumMod val="20000"/>
                  <a:lumOff val="80000"/>
                </a:schemeClr>
              </a:solidFill>
            </a:endParaRPr>
          </a:p>
          <a:p>
            <a:pPr algn="r"/>
            <a:r>
              <a:rPr lang="es-MX" sz="24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SEMESTER:</a:t>
            </a:r>
          </a:p>
          <a:p>
            <a:pPr algn="r"/>
            <a:r>
              <a:rPr lang="es-MX" sz="2400" b="1" i="1" dirty="0" err="1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January</a:t>
            </a:r>
            <a:r>
              <a:rPr lang="es-MX" sz="24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 – </a:t>
            </a:r>
            <a:r>
              <a:rPr lang="es-MX" sz="2400" b="1" i="1" dirty="0" err="1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May</a:t>
            </a:r>
            <a:r>
              <a:rPr lang="es-MX" sz="24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, 2015</a:t>
            </a:r>
          </a:p>
          <a:p>
            <a:pPr algn="r"/>
            <a:endParaRPr lang="es-MX" sz="2000" i="1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7" name="Picture 2" descr="C:\Users\hp\Desktop\PORTADA3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6415" b="22072"/>
          <a:stretch/>
        </p:blipFill>
        <p:spPr bwMode="auto">
          <a:xfrm>
            <a:off x="0" y="-99392"/>
            <a:ext cx="9289032" cy="7056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1 Título"/>
          <p:cNvSpPr txBox="1">
            <a:spLocks/>
          </p:cNvSpPr>
          <p:nvPr/>
        </p:nvSpPr>
        <p:spPr>
          <a:xfrm>
            <a:off x="683568" y="1268760"/>
            <a:ext cx="7128792" cy="218767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7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ll MT" panose="02020503060305020303" pitchFamily="18" charset="0"/>
                <a:ea typeface="+mj-ea"/>
                <a:cs typeface="+mj-cs"/>
              </a:rPr>
              <a:t>ÁREA ACADÉMICA: Matemáticas </a:t>
            </a:r>
            <a:br>
              <a:rPr kumimoji="0" lang="es-MX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ll MT" panose="02020503060305020303" pitchFamily="18" charset="0"/>
                <a:ea typeface="+mj-ea"/>
                <a:cs typeface="+mj-cs"/>
              </a:rPr>
            </a:br>
            <a:r>
              <a:rPr kumimoji="0" lang="es-MX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ll MT" panose="02020503060305020303" pitchFamily="18" charset="0"/>
                <a:ea typeface="+mj-ea"/>
                <a:cs typeface="+mj-cs"/>
              </a:rPr>
              <a:t>TEMA:  Clasificación de Funciones </a:t>
            </a:r>
            <a:br>
              <a:rPr kumimoji="0" lang="es-MX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ll MT" panose="02020503060305020303" pitchFamily="18" charset="0"/>
                <a:ea typeface="+mj-ea"/>
                <a:cs typeface="+mj-cs"/>
              </a:rPr>
            </a:br>
            <a:r>
              <a:rPr kumimoji="0" lang="es-MX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ll MT" panose="02020503060305020303" pitchFamily="18" charset="0"/>
                <a:ea typeface="+mj-ea"/>
                <a:cs typeface="+mj-cs"/>
              </a:rPr>
              <a:t>PROFESOR:  Mtra. Diana</a:t>
            </a:r>
            <a:r>
              <a:rPr kumimoji="0" lang="es-MX" sz="24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ll MT" panose="02020503060305020303" pitchFamily="18" charset="0"/>
                <a:ea typeface="+mj-ea"/>
                <a:cs typeface="+mj-cs"/>
              </a:rPr>
              <a:t> A. Romero Fuentes</a:t>
            </a:r>
            <a:r>
              <a:rPr kumimoji="0" lang="es-MX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ll MT" panose="02020503060305020303" pitchFamily="18" charset="0"/>
                <a:ea typeface="+mj-ea"/>
                <a:cs typeface="+mj-cs"/>
              </a:rPr>
              <a:t/>
            </a:r>
            <a:br>
              <a:rPr kumimoji="0" lang="es-MX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ll MT" panose="02020503060305020303" pitchFamily="18" charset="0"/>
                <a:ea typeface="+mj-ea"/>
                <a:cs typeface="+mj-cs"/>
              </a:rPr>
            </a:br>
            <a:r>
              <a:rPr kumimoji="0" lang="es-MX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ll MT" panose="02020503060305020303" pitchFamily="18" charset="0"/>
                <a:ea typeface="+mj-ea"/>
                <a:cs typeface="+mj-cs"/>
              </a:rPr>
              <a:t>PERIODO:  Enero</a:t>
            </a:r>
            <a:r>
              <a:rPr lang="es-MX" sz="2400" dirty="0">
                <a:solidFill>
                  <a:schemeClr val="bg1"/>
                </a:solidFill>
                <a:latin typeface="Bell MT" panose="02020503060305020303" pitchFamily="18" charset="0"/>
                <a:ea typeface="+mj-ea"/>
                <a:cs typeface="+mj-cs"/>
              </a:rPr>
              <a:t> </a:t>
            </a:r>
            <a:r>
              <a:rPr lang="es-MX" sz="2400" dirty="0" smtClean="0">
                <a:solidFill>
                  <a:schemeClr val="bg1"/>
                </a:solidFill>
                <a:latin typeface="Bell MT" panose="02020503060305020303" pitchFamily="18" charset="0"/>
                <a:ea typeface="+mj-ea"/>
                <a:cs typeface="+mj-cs"/>
              </a:rPr>
              <a:t>– Junio 2017</a:t>
            </a:r>
            <a:r>
              <a:rPr kumimoji="0" lang="es-MX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MX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es-MX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39552" y="260648"/>
            <a:ext cx="78488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b="1" i="1" dirty="0" smtClean="0"/>
              <a:t>Función Constante</a:t>
            </a:r>
          </a:p>
        </p:txBody>
      </p:sp>
      <p:grpSp>
        <p:nvGrpSpPr>
          <p:cNvPr id="3" name="2 Grupo"/>
          <p:cNvGrpSpPr/>
          <p:nvPr/>
        </p:nvGrpSpPr>
        <p:grpSpPr>
          <a:xfrm>
            <a:off x="290873" y="767284"/>
            <a:ext cx="2812992" cy="2387917"/>
            <a:chOff x="395536" y="1022723"/>
            <a:chExt cx="2812992" cy="2387917"/>
          </a:xfrm>
        </p:grpSpPr>
        <p:cxnSp>
          <p:nvCxnSpPr>
            <p:cNvPr id="4" name="3 Conector recto"/>
            <p:cNvCxnSpPr/>
            <p:nvPr/>
          </p:nvCxnSpPr>
          <p:spPr>
            <a:xfrm>
              <a:off x="827584" y="1484784"/>
              <a:ext cx="0" cy="18002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5 Conector recto"/>
            <p:cNvCxnSpPr/>
            <p:nvPr/>
          </p:nvCxnSpPr>
          <p:spPr>
            <a:xfrm>
              <a:off x="395536" y="2996952"/>
              <a:ext cx="252028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6 CuadroTexto"/>
            <p:cNvSpPr txBox="1"/>
            <p:nvPr/>
          </p:nvSpPr>
          <p:spPr>
            <a:xfrm>
              <a:off x="2915816" y="2812286"/>
              <a:ext cx="29271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dirty="0" smtClean="0"/>
                <a:t>x</a:t>
              </a:r>
              <a:endParaRPr lang="es-MX" dirty="0"/>
            </a:p>
          </p:txBody>
        </p:sp>
        <p:sp>
          <p:nvSpPr>
            <p:cNvPr id="8" name="7 CuadroTexto"/>
            <p:cNvSpPr txBox="1"/>
            <p:nvPr/>
          </p:nvSpPr>
          <p:spPr>
            <a:xfrm>
              <a:off x="681228" y="1022723"/>
              <a:ext cx="29271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dirty="0"/>
                <a:t>y</a:t>
              </a:r>
            </a:p>
          </p:txBody>
        </p:sp>
        <p:cxnSp>
          <p:nvCxnSpPr>
            <p:cNvPr id="10" name="9 Conector recto"/>
            <p:cNvCxnSpPr/>
            <p:nvPr/>
          </p:nvCxnSpPr>
          <p:spPr>
            <a:xfrm>
              <a:off x="395536" y="2132856"/>
              <a:ext cx="2376264" cy="0"/>
            </a:xfrm>
            <a:prstGeom prst="line">
              <a:avLst/>
            </a:prstGeom>
            <a:ln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11 Conector recto"/>
            <p:cNvCxnSpPr/>
            <p:nvPr/>
          </p:nvCxnSpPr>
          <p:spPr>
            <a:xfrm>
              <a:off x="1475656" y="2132856"/>
              <a:ext cx="0" cy="864096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14 Conector recto"/>
            <p:cNvCxnSpPr/>
            <p:nvPr/>
          </p:nvCxnSpPr>
          <p:spPr>
            <a:xfrm>
              <a:off x="2195736" y="2132856"/>
              <a:ext cx="0" cy="864096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15 CuadroTexto"/>
            <p:cNvSpPr txBox="1"/>
            <p:nvPr/>
          </p:nvSpPr>
          <p:spPr>
            <a:xfrm>
              <a:off x="1322279" y="3059087"/>
              <a:ext cx="37509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1400" dirty="0" smtClean="0"/>
                <a:t>x</a:t>
              </a:r>
              <a:r>
                <a:rPr lang="es-MX" sz="1400" baseline="-25000" dirty="0" smtClean="0"/>
                <a:t>1</a:t>
              </a:r>
              <a:endParaRPr lang="es-MX" sz="1400" baseline="-25000" dirty="0"/>
            </a:p>
          </p:txBody>
        </p:sp>
        <p:sp>
          <p:nvSpPr>
            <p:cNvPr id="17" name="16 CuadroTexto"/>
            <p:cNvSpPr txBox="1"/>
            <p:nvPr/>
          </p:nvSpPr>
          <p:spPr>
            <a:xfrm>
              <a:off x="2008191" y="3102863"/>
              <a:ext cx="37509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1400" dirty="0" smtClean="0"/>
                <a:t>x</a:t>
              </a:r>
              <a:r>
                <a:rPr lang="es-MX" sz="1400" baseline="-25000" dirty="0"/>
                <a:t>2</a:t>
              </a:r>
            </a:p>
          </p:txBody>
        </p:sp>
        <p:sp>
          <p:nvSpPr>
            <p:cNvPr id="18" name="17 CuadroTexto"/>
            <p:cNvSpPr txBox="1"/>
            <p:nvPr/>
          </p:nvSpPr>
          <p:spPr>
            <a:xfrm>
              <a:off x="1655676" y="1207389"/>
              <a:ext cx="155285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1200" dirty="0" smtClean="0">
                  <a:latin typeface="Aharoni"/>
                </a:rPr>
                <a:t>ƒ(</a:t>
              </a:r>
              <a:r>
                <a:rPr lang="es-MX" sz="1200" dirty="0" smtClean="0"/>
                <a:t>x</a:t>
              </a:r>
              <a:r>
                <a:rPr lang="es-MX" sz="1200" baseline="-25000" dirty="0"/>
                <a:t>1</a:t>
              </a:r>
              <a:r>
                <a:rPr lang="es-MX" sz="1200" dirty="0" smtClean="0"/>
                <a:t>) = </a:t>
              </a:r>
              <a:r>
                <a:rPr lang="es-MX" sz="1200" dirty="0" smtClean="0">
                  <a:latin typeface="Aharoni"/>
                </a:rPr>
                <a:t>ƒ(</a:t>
              </a:r>
              <a:r>
                <a:rPr lang="es-MX" sz="1200" dirty="0" smtClean="0"/>
                <a:t>x</a:t>
              </a:r>
              <a:r>
                <a:rPr lang="es-MX" sz="1200" baseline="-25000" dirty="0" smtClean="0"/>
                <a:t>2</a:t>
              </a:r>
              <a:r>
                <a:rPr lang="es-MX" sz="1200" dirty="0" smtClean="0"/>
                <a:t>) </a:t>
              </a:r>
              <a:endParaRPr lang="es-MX" sz="1200" dirty="0"/>
            </a:p>
          </p:txBody>
        </p:sp>
      </p:grpSp>
      <p:sp>
        <p:nvSpPr>
          <p:cNvPr id="13" name="12 CuadroTexto"/>
          <p:cNvSpPr txBox="1"/>
          <p:nvPr/>
        </p:nvSpPr>
        <p:spPr>
          <a:xfrm>
            <a:off x="3995936" y="1436458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La función es constante en el intervalo  a &lt; x &lt; b  si </a:t>
            </a:r>
            <a:r>
              <a:rPr lang="es-MX" dirty="0">
                <a:latin typeface="Aharoni"/>
              </a:rPr>
              <a:t>ƒ(</a:t>
            </a:r>
            <a:r>
              <a:rPr lang="es-MX" dirty="0"/>
              <a:t>x</a:t>
            </a:r>
            <a:r>
              <a:rPr lang="es-MX" baseline="-25000" dirty="0"/>
              <a:t>1</a:t>
            </a:r>
            <a:r>
              <a:rPr lang="es-MX" dirty="0"/>
              <a:t>) = </a:t>
            </a:r>
            <a:r>
              <a:rPr lang="es-MX" dirty="0" smtClean="0">
                <a:latin typeface="Aharoni"/>
              </a:rPr>
              <a:t>ƒ(</a:t>
            </a:r>
            <a:r>
              <a:rPr lang="es-MX" dirty="0" smtClean="0"/>
              <a:t>x</a:t>
            </a:r>
            <a:r>
              <a:rPr lang="es-MX" baseline="-25000" dirty="0" smtClean="0"/>
              <a:t>2</a:t>
            </a:r>
            <a:r>
              <a:rPr lang="es-MX" dirty="0" smtClean="0"/>
              <a:t>)</a:t>
            </a:r>
            <a:endParaRPr lang="es-MX" dirty="0"/>
          </a:p>
        </p:txBody>
      </p:sp>
      <p:sp>
        <p:nvSpPr>
          <p:cNvPr id="19" name="18 CuadroTexto"/>
          <p:cNvSpPr txBox="1"/>
          <p:nvPr/>
        </p:nvSpPr>
        <p:spPr>
          <a:xfrm>
            <a:off x="971600" y="3205587"/>
            <a:ext cx="78488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b="1" i="1" dirty="0" smtClean="0"/>
              <a:t>Función Continua</a:t>
            </a:r>
          </a:p>
        </p:txBody>
      </p:sp>
      <p:sp>
        <p:nvSpPr>
          <p:cNvPr id="20" name="19 CuadroTexto"/>
          <p:cNvSpPr txBox="1"/>
          <p:nvPr/>
        </p:nvSpPr>
        <p:spPr>
          <a:xfrm>
            <a:off x="3137743" y="4192422"/>
            <a:ext cx="57883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dirty="0" smtClean="0"/>
              <a:t>Una función es continua en un intervalo  si su gráfica  no tiene interrupciones o “rupturas” para cualquier número que esté en su intervalo. (Intuitivamente podemos afirmar que su gráfica puede trazarse sin levantar el lápiz del papel.</a:t>
            </a:r>
            <a:endParaRPr lang="es-MX" dirty="0"/>
          </a:p>
        </p:txBody>
      </p:sp>
      <p:grpSp>
        <p:nvGrpSpPr>
          <p:cNvPr id="25" name="24 Grupo"/>
          <p:cNvGrpSpPr/>
          <p:nvPr/>
        </p:nvGrpSpPr>
        <p:grpSpPr>
          <a:xfrm>
            <a:off x="290873" y="3851918"/>
            <a:ext cx="3056991" cy="2025354"/>
            <a:chOff x="290873" y="3851918"/>
            <a:chExt cx="3056991" cy="2025354"/>
          </a:xfrm>
        </p:grpSpPr>
        <p:cxnSp>
          <p:nvCxnSpPr>
            <p:cNvPr id="9" name="8 Conector recto"/>
            <p:cNvCxnSpPr/>
            <p:nvPr/>
          </p:nvCxnSpPr>
          <p:spPr>
            <a:xfrm>
              <a:off x="869277" y="3851918"/>
              <a:ext cx="0" cy="188133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13 Conector recto"/>
            <p:cNvCxnSpPr/>
            <p:nvPr/>
          </p:nvCxnSpPr>
          <p:spPr>
            <a:xfrm>
              <a:off x="539552" y="5445224"/>
              <a:ext cx="227160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22 Conector recto de flecha"/>
            <p:cNvCxnSpPr/>
            <p:nvPr/>
          </p:nvCxnSpPr>
          <p:spPr>
            <a:xfrm flipV="1">
              <a:off x="290873" y="4005064"/>
              <a:ext cx="1987745" cy="1872208"/>
            </a:xfrm>
            <a:prstGeom prst="straightConnector1">
              <a:avLst/>
            </a:prstGeom>
            <a:ln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23 CuadroTexto"/>
            <p:cNvSpPr txBox="1"/>
            <p:nvPr/>
          </p:nvSpPr>
          <p:spPr>
            <a:xfrm>
              <a:off x="1903528" y="4729081"/>
              <a:ext cx="14443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dirty="0" smtClean="0"/>
                <a:t>y = </a:t>
              </a:r>
              <a:r>
                <a:rPr lang="es-MX" dirty="0" smtClean="0">
                  <a:latin typeface="Aharoni"/>
                </a:rPr>
                <a:t>ƒ(x)</a:t>
              </a:r>
              <a:endParaRPr lang="es-MX" dirty="0"/>
            </a:p>
          </p:txBody>
        </p:sp>
      </p:grpSp>
    </p:spTree>
    <p:extLst>
      <p:ext uri="{BB962C8B-B14F-4D97-AF65-F5344CB8AC3E}">
        <p14:creationId xmlns:p14="http://schemas.microsoft.com/office/powerpoint/2010/main" val="1373576561"/>
      </p:ext>
    </p:extLst>
  </p:cSld>
  <p:clrMapOvr>
    <a:masterClrMapping/>
  </p:clrMapOvr>
  <p:transition>
    <p:dissolv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2 Conector recto"/>
          <p:cNvCxnSpPr/>
          <p:nvPr/>
        </p:nvCxnSpPr>
        <p:spPr>
          <a:xfrm>
            <a:off x="683568" y="476672"/>
            <a:ext cx="0" cy="18722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4 Conector recto"/>
          <p:cNvCxnSpPr/>
          <p:nvPr/>
        </p:nvCxnSpPr>
        <p:spPr>
          <a:xfrm>
            <a:off x="251520" y="2060848"/>
            <a:ext cx="22322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Forma libre"/>
          <p:cNvSpPr/>
          <p:nvPr/>
        </p:nvSpPr>
        <p:spPr>
          <a:xfrm>
            <a:off x="223513" y="1560111"/>
            <a:ext cx="1716344" cy="1001474"/>
          </a:xfrm>
          <a:custGeom>
            <a:avLst/>
            <a:gdLst>
              <a:gd name="connsiteX0" fmla="*/ 0 w 961696"/>
              <a:gd name="connsiteY0" fmla="*/ 630620 h 630620"/>
              <a:gd name="connsiteX1" fmla="*/ 346841 w 961696"/>
              <a:gd name="connsiteY1" fmla="*/ 110358 h 630620"/>
              <a:gd name="connsiteX2" fmla="*/ 961696 w 961696"/>
              <a:gd name="connsiteY2" fmla="*/ 0 h 6306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61696" h="630620">
                <a:moveTo>
                  <a:pt x="0" y="630620"/>
                </a:moveTo>
                <a:cubicBezTo>
                  <a:pt x="93279" y="423040"/>
                  <a:pt x="186558" y="215461"/>
                  <a:pt x="346841" y="110358"/>
                </a:cubicBezTo>
                <a:cubicBezTo>
                  <a:pt x="507124" y="5255"/>
                  <a:pt x="734410" y="2627"/>
                  <a:pt x="961696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" name="11 Forma libre"/>
          <p:cNvSpPr/>
          <p:nvPr/>
        </p:nvSpPr>
        <p:spPr>
          <a:xfrm>
            <a:off x="1939857" y="908215"/>
            <a:ext cx="1087821" cy="353025"/>
          </a:xfrm>
          <a:custGeom>
            <a:avLst/>
            <a:gdLst>
              <a:gd name="connsiteX0" fmla="*/ 0 w 1087821"/>
              <a:gd name="connsiteY0" fmla="*/ 163839 h 353025"/>
              <a:gd name="connsiteX1" fmla="*/ 662152 w 1087821"/>
              <a:gd name="connsiteY1" fmla="*/ 6184 h 353025"/>
              <a:gd name="connsiteX2" fmla="*/ 1087821 w 1087821"/>
              <a:gd name="connsiteY2" fmla="*/ 353025 h 353025"/>
              <a:gd name="connsiteX3" fmla="*/ 1087821 w 1087821"/>
              <a:gd name="connsiteY3" fmla="*/ 353025 h 353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87821" h="353025">
                <a:moveTo>
                  <a:pt x="0" y="163839"/>
                </a:moveTo>
                <a:cubicBezTo>
                  <a:pt x="240424" y="69246"/>
                  <a:pt x="480849" y="-25347"/>
                  <a:pt x="662152" y="6184"/>
                </a:cubicBezTo>
                <a:cubicBezTo>
                  <a:pt x="843456" y="37715"/>
                  <a:pt x="1087821" y="353025"/>
                  <a:pt x="1087821" y="353025"/>
                </a:cubicBezTo>
                <a:lnTo>
                  <a:pt x="1087821" y="353025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14" name="13 Conector recto"/>
          <p:cNvCxnSpPr/>
          <p:nvPr/>
        </p:nvCxnSpPr>
        <p:spPr>
          <a:xfrm>
            <a:off x="1939857" y="1084727"/>
            <a:ext cx="0" cy="1120137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15 CuadroTexto"/>
          <p:cNvSpPr txBox="1"/>
          <p:nvPr/>
        </p:nvSpPr>
        <p:spPr>
          <a:xfrm>
            <a:off x="1691680" y="2204864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 smtClean="0"/>
              <a:t>2</a:t>
            </a:r>
            <a:endParaRPr lang="es-MX" dirty="0"/>
          </a:p>
        </p:txBody>
      </p:sp>
      <p:sp>
        <p:nvSpPr>
          <p:cNvPr id="17" name="16 CuadroTexto"/>
          <p:cNvSpPr txBox="1"/>
          <p:nvPr/>
        </p:nvSpPr>
        <p:spPr>
          <a:xfrm>
            <a:off x="223513" y="107340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 smtClean="0">
                <a:latin typeface="Aharoni"/>
              </a:rPr>
              <a:t>Ƒ(x)</a:t>
            </a:r>
            <a:endParaRPr lang="es-MX" dirty="0"/>
          </a:p>
        </p:txBody>
      </p:sp>
      <p:sp>
        <p:nvSpPr>
          <p:cNvPr id="18" name="17 CuadroTexto"/>
          <p:cNvSpPr txBox="1"/>
          <p:nvPr/>
        </p:nvSpPr>
        <p:spPr>
          <a:xfrm>
            <a:off x="2541924" y="1876182"/>
            <a:ext cx="3738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>
                <a:latin typeface="Aharoni"/>
              </a:rPr>
              <a:t>x</a:t>
            </a:r>
            <a:endParaRPr lang="es-MX" dirty="0"/>
          </a:p>
        </p:txBody>
      </p:sp>
      <p:sp>
        <p:nvSpPr>
          <p:cNvPr id="19" name="18 CuadroTexto"/>
          <p:cNvSpPr txBox="1"/>
          <p:nvPr/>
        </p:nvSpPr>
        <p:spPr>
          <a:xfrm>
            <a:off x="971600" y="-31160"/>
            <a:ext cx="78488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b="1" i="1" dirty="0" smtClean="0"/>
              <a:t>Función Discontinua</a:t>
            </a:r>
          </a:p>
        </p:txBody>
      </p:sp>
      <p:sp>
        <p:nvSpPr>
          <p:cNvPr id="20" name="19 CuadroTexto"/>
          <p:cNvSpPr txBox="1"/>
          <p:nvPr/>
        </p:nvSpPr>
        <p:spPr>
          <a:xfrm>
            <a:off x="3347864" y="1234212"/>
            <a:ext cx="52901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dirty="0" smtClean="0"/>
              <a:t>Si una función no es continua en x = x</a:t>
            </a:r>
            <a:r>
              <a:rPr lang="es-MX" baseline="-25000" dirty="0" smtClean="0"/>
              <a:t>0</a:t>
            </a:r>
            <a:r>
              <a:rPr lang="es-MX" dirty="0" smtClean="0"/>
              <a:t>, entonces es discontinua en x</a:t>
            </a:r>
            <a:r>
              <a:rPr lang="es-MX" baseline="-25000" dirty="0" smtClean="0"/>
              <a:t>0</a:t>
            </a:r>
            <a:r>
              <a:rPr lang="es-MX" dirty="0" smtClean="0"/>
              <a:t>.</a:t>
            </a:r>
            <a:endParaRPr lang="es-MX" dirty="0"/>
          </a:p>
        </p:txBody>
      </p:sp>
      <p:sp>
        <p:nvSpPr>
          <p:cNvPr id="13" name="12 CuadroTexto"/>
          <p:cNvSpPr txBox="1"/>
          <p:nvPr/>
        </p:nvSpPr>
        <p:spPr>
          <a:xfrm>
            <a:off x="851628" y="2780928"/>
            <a:ext cx="78488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b="1" i="1" dirty="0" smtClean="0"/>
              <a:t>Función Par</a:t>
            </a:r>
          </a:p>
        </p:txBody>
      </p:sp>
      <p:cxnSp>
        <p:nvCxnSpPr>
          <p:cNvPr id="4" name="3 Conector recto"/>
          <p:cNvCxnSpPr/>
          <p:nvPr/>
        </p:nvCxnSpPr>
        <p:spPr>
          <a:xfrm>
            <a:off x="1498488" y="3304728"/>
            <a:ext cx="0" cy="22322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30 Grupo"/>
          <p:cNvGrpSpPr/>
          <p:nvPr/>
        </p:nvGrpSpPr>
        <p:grpSpPr>
          <a:xfrm>
            <a:off x="367001" y="2983539"/>
            <a:ext cx="3058518" cy="2584432"/>
            <a:chOff x="395536" y="3364848"/>
            <a:chExt cx="3058518" cy="2584432"/>
          </a:xfrm>
        </p:grpSpPr>
        <p:cxnSp>
          <p:nvCxnSpPr>
            <p:cNvPr id="7" name="6 Conector recto"/>
            <p:cNvCxnSpPr/>
            <p:nvPr/>
          </p:nvCxnSpPr>
          <p:spPr>
            <a:xfrm>
              <a:off x="395536" y="5517232"/>
              <a:ext cx="263214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7 Forma libre"/>
            <p:cNvSpPr/>
            <p:nvPr/>
          </p:nvSpPr>
          <p:spPr>
            <a:xfrm rot="10800000">
              <a:off x="683568" y="4382814"/>
              <a:ext cx="1686910" cy="1545193"/>
            </a:xfrm>
            <a:custGeom>
              <a:avLst/>
              <a:gdLst>
                <a:gd name="connsiteX0" fmla="*/ 0 w 1686910"/>
                <a:gd name="connsiteY0" fmla="*/ 0 h 1545193"/>
                <a:gd name="connsiteX1" fmla="*/ 804041 w 1686910"/>
                <a:gd name="connsiteY1" fmla="*/ 1545020 h 1545193"/>
                <a:gd name="connsiteX2" fmla="*/ 1686910 w 1686910"/>
                <a:gd name="connsiteY2" fmla="*/ 110358 h 1545193"/>
                <a:gd name="connsiteX3" fmla="*/ 1686910 w 1686910"/>
                <a:gd name="connsiteY3" fmla="*/ 110358 h 15451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86910" h="1545193">
                  <a:moveTo>
                    <a:pt x="0" y="0"/>
                  </a:moveTo>
                  <a:cubicBezTo>
                    <a:pt x="261444" y="763313"/>
                    <a:pt x="522889" y="1526627"/>
                    <a:pt x="804041" y="1545020"/>
                  </a:cubicBezTo>
                  <a:cubicBezTo>
                    <a:pt x="1085193" y="1563413"/>
                    <a:pt x="1686910" y="110358"/>
                    <a:pt x="1686910" y="110358"/>
                  </a:cubicBezTo>
                  <a:lnTo>
                    <a:pt x="1686910" y="110358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cxnSp>
          <p:nvCxnSpPr>
            <p:cNvPr id="11" name="10 Conector recto de flecha"/>
            <p:cNvCxnSpPr/>
            <p:nvPr/>
          </p:nvCxnSpPr>
          <p:spPr>
            <a:xfrm>
              <a:off x="629437" y="4869160"/>
              <a:ext cx="1858356" cy="0"/>
            </a:xfrm>
            <a:prstGeom prst="straightConnector1">
              <a:avLst/>
            </a:prstGeom>
            <a:ln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21 Conector recto"/>
            <p:cNvCxnSpPr/>
            <p:nvPr/>
          </p:nvCxnSpPr>
          <p:spPr>
            <a:xfrm>
              <a:off x="1115616" y="4869160"/>
              <a:ext cx="0" cy="792088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24 Conector recto"/>
            <p:cNvCxnSpPr/>
            <p:nvPr/>
          </p:nvCxnSpPr>
          <p:spPr>
            <a:xfrm>
              <a:off x="1946194" y="4869160"/>
              <a:ext cx="0" cy="792088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25 CuadroTexto"/>
            <p:cNvSpPr txBox="1"/>
            <p:nvPr/>
          </p:nvSpPr>
          <p:spPr>
            <a:xfrm>
              <a:off x="827584" y="5558675"/>
              <a:ext cx="47604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dirty="0" smtClean="0"/>
                <a:t>-x</a:t>
              </a:r>
              <a:endParaRPr lang="es-MX" dirty="0"/>
            </a:p>
          </p:txBody>
        </p:sp>
        <p:sp>
          <p:nvSpPr>
            <p:cNvPr id="27" name="26 CuadroTexto"/>
            <p:cNvSpPr txBox="1"/>
            <p:nvPr/>
          </p:nvSpPr>
          <p:spPr>
            <a:xfrm>
              <a:off x="1719687" y="5579948"/>
              <a:ext cx="47604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dirty="0" smtClean="0"/>
                <a:t>x</a:t>
              </a:r>
              <a:endParaRPr lang="es-MX" dirty="0"/>
            </a:p>
          </p:txBody>
        </p:sp>
        <p:sp>
          <p:nvSpPr>
            <p:cNvPr id="28" name="27 CuadroTexto"/>
            <p:cNvSpPr txBox="1"/>
            <p:nvPr/>
          </p:nvSpPr>
          <p:spPr>
            <a:xfrm>
              <a:off x="3080162" y="5332566"/>
              <a:ext cx="37389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dirty="0">
                  <a:latin typeface="Aharoni"/>
                </a:rPr>
                <a:t>x</a:t>
              </a:r>
              <a:endParaRPr lang="es-MX" dirty="0"/>
            </a:p>
          </p:txBody>
        </p:sp>
        <p:sp>
          <p:nvSpPr>
            <p:cNvPr id="29" name="28 CuadroTexto"/>
            <p:cNvSpPr txBox="1"/>
            <p:nvPr/>
          </p:nvSpPr>
          <p:spPr>
            <a:xfrm>
              <a:off x="1371669" y="3364848"/>
              <a:ext cx="37389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dirty="0">
                  <a:latin typeface="Aharoni"/>
                </a:rPr>
                <a:t>y</a:t>
              </a:r>
              <a:endParaRPr lang="es-MX" dirty="0"/>
            </a:p>
          </p:txBody>
        </p:sp>
      </p:grpSp>
      <p:sp>
        <p:nvSpPr>
          <p:cNvPr id="30" name="29 CuadroTexto"/>
          <p:cNvSpPr txBox="1"/>
          <p:nvPr/>
        </p:nvSpPr>
        <p:spPr>
          <a:xfrm>
            <a:off x="3347864" y="3658595"/>
            <a:ext cx="529016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s-MX" dirty="0" smtClean="0"/>
          </a:p>
          <a:p>
            <a:pPr algn="just"/>
            <a:r>
              <a:rPr lang="es-MX" dirty="0" smtClean="0"/>
              <a:t>Una función es par si para toda x y su inverso aditivo  -x en su dominio se cumple que:</a:t>
            </a:r>
          </a:p>
          <a:p>
            <a:pPr algn="just"/>
            <a:endParaRPr lang="es-MX" dirty="0"/>
          </a:p>
          <a:p>
            <a:pPr algn="ctr"/>
            <a:r>
              <a:rPr lang="es-MX" dirty="0">
                <a:latin typeface="Aharoni"/>
              </a:rPr>
              <a:t>ƒ</a:t>
            </a:r>
            <a:r>
              <a:rPr lang="es-MX" dirty="0" smtClean="0">
                <a:latin typeface="Aharoni"/>
              </a:rPr>
              <a:t>(x) = ƒ(-x)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967628117"/>
      </p:ext>
    </p:extLst>
  </p:cSld>
  <p:clrMapOvr>
    <a:masterClrMapping/>
  </p:clrMapOvr>
  <p:transition>
    <p:dissolv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71 Grupo"/>
          <p:cNvGrpSpPr/>
          <p:nvPr/>
        </p:nvGrpSpPr>
        <p:grpSpPr>
          <a:xfrm>
            <a:off x="57573" y="1283431"/>
            <a:ext cx="4540931" cy="2924944"/>
            <a:chOff x="63274" y="464812"/>
            <a:chExt cx="4540931" cy="2924944"/>
          </a:xfrm>
        </p:grpSpPr>
        <p:grpSp>
          <p:nvGrpSpPr>
            <p:cNvPr id="71" name="70 Grupo"/>
            <p:cNvGrpSpPr/>
            <p:nvPr/>
          </p:nvGrpSpPr>
          <p:grpSpPr>
            <a:xfrm>
              <a:off x="1249917" y="464812"/>
              <a:ext cx="3354288" cy="2924944"/>
              <a:chOff x="221242" y="360040"/>
              <a:chExt cx="3354288" cy="2924944"/>
            </a:xfrm>
          </p:grpSpPr>
          <p:cxnSp>
            <p:nvCxnSpPr>
              <p:cNvPr id="3" name="2 Conector recto"/>
              <p:cNvCxnSpPr/>
              <p:nvPr/>
            </p:nvCxnSpPr>
            <p:spPr>
              <a:xfrm>
                <a:off x="1373370" y="360040"/>
                <a:ext cx="0" cy="285293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5 Conector recto"/>
              <p:cNvCxnSpPr/>
              <p:nvPr/>
            </p:nvCxnSpPr>
            <p:spPr>
              <a:xfrm>
                <a:off x="221242" y="2024844"/>
                <a:ext cx="230425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27 Conector curvado"/>
              <p:cNvCxnSpPr/>
              <p:nvPr/>
            </p:nvCxnSpPr>
            <p:spPr>
              <a:xfrm rot="5400000">
                <a:off x="113230" y="1088740"/>
                <a:ext cx="2592288" cy="1800200"/>
              </a:xfrm>
              <a:prstGeom prst="curvedConnector3">
                <a:avLst>
                  <a:gd name="adj1" fmla="val 51427"/>
                </a:avLst>
              </a:prstGeom>
              <a:ln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30 Conector recto"/>
              <p:cNvCxnSpPr/>
              <p:nvPr/>
            </p:nvCxnSpPr>
            <p:spPr>
              <a:xfrm flipH="1">
                <a:off x="1229354" y="1124744"/>
                <a:ext cx="1008112" cy="0"/>
              </a:xfrm>
              <a:prstGeom prst="line">
                <a:avLst/>
              </a:prstGeom>
              <a:ln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34 Conector recto"/>
              <p:cNvCxnSpPr/>
              <p:nvPr/>
            </p:nvCxnSpPr>
            <p:spPr>
              <a:xfrm>
                <a:off x="2237466" y="1124744"/>
                <a:ext cx="0" cy="998239"/>
              </a:xfrm>
              <a:prstGeom prst="line">
                <a:avLst/>
              </a:prstGeom>
              <a:ln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36 Conector recto"/>
              <p:cNvCxnSpPr/>
              <p:nvPr/>
            </p:nvCxnSpPr>
            <p:spPr>
              <a:xfrm>
                <a:off x="581282" y="2852936"/>
                <a:ext cx="1008112" cy="0"/>
              </a:xfrm>
              <a:prstGeom prst="line">
                <a:avLst/>
              </a:prstGeom>
              <a:ln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39 Conector recto"/>
              <p:cNvCxnSpPr/>
              <p:nvPr/>
            </p:nvCxnSpPr>
            <p:spPr>
              <a:xfrm flipV="1">
                <a:off x="581282" y="2024844"/>
                <a:ext cx="0" cy="828092"/>
              </a:xfrm>
              <a:prstGeom prst="line">
                <a:avLst/>
              </a:prstGeom>
              <a:ln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9" name="48 CuadroTexto"/>
              <p:cNvSpPr txBox="1"/>
              <p:nvPr/>
            </p:nvSpPr>
            <p:spPr>
              <a:xfrm>
                <a:off x="840510" y="940078"/>
                <a:ext cx="49113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MX" dirty="0" smtClean="0"/>
                  <a:t>x</a:t>
                </a:r>
                <a:r>
                  <a:rPr lang="es-MX" baseline="30000" dirty="0" smtClean="0"/>
                  <a:t>3</a:t>
                </a:r>
                <a:r>
                  <a:rPr lang="es-MX" dirty="0" smtClean="0"/>
                  <a:t>0</a:t>
                </a:r>
                <a:endParaRPr lang="es-MX" dirty="0"/>
              </a:p>
            </p:txBody>
          </p:sp>
          <p:cxnSp>
            <p:nvCxnSpPr>
              <p:cNvPr id="51" name="50 Conector recto"/>
              <p:cNvCxnSpPr/>
              <p:nvPr/>
            </p:nvCxnSpPr>
            <p:spPr>
              <a:xfrm>
                <a:off x="1259632" y="1786508"/>
                <a:ext cx="11373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51 Conector recto"/>
              <p:cNvCxnSpPr/>
              <p:nvPr/>
            </p:nvCxnSpPr>
            <p:spPr>
              <a:xfrm>
                <a:off x="1259150" y="1412776"/>
                <a:ext cx="11373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53 Conector recto"/>
              <p:cNvCxnSpPr/>
              <p:nvPr/>
            </p:nvCxnSpPr>
            <p:spPr>
              <a:xfrm>
                <a:off x="1253147" y="2650604"/>
                <a:ext cx="11373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54 Conector recto"/>
              <p:cNvCxnSpPr/>
              <p:nvPr/>
            </p:nvCxnSpPr>
            <p:spPr>
              <a:xfrm>
                <a:off x="1252665" y="2276872"/>
                <a:ext cx="11373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6" name="55 CuadroTexto"/>
              <p:cNvSpPr txBox="1"/>
              <p:nvPr/>
            </p:nvSpPr>
            <p:spPr>
              <a:xfrm>
                <a:off x="991426" y="1619507"/>
                <a:ext cx="258491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MX" sz="1400" dirty="0" smtClean="0"/>
                  <a:t>1</a:t>
                </a:r>
                <a:endParaRPr lang="es-MX" sz="1400" dirty="0"/>
              </a:p>
            </p:txBody>
          </p:sp>
          <p:sp>
            <p:nvSpPr>
              <p:cNvPr id="57" name="56 CuadroTexto"/>
              <p:cNvSpPr txBox="1"/>
              <p:nvPr/>
            </p:nvSpPr>
            <p:spPr>
              <a:xfrm>
                <a:off x="971600" y="2122983"/>
                <a:ext cx="36004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MX" sz="1400" dirty="0" smtClean="0"/>
                  <a:t>-1</a:t>
                </a:r>
                <a:endParaRPr lang="es-MX" sz="1400" dirty="0"/>
              </a:p>
            </p:txBody>
          </p:sp>
          <p:sp>
            <p:nvSpPr>
              <p:cNvPr id="58" name="57 CuadroTexto"/>
              <p:cNvSpPr txBox="1"/>
              <p:nvPr/>
            </p:nvSpPr>
            <p:spPr>
              <a:xfrm>
                <a:off x="1475656" y="2636912"/>
                <a:ext cx="49113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MX" dirty="0" smtClean="0"/>
                  <a:t>x</a:t>
                </a:r>
                <a:r>
                  <a:rPr lang="es-MX" baseline="30000" dirty="0" smtClean="0"/>
                  <a:t>3</a:t>
                </a:r>
                <a:r>
                  <a:rPr lang="es-MX" dirty="0" smtClean="0"/>
                  <a:t>0</a:t>
                </a:r>
                <a:endParaRPr lang="es-MX" dirty="0"/>
              </a:p>
            </p:txBody>
          </p:sp>
          <p:cxnSp>
            <p:nvCxnSpPr>
              <p:cNvPr id="60" name="59 Conector recto"/>
              <p:cNvCxnSpPr/>
              <p:nvPr/>
            </p:nvCxnSpPr>
            <p:spPr>
              <a:xfrm flipH="1">
                <a:off x="323528" y="836712"/>
                <a:ext cx="2201970" cy="2304256"/>
              </a:xfrm>
              <a:prstGeom prst="line">
                <a:avLst/>
              </a:prstGeom>
              <a:ln>
                <a:headEnd type="triangle" w="med" len="med"/>
                <a:tailEnd type="triangle" w="med" len="me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65" name="64 CuadroTexto"/>
              <p:cNvSpPr txBox="1"/>
              <p:nvPr/>
            </p:nvSpPr>
            <p:spPr>
              <a:xfrm>
                <a:off x="2411760" y="539388"/>
                <a:ext cx="93610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MX" dirty="0" smtClean="0"/>
                  <a:t>Y= x</a:t>
                </a:r>
                <a:r>
                  <a:rPr lang="es-MX" baseline="30000" dirty="0" smtClean="0"/>
                  <a:t>3</a:t>
                </a:r>
                <a:endParaRPr lang="es-MX" baseline="30000" dirty="0"/>
              </a:p>
            </p:txBody>
          </p:sp>
          <p:sp>
            <p:nvSpPr>
              <p:cNvPr id="67" name="66 CuadroTexto"/>
              <p:cNvSpPr txBox="1"/>
              <p:nvPr/>
            </p:nvSpPr>
            <p:spPr>
              <a:xfrm>
                <a:off x="1767356" y="2024844"/>
                <a:ext cx="258491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MX" sz="1400" dirty="0" smtClean="0"/>
                  <a:t>1</a:t>
                </a:r>
                <a:endParaRPr lang="es-MX" sz="1400" dirty="0"/>
              </a:p>
            </p:txBody>
          </p:sp>
          <p:sp>
            <p:nvSpPr>
              <p:cNvPr id="69" name="68 CuadroTexto"/>
              <p:cNvSpPr txBox="1"/>
              <p:nvPr/>
            </p:nvSpPr>
            <p:spPr>
              <a:xfrm>
                <a:off x="2287770" y="1052736"/>
                <a:ext cx="128776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MX" dirty="0" smtClean="0"/>
                  <a:t>P1 (x</a:t>
                </a:r>
                <a:r>
                  <a:rPr lang="es-MX" baseline="-25000" dirty="0" smtClean="0"/>
                  <a:t>0</a:t>
                </a:r>
                <a:r>
                  <a:rPr lang="es-MX" dirty="0" smtClean="0"/>
                  <a:t>, x</a:t>
                </a:r>
                <a:r>
                  <a:rPr lang="es-MX" baseline="30000" dirty="0" smtClean="0"/>
                  <a:t>3</a:t>
                </a:r>
                <a:r>
                  <a:rPr lang="es-MX" baseline="-25000" dirty="0" smtClean="0"/>
                  <a:t>0</a:t>
                </a:r>
                <a:r>
                  <a:rPr lang="es-MX" dirty="0" smtClean="0"/>
                  <a:t>)</a:t>
                </a:r>
                <a:endParaRPr lang="es-MX" dirty="0"/>
              </a:p>
            </p:txBody>
          </p:sp>
        </p:grpSp>
        <p:sp>
          <p:nvSpPr>
            <p:cNvPr id="70" name="69 CuadroTexto"/>
            <p:cNvSpPr txBox="1"/>
            <p:nvPr/>
          </p:nvSpPr>
          <p:spPr>
            <a:xfrm>
              <a:off x="63274" y="2741684"/>
              <a:ext cx="15676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s-MX" dirty="0" smtClean="0"/>
                <a:t>P1 (-x</a:t>
              </a:r>
              <a:r>
                <a:rPr lang="es-MX" baseline="-25000" dirty="0" smtClean="0"/>
                <a:t>0</a:t>
              </a:r>
              <a:r>
                <a:rPr lang="es-MX" dirty="0" smtClean="0"/>
                <a:t>, -x</a:t>
              </a:r>
              <a:r>
                <a:rPr lang="es-MX" baseline="30000" dirty="0" smtClean="0"/>
                <a:t>3</a:t>
              </a:r>
              <a:r>
                <a:rPr lang="es-MX" baseline="-25000" dirty="0" smtClean="0"/>
                <a:t>0</a:t>
              </a:r>
              <a:r>
                <a:rPr lang="es-MX" dirty="0" smtClean="0"/>
                <a:t>)</a:t>
              </a:r>
              <a:endParaRPr lang="es-MX" dirty="0"/>
            </a:p>
          </p:txBody>
        </p:sp>
      </p:grpSp>
      <p:sp>
        <p:nvSpPr>
          <p:cNvPr id="74" name="73 CuadroTexto"/>
          <p:cNvSpPr txBox="1"/>
          <p:nvPr/>
        </p:nvSpPr>
        <p:spPr>
          <a:xfrm>
            <a:off x="869956" y="116632"/>
            <a:ext cx="78488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b="1" i="1" dirty="0" smtClean="0"/>
              <a:t>Función Impar</a:t>
            </a:r>
          </a:p>
        </p:txBody>
      </p:sp>
      <p:sp>
        <p:nvSpPr>
          <p:cNvPr id="75" name="74 CuadroTexto"/>
          <p:cNvSpPr txBox="1"/>
          <p:nvPr/>
        </p:nvSpPr>
        <p:spPr>
          <a:xfrm>
            <a:off x="4067943" y="2699238"/>
            <a:ext cx="493012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s-MX" dirty="0" smtClean="0"/>
          </a:p>
          <a:p>
            <a:pPr algn="just"/>
            <a:r>
              <a:rPr lang="es-MX" dirty="0" smtClean="0"/>
              <a:t>Una función es impar si para toda x y su inverso aditivo –x  se cumple que </a:t>
            </a:r>
            <a:r>
              <a:rPr lang="es-MX" dirty="0" smtClean="0">
                <a:latin typeface="Aharoni"/>
              </a:rPr>
              <a:t>ƒ(-x) = -ƒ(x). Y la gráfica de una función impar es simétrica respecto al origen.</a:t>
            </a:r>
            <a:endParaRPr lang="es-MX" dirty="0" smtClean="0"/>
          </a:p>
          <a:p>
            <a:pPr algn="just"/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656328110"/>
      </p:ext>
    </p:extLst>
  </p:cSld>
  <p:clrMapOvr>
    <a:masterClrMapping/>
  </p:clrMapOvr>
  <p:transition>
    <p:dissolv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869956" y="116632"/>
            <a:ext cx="78488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b="1" i="1" dirty="0" smtClean="0"/>
              <a:t>Funciones Algebraicas 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3059833" y="762963"/>
            <a:ext cx="566757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s-MX" dirty="0" smtClean="0"/>
          </a:p>
          <a:p>
            <a:pPr algn="just"/>
            <a:r>
              <a:rPr lang="es-MX" dirty="0" smtClean="0"/>
              <a:t>Las funciones que se obtienen de los polinomios por medio de una combinación finita de las operaciones  de suma, resta, multiplicación, división y extracción de raíces enteras se llaman funciones algebraicas.</a:t>
            </a:r>
          </a:p>
          <a:p>
            <a:pPr algn="just"/>
            <a:endParaRPr lang="es-MX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3 CuadroTexto"/>
              <p:cNvSpPr txBox="1"/>
              <p:nvPr/>
            </p:nvSpPr>
            <p:spPr>
              <a:xfrm>
                <a:off x="415791" y="841659"/>
                <a:ext cx="2253093" cy="9622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MX" dirty="0" smtClean="0">
                    <a:latin typeface="Aharoni"/>
                  </a:rPr>
                  <a:t>ƒ(x) </a:t>
                </a:r>
                <a14:m>
                  <m:oMath xmlns:m="http://schemas.openxmlformats.org/officeDocument/2006/math">
                    <m:r>
                      <a:rPr lang="es-MX" i="1" smtClean="0">
                        <a:latin typeface="Cambria Math"/>
                      </a:rPr>
                      <m:t>𝑥</m:t>
                    </m:r>
                    <m:r>
                      <a:rPr lang="es-MX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es-MX" dirty="0" smtClean="0">
                    <a:latin typeface="Aharoni"/>
                  </a:rPr>
                  <a:t> 4x – 5</a:t>
                </a:r>
              </a:p>
              <a:p>
                <a:endParaRPr lang="es-MX" dirty="0">
                  <a:latin typeface="Aharoni"/>
                </a:endParaRPr>
              </a:p>
              <a:p>
                <a:r>
                  <a:rPr lang="es-MX" dirty="0">
                    <a:latin typeface="Aharoni"/>
                  </a:rPr>
                  <a:t>ƒ</a:t>
                </a:r>
                <a:r>
                  <a:rPr lang="es-MX" dirty="0" smtClean="0">
                    <a:latin typeface="Aharoni"/>
                  </a:rPr>
                  <a:t>(x)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s-MX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s-MX" b="0" i="1" smtClean="0">
                            <a:latin typeface="Cambria Math"/>
                          </a:rPr>
                          <m:t>𝑥</m:t>
                        </m:r>
                        <m:r>
                          <a:rPr lang="es-MX" b="0" i="1" smtClean="0">
                            <a:latin typeface="Cambria Math"/>
                          </a:rPr>
                          <m:t> −7 </m:t>
                        </m:r>
                      </m:e>
                    </m:rad>
                  </m:oMath>
                </a14:m>
                <a:endParaRPr lang="es-MX" dirty="0"/>
              </a:p>
            </p:txBody>
          </p:sp>
        </mc:Choice>
        <mc:Fallback xmlns="">
          <p:sp>
            <p:nvSpPr>
              <p:cNvPr id="4" name="3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5791" y="841659"/>
                <a:ext cx="2253093" cy="962251"/>
              </a:xfrm>
              <a:prstGeom prst="rect">
                <a:avLst/>
              </a:prstGeom>
              <a:blipFill rotWithShape="1">
                <a:blip r:embed="rId2"/>
                <a:stretch>
                  <a:fillRect l="-2162" t="-3165" b="-7595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4 CuadroTexto"/>
              <p:cNvSpPr txBox="1"/>
              <p:nvPr/>
            </p:nvSpPr>
            <p:spPr>
              <a:xfrm>
                <a:off x="415792" y="2060848"/>
                <a:ext cx="2253093" cy="10419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MX" dirty="0" smtClean="0">
                    <a:latin typeface="Aharoni"/>
                  </a:rPr>
                  <a:t>ƒ(x) </a:t>
                </a:r>
                <a14:m>
                  <m:oMath xmlns:m="http://schemas.openxmlformats.org/officeDocument/2006/math">
                    <m:r>
                      <a:rPr lang="es-MX" i="1" smtClean="0">
                        <a:latin typeface="Cambria Math"/>
                      </a:rPr>
                      <m:t>𝑥</m:t>
                    </m:r>
                    <m:r>
                      <a:rPr lang="es-MX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es-MX" dirty="0" smtClean="0">
                    <a:latin typeface="Aharoni"/>
                  </a:rPr>
                  <a:t> x</a:t>
                </a:r>
                <a:r>
                  <a:rPr lang="es-MX" baseline="30000" dirty="0" smtClean="0">
                    <a:latin typeface="Aharoni"/>
                  </a:rPr>
                  <a:t>2</a:t>
                </a:r>
                <a:r>
                  <a:rPr lang="es-MX" dirty="0" smtClean="0">
                    <a:latin typeface="Aharoni"/>
                  </a:rPr>
                  <a:t> – 16</a:t>
                </a:r>
              </a:p>
              <a:p>
                <a:endParaRPr lang="es-MX" dirty="0">
                  <a:latin typeface="Aharoni"/>
                </a:endParaRPr>
              </a:p>
              <a:p>
                <a:r>
                  <a:rPr lang="es-MX" dirty="0">
                    <a:latin typeface="Aharoni"/>
                  </a:rPr>
                  <a:t>ƒ</a:t>
                </a:r>
                <a:r>
                  <a:rPr lang="es-MX" dirty="0" smtClean="0">
                    <a:latin typeface="Aharoni"/>
                  </a:rPr>
                  <a:t>(x)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MX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s-MX" b="0" i="1" smtClean="0">
                            <a:latin typeface="Cambria Math"/>
                          </a:rPr>
                          <m:t>𝑥</m:t>
                        </m:r>
                        <m:r>
                          <a:rPr lang="es-MX" b="0" i="1" smtClean="0">
                            <a:latin typeface="Cambria Math"/>
                          </a:rPr>
                          <m:t> −5 </m:t>
                        </m:r>
                      </m:num>
                      <m:den>
                        <m:r>
                          <a:rPr lang="es-MX" b="0" i="1" smtClean="0">
                            <a:latin typeface="Cambria Math"/>
                          </a:rPr>
                          <m:t>𝑥</m:t>
                        </m:r>
                        <m:r>
                          <a:rPr lang="es-MX" b="0" i="1" smtClean="0">
                            <a:latin typeface="Cambria Math"/>
                          </a:rPr>
                          <m:t> −3</m:t>
                        </m:r>
                      </m:den>
                    </m:f>
                  </m:oMath>
                </a14:m>
                <a:endParaRPr lang="es-MX" dirty="0"/>
              </a:p>
            </p:txBody>
          </p:sp>
        </mc:Choice>
        <mc:Fallback xmlns="">
          <p:sp>
            <p:nvSpPr>
              <p:cNvPr id="5" name="4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5792" y="2060848"/>
                <a:ext cx="2253093" cy="1041952"/>
              </a:xfrm>
              <a:prstGeom prst="rect">
                <a:avLst/>
              </a:prstGeom>
              <a:blipFill rotWithShape="1">
                <a:blip r:embed="rId3"/>
                <a:stretch>
                  <a:fillRect l="-2162" t="-2924" b="-2339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5 CuadroTexto"/>
          <p:cNvSpPr txBox="1"/>
          <p:nvPr/>
        </p:nvSpPr>
        <p:spPr>
          <a:xfrm>
            <a:off x="738909" y="3321204"/>
            <a:ext cx="78488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b="1" i="1" dirty="0" smtClean="0"/>
              <a:t>Funciones Trascendentes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5081152" y="4329970"/>
            <a:ext cx="379338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dirty="0" smtClean="0"/>
              <a:t>Las funciones trigonométricas, las exponenciales y las logarítmicas , reciben el nombre genérico de funciones trascendentes.</a:t>
            </a:r>
            <a:endParaRPr lang="es-MX" dirty="0"/>
          </a:p>
        </p:txBody>
      </p:sp>
      <p:sp>
        <p:nvSpPr>
          <p:cNvPr id="8" name="7 CuadroTexto"/>
          <p:cNvSpPr txBox="1"/>
          <p:nvPr/>
        </p:nvSpPr>
        <p:spPr>
          <a:xfrm>
            <a:off x="256615" y="4191471"/>
            <a:ext cx="482453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>
                <a:latin typeface="Aharoni"/>
              </a:rPr>
              <a:t>ƒ(x) = 1000(0.85)</a:t>
            </a:r>
            <a:r>
              <a:rPr lang="es-MX" baseline="30000" dirty="0" smtClean="0">
                <a:latin typeface="Aharoni"/>
              </a:rPr>
              <a:t>x</a:t>
            </a:r>
            <a:r>
              <a:rPr lang="es-MX" dirty="0" smtClean="0">
                <a:latin typeface="Aharoni"/>
              </a:rPr>
              <a:t>  ( Función exponencial)</a:t>
            </a:r>
          </a:p>
          <a:p>
            <a:endParaRPr lang="es-MX" dirty="0">
              <a:latin typeface="Aharoni"/>
            </a:endParaRPr>
          </a:p>
          <a:p>
            <a:r>
              <a:rPr lang="es-MX" dirty="0">
                <a:latin typeface="Aharoni"/>
              </a:rPr>
              <a:t>Y= </a:t>
            </a:r>
            <a:r>
              <a:rPr lang="es-MX" dirty="0" err="1">
                <a:latin typeface="Aharoni"/>
              </a:rPr>
              <a:t>sen</a:t>
            </a:r>
            <a:r>
              <a:rPr lang="es-MX" dirty="0">
                <a:latin typeface="Aharoni"/>
              </a:rPr>
              <a:t> </a:t>
            </a:r>
            <a:r>
              <a:rPr lang="es-MX" dirty="0" smtClean="0">
                <a:latin typeface="Aharoni"/>
              </a:rPr>
              <a:t>x                 ( Función trigonométrica)</a:t>
            </a:r>
          </a:p>
          <a:p>
            <a:endParaRPr lang="es-MX" dirty="0">
              <a:latin typeface="Aharoni"/>
            </a:endParaRPr>
          </a:p>
          <a:p>
            <a:r>
              <a:rPr lang="es-MX" dirty="0" smtClean="0">
                <a:latin typeface="Aharoni"/>
              </a:rPr>
              <a:t>Y = log x                  ( Función </a:t>
            </a:r>
            <a:r>
              <a:rPr lang="es-MX" dirty="0" err="1" smtClean="0">
                <a:latin typeface="Aharoni"/>
              </a:rPr>
              <a:t>logaritmica</a:t>
            </a:r>
            <a:r>
              <a:rPr lang="es-MX" dirty="0" smtClean="0">
                <a:latin typeface="Aharoni"/>
              </a:rPr>
              <a:t>)</a:t>
            </a:r>
            <a:endParaRPr lang="es-MX" dirty="0">
              <a:latin typeface="Aharoni"/>
            </a:endParaRPr>
          </a:p>
        </p:txBody>
      </p:sp>
    </p:spTree>
    <p:extLst>
      <p:ext uri="{BB962C8B-B14F-4D97-AF65-F5344CB8AC3E}">
        <p14:creationId xmlns:p14="http://schemas.microsoft.com/office/powerpoint/2010/main" val="1636766487"/>
      </p:ext>
    </p:extLst>
  </p:cSld>
  <p:clrMapOvr>
    <a:masterClrMapping/>
  </p:clrMapOvr>
  <p:transition>
    <p:dissolv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761006" y="188640"/>
            <a:ext cx="78488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b="1" i="1" dirty="0" smtClean="0"/>
              <a:t>Funciones Implícitas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2699792" y="1052736"/>
            <a:ext cx="617162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s-MX" dirty="0" smtClean="0"/>
          </a:p>
          <a:p>
            <a:pPr algn="just"/>
            <a:r>
              <a:rPr lang="es-MX" dirty="0" smtClean="0"/>
              <a:t>Cuando las reglas de correspondencia que definen una función están dadas por una ecuación en x  y </a:t>
            </a:r>
            <a:r>
              <a:rPr lang="es-MX" dirty="0" err="1" smtClean="0"/>
              <a:t>Y</a:t>
            </a:r>
            <a:r>
              <a:rPr lang="es-MX" dirty="0" smtClean="0"/>
              <a:t>, la función tiene forma implícita. </a:t>
            </a:r>
          </a:p>
          <a:p>
            <a:pPr algn="just"/>
            <a:endParaRPr lang="es-MX" dirty="0"/>
          </a:p>
        </p:txBody>
      </p:sp>
      <p:sp>
        <p:nvSpPr>
          <p:cNvPr id="4" name="3 CuadroTexto"/>
          <p:cNvSpPr txBox="1"/>
          <p:nvPr/>
        </p:nvSpPr>
        <p:spPr>
          <a:xfrm>
            <a:off x="899592" y="1329735"/>
            <a:ext cx="15841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2x + y = 5</a:t>
            </a:r>
          </a:p>
          <a:p>
            <a:endParaRPr lang="es-MX" dirty="0"/>
          </a:p>
          <a:p>
            <a:r>
              <a:rPr lang="es-MX" dirty="0" smtClean="0"/>
              <a:t>2x</a:t>
            </a:r>
            <a:r>
              <a:rPr lang="es-MX" baseline="30000" dirty="0" smtClean="0"/>
              <a:t>2</a:t>
            </a:r>
            <a:r>
              <a:rPr lang="es-MX" dirty="0" smtClean="0"/>
              <a:t> – y = 3</a:t>
            </a:r>
            <a:endParaRPr lang="es-MX" dirty="0"/>
          </a:p>
        </p:txBody>
      </p:sp>
      <p:sp>
        <p:nvSpPr>
          <p:cNvPr id="5" name="4 CuadroTexto"/>
          <p:cNvSpPr txBox="1"/>
          <p:nvPr/>
        </p:nvSpPr>
        <p:spPr>
          <a:xfrm>
            <a:off x="611560" y="2924944"/>
            <a:ext cx="78488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b="1" i="1" dirty="0" smtClean="0"/>
              <a:t>Funciones Explícitas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2705115" y="3789040"/>
            <a:ext cx="617162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s-MX" dirty="0" smtClean="0"/>
          </a:p>
          <a:p>
            <a:pPr algn="just"/>
            <a:r>
              <a:rPr lang="es-MX" dirty="0" smtClean="0"/>
              <a:t>Si es posible  despejar la variable y en términos de x , entonces escribimos  y=</a:t>
            </a:r>
            <a:r>
              <a:rPr lang="es-MX" dirty="0" smtClean="0">
                <a:latin typeface="Aharoni"/>
              </a:rPr>
              <a:t>ƒ (x) y decimos que la función esta expresada en forma explicita.</a:t>
            </a:r>
            <a:endParaRPr lang="es-MX" dirty="0" smtClean="0"/>
          </a:p>
          <a:p>
            <a:pPr algn="just"/>
            <a:endParaRPr lang="es-MX" dirty="0"/>
          </a:p>
        </p:txBody>
      </p:sp>
      <p:sp>
        <p:nvSpPr>
          <p:cNvPr id="7" name="6 CuadroTexto"/>
          <p:cNvSpPr txBox="1"/>
          <p:nvPr/>
        </p:nvSpPr>
        <p:spPr>
          <a:xfrm>
            <a:off x="761006" y="4066039"/>
            <a:ext cx="15841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y</a:t>
            </a:r>
            <a:r>
              <a:rPr lang="es-MX" dirty="0" smtClean="0"/>
              <a:t> = -2x + 5</a:t>
            </a:r>
          </a:p>
          <a:p>
            <a:endParaRPr lang="es-MX" dirty="0"/>
          </a:p>
          <a:p>
            <a:r>
              <a:rPr lang="es-MX" dirty="0"/>
              <a:t>y</a:t>
            </a:r>
            <a:r>
              <a:rPr lang="es-MX" dirty="0" smtClean="0"/>
              <a:t> = 2x</a:t>
            </a:r>
            <a:r>
              <a:rPr lang="es-MX" baseline="30000" dirty="0" smtClean="0"/>
              <a:t>2</a:t>
            </a:r>
            <a:r>
              <a:rPr lang="es-MX" dirty="0" smtClean="0"/>
              <a:t> - 3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945021989"/>
      </p:ext>
    </p:extLst>
  </p:cSld>
  <p:clrMapOvr>
    <a:masterClrMapping/>
  </p:clrMapOvr>
  <p:transition>
    <p:dissolv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592428" y="1340768"/>
            <a:ext cx="8064896" cy="216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marR="0" lvl="0" indent="-28575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s-ES" altLang="es-MX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</a:rPr>
              <a:t>Carvajal, J. A. (2012). </a:t>
            </a:r>
            <a:r>
              <a:rPr kumimoji="0" lang="es-ES" altLang="es-MX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</a:rPr>
              <a:t>Matemáticas IV.</a:t>
            </a:r>
            <a:r>
              <a:rPr kumimoji="0" lang="es-ES" altLang="es-MX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</a:rPr>
              <a:t> México D.F: Mc Graw Hill.</a:t>
            </a:r>
            <a:endParaRPr kumimoji="0" lang="es-MX" altLang="es-MX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s-ES" altLang="es-MX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</a:rPr>
              <a:t>Trucios</a:t>
            </a:r>
            <a:r>
              <a:rPr kumimoji="0" lang="es-ES" altLang="es-MX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</a:rPr>
              <a:t>, S. F., &amp; Velázquez, I. R. (2013). </a:t>
            </a:r>
            <a:r>
              <a:rPr kumimoji="0" lang="es-ES" altLang="es-MX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</a:rPr>
              <a:t>Cálculo Diferencial.</a:t>
            </a:r>
            <a:r>
              <a:rPr kumimoji="0" lang="es-ES" altLang="es-MX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</a:rPr>
              <a:t> México D.F: Mc Graw Hill.</a:t>
            </a:r>
            <a:endParaRPr kumimoji="0" lang="es-MX" altLang="es-MX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s-MX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</a:rPr>
              <a:t>Zill</a:t>
            </a:r>
            <a:r>
              <a:rPr kumimoji="0" lang="en-US" altLang="es-MX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</a:rPr>
              <a:t>, D. G., &amp; Wright, W. S. (2011). </a:t>
            </a:r>
            <a:r>
              <a:rPr kumimoji="0" lang="es-ES" altLang="es-MX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</a:rPr>
              <a:t>Matemáticas 1 Cálculo diferencial.</a:t>
            </a:r>
            <a:r>
              <a:rPr kumimoji="0" lang="es-ES" altLang="es-MX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</a:rPr>
              <a:t> México D.F: Mc Graw Hill.</a:t>
            </a:r>
            <a:endParaRPr kumimoji="0" lang="es-MX" altLang="es-MX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761006" y="188640"/>
            <a:ext cx="78488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b="1" i="1" dirty="0" smtClean="0"/>
              <a:t>Bibliografía</a:t>
            </a:r>
          </a:p>
        </p:txBody>
      </p:sp>
    </p:spTree>
    <p:extLst>
      <p:ext uri="{BB962C8B-B14F-4D97-AF65-F5344CB8AC3E}">
        <p14:creationId xmlns:p14="http://schemas.microsoft.com/office/powerpoint/2010/main" val="2371267301"/>
      </p:ext>
    </p:extLst>
  </p:cSld>
  <p:clrMapOvr>
    <a:masterClrMapping/>
  </p:clrMapOvr>
  <p:transition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827584" y="332656"/>
            <a:ext cx="7772400" cy="1470025"/>
          </a:xfrm>
        </p:spPr>
        <p:txBody>
          <a:bodyPr>
            <a:noAutofit/>
          </a:bodyPr>
          <a:lstStyle/>
          <a:p>
            <a:r>
              <a:rPr lang="es-MX" sz="16600" b="1" dirty="0" smtClean="0">
                <a:latin typeface="Informal Roman" panose="030604020304060B0204" pitchFamily="66" charset="0"/>
              </a:rPr>
              <a:t>Funciones</a:t>
            </a:r>
            <a:endParaRPr lang="es-MX" sz="16600" b="1" dirty="0">
              <a:latin typeface="Informal Roman" panose="030604020304060B0204" pitchFamily="66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403648" y="2492896"/>
            <a:ext cx="6400800" cy="1752600"/>
          </a:xfrm>
        </p:spPr>
        <p:txBody>
          <a:bodyPr/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s-MX" dirty="0" smtClean="0">
                <a:latin typeface="Georgia" panose="02040502050405020303" pitchFamily="18" charset="0"/>
              </a:rPr>
              <a:t>Definición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s-MX" dirty="0" smtClean="0">
                <a:latin typeface="Georgia" panose="02040502050405020303" pitchFamily="18" charset="0"/>
              </a:rPr>
              <a:t>Clasificación </a:t>
            </a:r>
            <a:endParaRPr lang="es-MX" dirty="0">
              <a:latin typeface="Georgia" panose="02040502050405020303" pitchFamily="18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611560" y="4437112"/>
            <a:ext cx="7704856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000" b="1" dirty="0" smtClean="0"/>
              <a:t>Competencia específica</a:t>
            </a:r>
          </a:p>
          <a:p>
            <a:pPr algn="just"/>
            <a:endParaRPr lang="es-MX" dirty="0"/>
          </a:p>
          <a:p>
            <a:pPr algn="just"/>
            <a:r>
              <a:rPr lang="es-MX" dirty="0" smtClean="0"/>
              <a:t>Comprender el concepto de función real e identificar tipos de funciones, así como aplicar sus propiedades y operaciones.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193387941"/>
      </p:ext>
    </p:extLst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95536" y="404664"/>
            <a:ext cx="37444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b="1" i="1" dirty="0" err="1" smtClean="0"/>
              <a:t>Abstract</a:t>
            </a:r>
            <a:endParaRPr lang="es-MX" sz="3600" b="1" i="1" dirty="0"/>
          </a:p>
        </p:txBody>
      </p:sp>
      <p:sp>
        <p:nvSpPr>
          <p:cNvPr id="5" name="4 Rectángulo"/>
          <p:cNvSpPr/>
          <p:nvPr/>
        </p:nvSpPr>
        <p:spPr>
          <a:xfrm>
            <a:off x="179512" y="1052736"/>
            <a:ext cx="396044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dirty="0"/>
              <a:t>Have you listened to phrases as “the success is according to the arduous work” and “the demand is according to the price“? The word function is used often to suggest a relation or a dependence on a quantity with regard to other one. </a:t>
            </a:r>
          </a:p>
          <a:p>
            <a:pPr algn="just">
              <a:lnSpc>
                <a:spcPct val="150000"/>
              </a:lnSpc>
            </a:pPr>
            <a:r>
              <a:rPr lang="en-US" dirty="0"/>
              <a:t>The calculation treats, essentially of functions. This way, it turns out to be suitable to begin its study with a unit dedicated to a revision of this important concept.</a:t>
            </a:r>
          </a:p>
        </p:txBody>
      </p:sp>
      <p:sp>
        <p:nvSpPr>
          <p:cNvPr id="6" name="5 Rectángulo"/>
          <p:cNvSpPr/>
          <p:nvPr/>
        </p:nvSpPr>
        <p:spPr>
          <a:xfrm>
            <a:off x="4788024" y="1163958"/>
            <a:ext cx="4104456" cy="4662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MX" dirty="0" smtClean="0"/>
              <a:t>¿</a:t>
            </a:r>
            <a:r>
              <a:rPr lang="es-MX" dirty="0"/>
              <a:t>Ha escuchado frases como "el éxito es según el trabajo arduo" y "la demanda es según el precio"? La función de la palabra se utiliza a menudo para sugerir una relación o una dependencia de una cantidad con respecto a otra. El cálculo trata, esencialmente de funciones. De esta manera, resulta adecuado para comenzar su estudio con una unidad dedicada a la revisión de este importante concepto.</a:t>
            </a:r>
            <a:endParaRPr lang="en-US" dirty="0"/>
          </a:p>
        </p:txBody>
      </p:sp>
      <p:sp>
        <p:nvSpPr>
          <p:cNvPr id="7" name="6 CuadroTexto"/>
          <p:cNvSpPr txBox="1"/>
          <p:nvPr/>
        </p:nvSpPr>
        <p:spPr>
          <a:xfrm>
            <a:off x="5148064" y="487836"/>
            <a:ext cx="37444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b="1" i="1" dirty="0" smtClean="0"/>
              <a:t>Resumen</a:t>
            </a:r>
            <a:endParaRPr lang="es-MX" sz="3600" b="1" i="1" dirty="0"/>
          </a:p>
        </p:txBody>
      </p:sp>
    </p:spTree>
    <p:extLst>
      <p:ext uri="{BB962C8B-B14F-4D97-AF65-F5344CB8AC3E}">
        <p14:creationId xmlns:p14="http://schemas.microsoft.com/office/powerpoint/2010/main" val="3455402745"/>
      </p:ext>
    </p:extLst>
  </p:cSld>
  <p:clrMapOvr>
    <a:masterClrMapping/>
  </p:clrMapOvr>
  <p:transition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39552" y="260648"/>
            <a:ext cx="78488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b="1" i="1" dirty="0" smtClean="0"/>
              <a:t>Función</a:t>
            </a:r>
            <a:endParaRPr lang="es-MX" sz="3600" b="1" i="1" dirty="0"/>
          </a:p>
        </p:txBody>
      </p:sp>
      <p:sp>
        <p:nvSpPr>
          <p:cNvPr id="5" name="4 CuadroTexto"/>
          <p:cNvSpPr txBox="1"/>
          <p:nvPr/>
        </p:nvSpPr>
        <p:spPr>
          <a:xfrm>
            <a:off x="827584" y="1268760"/>
            <a:ext cx="756084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400" dirty="0" smtClean="0"/>
              <a:t>Una función de A en B es una relación que asocia todo elemento  del conjunto A con un solo elemento del conjunto B y se representa del modo siguiente:</a:t>
            </a:r>
          </a:p>
          <a:p>
            <a:pPr algn="just"/>
            <a:endParaRPr lang="es-MX" sz="2400" dirty="0"/>
          </a:p>
        </p:txBody>
      </p:sp>
      <p:cxnSp>
        <p:nvCxnSpPr>
          <p:cNvPr id="7" name="6 Conector recto de flecha"/>
          <p:cNvCxnSpPr/>
          <p:nvPr/>
        </p:nvCxnSpPr>
        <p:spPr>
          <a:xfrm>
            <a:off x="4355976" y="2996952"/>
            <a:ext cx="9001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" name="2 CuadroTexto"/>
          <p:cNvSpPr txBox="1"/>
          <p:nvPr/>
        </p:nvSpPr>
        <p:spPr>
          <a:xfrm>
            <a:off x="3419872" y="2704564"/>
            <a:ext cx="24482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b="1" dirty="0" smtClean="0">
                <a:latin typeface="Aharoni"/>
              </a:rPr>
              <a:t>ƒ: A		B </a:t>
            </a:r>
            <a:endParaRPr lang="es-MX" sz="3200" b="1" dirty="0"/>
          </a:p>
        </p:txBody>
      </p:sp>
      <p:sp>
        <p:nvSpPr>
          <p:cNvPr id="9" name="8 Rectángulo"/>
          <p:cNvSpPr/>
          <p:nvPr/>
        </p:nvSpPr>
        <p:spPr>
          <a:xfrm>
            <a:off x="5256076" y="3861048"/>
            <a:ext cx="341795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dirty="0" smtClean="0">
                <a:latin typeface="Aharoni"/>
              </a:rPr>
              <a:t>Ƒ es una función de A en B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70125963"/>
      </p:ext>
    </p:extLst>
  </p:cSld>
  <p:clrMapOvr>
    <a:masterClrMapping/>
  </p:clrMapOvr>
  <p:transition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 txBox="1">
            <a:spLocks/>
          </p:cNvSpPr>
          <p:nvPr/>
        </p:nvSpPr>
        <p:spPr>
          <a:xfrm>
            <a:off x="589981" y="1124744"/>
            <a:ext cx="7772400" cy="2880320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13800" b="1" dirty="0" smtClean="0">
                <a:latin typeface="Informal Roman" panose="030604020304060B0204" pitchFamily="66" charset="0"/>
              </a:rPr>
              <a:t>Clasificación Funciones</a:t>
            </a:r>
            <a:endParaRPr lang="es-MX" sz="13800" b="1" dirty="0">
              <a:latin typeface="Informal Roman" panose="030604020304060B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4139149"/>
      </p:ext>
    </p:extLst>
  </p:cSld>
  <p:clrMapOvr>
    <a:masterClrMapping/>
  </p:clrMapOvr>
  <p:transition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39552" y="260648"/>
            <a:ext cx="78488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b="1" i="1" dirty="0" smtClean="0"/>
              <a:t>Función </a:t>
            </a:r>
            <a:r>
              <a:rPr lang="es-MX" sz="3600" b="1" i="1" dirty="0" err="1" smtClean="0"/>
              <a:t>suprayectiva</a:t>
            </a:r>
            <a:endParaRPr lang="es-MX" sz="3600" b="1" i="1" dirty="0"/>
          </a:p>
        </p:txBody>
      </p:sp>
      <p:sp>
        <p:nvSpPr>
          <p:cNvPr id="3" name="2 CuadroTexto"/>
          <p:cNvSpPr txBox="1"/>
          <p:nvPr/>
        </p:nvSpPr>
        <p:spPr>
          <a:xfrm>
            <a:off x="647564" y="1337054"/>
            <a:ext cx="76328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dirty="0" smtClean="0"/>
              <a:t>Si todo elemento del </a:t>
            </a:r>
            <a:r>
              <a:rPr lang="es-MX" dirty="0" err="1" smtClean="0"/>
              <a:t>codominio</a:t>
            </a:r>
            <a:r>
              <a:rPr lang="es-MX" dirty="0" smtClean="0"/>
              <a:t> de una función </a:t>
            </a:r>
            <a:r>
              <a:rPr lang="es-MX" dirty="0">
                <a:latin typeface="Algerian"/>
              </a:rPr>
              <a:t> </a:t>
            </a:r>
            <a:r>
              <a:rPr lang="es-MX" dirty="0" smtClean="0">
                <a:latin typeface="Aharoni"/>
              </a:rPr>
              <a:t>ƒ forma parte del rango al menos de un elemento de su dominio, entonces ƒ es una función </a:t>
            </a:r>
            <a:r>
              <a:rPr lang="es-MX" dirty="0" err="1" smtClean="0">
                <a:latin typeface="Aharoni"/>
              </a:rPr>
              <a:t>suprayectiva</a:t>
            </a:r>
            <a:r>
              <a:rPr lang="es-MX" dirty="0" smtClean="0">
                <a:latin typeface="Aharoni"/>
              </a:rPr>
              <a:t>.</a:t>
            </a:r>
            <a:endParaRPr lang="es-MX" dirty="0"/>
          </a:p>
        </p:txBody>
      </p:sp>
      <p:grpSp>
        <p:nvGrpSpPr>
          <p:cNvPr id="21" name="20 Grupo"/>
          <p:cNvGrpSpPr/>
          <p:nvPr/>
        </p:nvGrpSpPr>
        <p:grpSpPr>
          <a:xfrm>
            <a:off x="1691680" y="2852936"/>
            <a:ext cx="4608512" cy="2893667"/>
            <a:chOff x="1691680" y="2852936"/>
            <a:chExt cx="4608512" cy="2893667"/>
          </a:xfrm>
        </p:grpSpPr>
        <p:sp>
          <p:nvSpPr>
            <p:cNvPr id="4" name="3 Elipse"/>
            <p:cNvSpPr/>
            <p:nvPr/>
          </p:nvSpPr>
          <p:spPr>
            <a:xfrm>
              <a:off x="1691680" y="2852936"/>
              <a:ext cx="1512168" cy="2376264"/>
            </a:xfrm>
            <a:prstGeom prst="ellipse">
              <a:avLst/>
            </a:prstGeom>
            <a:no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5" name="4 Elipse"/>
            <p:cNvSpPr/>
            <p:nvPr/>
          </p:nvSpPr>
          <p:spPr>
            <a:xfrm>
              <a:off x="4788024" y="2952076"/>
              <a:ext cx="1512168" cy="2376264"/>
            </a:xfrm>
            <a:prstGeom prst="ellipse">
              <a:avLst/>
            </a:prstGeom>
            <a:no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6" name="5 CuadroTexto"/>
            <p:cNvSpPr txBox="1"/>
            <p:nvPr/>
          </p:nvSpPr>
          <p:spPr>
            <a:xfrm>
              <a:off x="2123728" y="2977636"/>
              <a:ext cx="720080" cy="21268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s-MX" dirty="0" smtClean="0"/>
                <a:t>2</a:t>
              </a:r>
            </a:p>
            <a:p>
              <a:pPr algn="ctr">
                <a:lnSpc>
                  <a:spcPct val="150000"/>
                </a:lnSpc>
              </a:pPr>
              <a:r>
                <a:rPr lang="es-MX" dirty="0" smtClean="0"/>
                <a:t>5</a:t>
              </a:r>
            </a:p>
            <a:p>
              <a:pPr algn="ctr">
                <a:lnSpc>
                  <a:spcPct val="150000"/>
                </a:lnSpc>
              </a:pPr>
              <a:r>
                <a:rPr lang="es-MX" dirty="0" smtClean="0"/>
                <a:t>8</a:t>
              </a:r>
            </a:p>
            <a:p>
              <a:pPr algn="ctr">
                <a:lnSpc>
                  <a:spcPct val="150000"/>
                </a:lnSpc>
              </a:pPr>
              <a:r>
                <a:rPr lang="es-MX" dirty="0" smtClean="0"/>
                <a:t>11</a:t>
              </a:r>
            </a:p>
            <a:p>
              <a:pPr algn="ctr">
                <a:lnSpc>
                  <a:spcPct val="150000"/>
                </a:lnSpc>
              </a:pPr>
              <a:r>
                <a:rPr lang="es-MX" dirty="0" smtClean="0"/>
                <a:t>14</a:t>
              </a:r>
              <a:endParaRPr lang="es-MX" dirty="0"/>
            </a:p>
          </p:txBody>
        </p:sp>
        <p:sp>
          <p:nvSpPr>
            <p:cNvPr id="7" name="6 CuadroTexto"/>
            <p:cNvSpPr txBox="1"/>
            <p:nvPr/>
          </p:nvSpPr>
          <p:spPr>
            <a:xfrm>
              <a:off x="5184068" y="3129274"/>
              <a:ext cx="720080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s-MX" dirty="0" smtClean="0"/>
                <a:t>3</a:t>
              </a:r>
            </a:p>
            <a:p>
              <a:pPr algn="ctr">
                <a:lnSpc>
                  <a:spcPct val="150000"/>
                </a:lnSpc>
              </a:pPr>
              <a:r>
                <a:rPr lang="es-MX" dirty="0" smtClean="0"/>
                <a:t>6</a:t>
              </a:r>
            </a:p>
            <a:p>
              <a:pPr algn="ctr">
                <a:lnSpc>
                  <a:spcPct val="150000"/>
                </a:lnSpc>
              </a:pPr>
              <a:r>
                <a:rPr lang="es-MX" dirty="0" smtClean="0"/>
                <a:t>9</a:t>
              </a:r>
            </a:p>
            <a:p>
              <a:pPr algn="ctr">
                <a:lnSpc>
                  <a:spcPct val="150000"/>
                </a:lnSpc>
              </a:pPr>
              <a:r>
                <a:rPr lang="es-MX" dirty="0" smtClean="0"/>
                <a:t>12</a:t>
              </a:r>
              <a:endParaRPr lang="es-MX" dirty="0"/>
            </a:p>
          </p:txBody>
        </p:sp>
        <p:sp>
          <p:nvSpPr>
            <p:cNvPr id="8" name="7 CuadroTexto"/>
            <p:cNvSpPr txBox="1"/>
            <p:nvPr/>
          </p:nvSpPr>
          <p:spPr>
            <a:xfrm>
              <a:off x="2123728" y="5328340"/>
              <a:ext cx="72008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dirty="0"/>
                <a:t>A</a:t>
              </a:r>
            </a:p>
          </p:txBody>
        </p:sp>
        <p:sp>
          <p:nvSpPr>
            <p:cNvPr id="9" name="8 CuadroTexto"/>
            <p:cNvSpPr txBox="1"/>
            <p:nvPr/>
          </p:nvSpPr>
          <p:spPr>
            <a:xfrm>
              <a:off x="5184068" y="5377271"/>
              <a:ext cx="72008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dirty="0"/>
                <a:t>B</a:t>
              </a:r>
            </a:p>
          </p:txBody>
        </p:sp>
        <p:cxnSp>
          <p:nvCxnSpPr>
            <p:cNvPr id="11" name="10 Conector recto de flecha"/>
            <p:cNvCxnSpPr/>
            <p:nvPr/>
          </p:nvCxnSpPr>
          <p:spPr>
            <a:xfrm>
              <a:off x="2483768" y="3284984"/>
              <a:ext cx="2952328" cy="50405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12 Conector recto de flecha"/>
            <p:cNvCxnSpPr/>
            <p:nvPr/>
          </p:nvCxnSpPr>
          <p:spPr>
            <a:xfrm>
              <a:off x="2483768" y="3717032"/>
              <a:ext cx="2952328" cy="57606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14 Conector recto de flecha"/>
            <p:cNvCxnSpPr/>
            <p:nvPr/>
          </p:nvCxnSpPr>
          <p:spPr>
            <a:xfrm flipV="1">
              <a:off x="2627784" y="3429000"/>
              <a:ext cx="2808312" cy="61206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17 Conector recto de flecha"/>
            <p:cNvCxnSpPr/>
            <p:nvPr/>
          </p:nvCxnSpPr>
          <p:spPr>
            <a:xfrm>
              <a:off x="2627784" y="4509120"/>
              <a:ext cx="2808312" cy="7200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19 Conector recto de flecha"/>
            <p:cNvCxnSpPr/>
            <p:nvPr/>
          </p:nvCxnSpPr>
          <p:spPr>
            <a:xfrm flipV="1">
              <a:off x="2627784" y="3429000"/>
              <a:ext cx="2808312" cy="14546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367923640"/>
      </p:ext>
    </p:extLst>
  </p:cSld>
  <p:clrMapOvr>
    <a:masterClrMapping/>
  </p:clrMapOvr>
  <p:transition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39552" y="260648"/>
            <a:ext cx="784887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b="1" i="1" dirty="0" smtClean="0"/>
              <a:t>Función </a:t>
            </a:r>
            <a:r>
              <a:rPr lang="es-MX" sz="3600" b="1" i="1" dirty="0" err="1" smtClean="0"/>
              <a:t>inyectiva</a:t>
            </a:r>
            <a:endParaRPr lang="es-MX" sz="3600" b="1" i="1" dirty="0" smtClean="0"/>
          </a:p>
          <a:p>
            <a:pPr algn="ctr"/>
            <a:r>
              <a:rPr lang="es-MX" sz="2000" b="1" i="1" dirty="0" smtClean="0"/>
              <a:t>(Función uno a uno)</a:t>
            </a:r>
            <a:endParaRPr lang="es-MX" sz="2000" b="1" i="1" dirty="0"/>
          </a:p>
        </p:txBody>
      </p:sp>
      <p:sp>
        <p:nvSpPr>
          <p:cNvPr id="3" name="2 CuadroTexto"/>
          <p:cNvSpPr txBox="1"/>
          <p:nvPr/>
        </p:nvSpPr>
        <p:spPr>
          <a:xfrm>
            <a:off x="539552" y="1449650"/>
            <a:ext cx="78488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dirty="0" smtClean="0"/>
              <a:t>Es una </a:t>
            </a:r>
            <a:r>
              <a:rPr lang="es-MX" dirty="0" smtClean="0">
                <a:latin typeface="Aharoni"/>
              </a:rPr>
              <a:t>ƒ </a:t>
            </a:r>
            <a:r>
              <a:rPr lang="es-MX" dirty="0" err="1" smtClean="0">
                <a:latin typeface="Aharoni"/>
              </a:rPr>
              <a:t>inyectiva</a:t>
            </a:r>
            <a:r>
              <a:rPr lang="es-MX" dirty="0" smtClean="0">
                <a:latin typeface="Aharoni"/>
              </a:rPr>
              <a:t> si </a:t>
            </a:r>
            <a:r>
              <a:rPr lang="es-MX" dirty="0" err="1" smtClean="0">
                <a:latin typeface="Aharoni"/>
              </a:rPr>
              <a:t>acada</a:t>
            </a:r>
            <a:r>
              <a:rPr lang="es-MX" dirty="0" smtClean="0">
                <a:latin typeface="Aharoni"/>
              </a:rPr>
              <a:t> elemento de a le corresponde un </a:t>
            </a:r>
            <a:r>
              <a:rPr lang="es-MX" dirty="0" err="1" smtClean="0">
                <a:latin typeface="Aharoni"/>
              </a:rPr>
              <a:t>unico</a:t>
            </a:r>
            <a:r>
              <a:rPr lang="es-MX" dirty="0" smtClean="0">
                <a:latin typeface="Aharoni"/>
              </a:rPr>
              <a:t> elemento de B, y a cada elemento de B le corresponde un solo elemento de B.</a:t>
            </a:r>
            <a:endParaRPr lang="es-MX" dirty="0"/>
          </a:p>
        </p:txBody>
      </p:sp>
      <p:grpSp>
        <p:nvGrpSpPr>
          <p:cNvPr id="27" name="26 Grupo"/>
          <p:cNvGrpSpPr/>
          <p:nvPr/>
        </p:nvGrpSpPr>
        <p:grpSpPr>
          <a:xfrm>
            <a:off x="1691680" y="2852936"/>
            <a:ext cx="4608512" cy="2893667"/>
            <a:chOff x="1691680" y="2852936"/>
            <a:chExt cx="4608512" cy="2893667"/>
          </a:xfrm>
        </p:grpSpPr>
        <p:grpSp>
          <p:nvGrpSpPr>
            <p:cNvPr id="4" name="3 Grupo"/>
            <p:cNvGrpSpPr/>
            <p:nvPr/>
          </p:nvGrpSpPr>
          <p:grpSpPr>
            <a:xfrm>
              <a:off x="1691680" y="2852936"/>
              <a:ext cx="4608512" cy="2893667"/>
              <a:chOff x="1691680" y="2852936"/>
              <a:chExt cx="4608512" cy="2893667"/>
            </a:xfrm>
          </p:grpSpPr>
          <p:sp>
            <p:nvSpPr>
              <p:cNvPr id="5" name="4 Elipse"/>
              <p:cNvSpPr/>
              <p:nvPr/>
            </p:nvSpPr>
            <p:spPr>
              <a:xfrm>
                <a:off x="1691680" y="2852936"/>
                <a:ext cx="1512168" cy="2376264"/>
              </a:xfrm>
              <a:prstGeom prst="ellipse">
                <a:avLst/>
              </a:prstGeom>
              <a:noFill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s-MX"/>
              </a:p>
            </p:txBody>
          </p:sp>
          <p:sp>
            <p:nvSpPr>
              <p:cNvPr id="6" name="5 Elipse"/>
              <p:cNvSpPr/>
              <p:nvPr/>
            </p:nvSpPr>
            <p:spPr>
              <a:xfrm>
                <a:off x="4788024" y="2952076"/>
                <a:ext cx="1512168" cy="2376264"/>
              </a:xfrm>
              <a:prstGeom prst="ellipse">
                <a:avLst/>
              </a:prstGeom>
              <a:noFill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s-MX"/>
              </a:p>
            </p:txBody>
          </p:sp>
          <p:sp>
            <p:nvSpPr>
              <p:cNvPr id="7" name="6 CuadroTexto"/>
              <p:cNvSpPr txBox="1"/>
              <p:nvPr/>
            </p:nvSpPr>
            <p:spPr>
              <a:xfrm>
                <a:off x="2123728" y="2977636"/>
                <a:ext cx="720080" cy="21698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s-MX" dirty="0" smtClean="0"/>
                  <a:t>A</a:t>
                </a:r>
              </a:p>
              <a:p>
                <a:pPr algn="ctr">
                  <a:lnSpc>
                    <a:spcPct val="150000"/>
                  </a:lnSpc>
                </a:pPr>
                <a:r>
                  <a:rPr lang="es-MX" dirty="0" smtClean="0"/>
                  <a:t>B</a:t>
                </a:r>
              </a:p>
              <a:p>
                <a:pPr algn="ctr">
                  <a:lnSpc>
                    <a:spcPct val="150000"/>
                  </a:lnSpc>
                </a:pPr>
                <a:r>
                  <a:rPr lang="es-MX" dirty="0" smtClean="0"/>
                  <a:t>C</a:t>
                </a:r>
              </a:p>
              <a:p>
                <a:pPr algn="ctr">
                  <a:lnSpc>
                    <a:spcPct val="150000"/>
                  </a:lnSpc>
                </a:pPr>
                <a:r>
                  <a:rPr lang="es-MX" dirty="0" smtClean="0"/>
                  <a:t>D</a:t>
                </a:r>
              </a:p>
              <a:p>
                <a:pPr algn="ctr">
                  <a:lnSpc>
                    <a:spcPct val="150000"/>
                  </a:lnSpc>
                </a:pPr>
                <a:r>
                  <a:rPr lang="es-MX" dirty="0" smtClean="0"/>
                  <a:t>E</a:t>
                </a:r>
              </a:p>
            </p:txBody>
          </p:sp>
          <p:sp>
            <p:nvSpPr>
              <p:cNvPr id="8" name="7 CuadroTexto"/>
              <p:cNvSpPr txBox="1"/>
              <p:nvPr/>
            </p:nvSpPr>
            <p:spPr>
              <a:xfrm>
                <a:off x="5184068" y="3129274"/>
                <a:ext cx="720080" cy="21698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s-MX" dirty="0" smtClean="0"/>
                  <a:t>2</a:t>
                </a:r>
              </a:p>
              <a:p>
                <a:pPr algn="ctr">
                  <a:lnSpc>
                    <a:spcPct val="150000"/>
                  </a:lnSpc>
                </a:pPr>
                <a:r>
                  <a:rPr lang="es-MX" dirty="0" smtClean="0"/>
                  <a:t>4</a:t>
                </a:r>
              </a:p>
              <a:p>
                <a:pPr algn="ctr">
                  <a:lnSpc>
                    <a:spcPct val="150000"/>
                  </a:lnSpc>
                </a:pPr>
                <a:r>
                  <a:rPr lang="es-MX" dirty="0" smtClean="0"/>
                  <a:t>6</a:t>
                </a:r>
              </a:p>
              <a:p>
                <a:pPr algn="ctr">
                  <a:lnSpc>
                    <a:spcPct val="150000"/>
                  </a:lnSpc>
                </a:pPr>
                <a:r>
                  <a:rPr lang="es-MX" dirty="0" smtClean="0"/>
                  <a:t>8</a:t>
                </a:r>
              </a:p>
              <a:p>
                <a:pPr algn="ctr">
                  <a:lnSpc>
                    <a:spcPct val="150000"/>
                  </a:lnSpc>
                </a:pPr>
                <a:r>
                  <a:rPr lang="es-MX" dirty="0" smtClean="0"/>
                  <a:t>10</a:t>
                </a:r>
                <a:endParaRPr lang="es-MX" dirty="0"/>
              </a:p>
            </p:txBody>
          </p:sp>
          <p:sp>
            <p:nvSpPr>
              <p:cNvPr id="9" name="8 CuadroTexto"/>
              <p:cNvSpPr txBox="1"/>
              <p:nvPr/>
            </p:nvSpPr>
            <p:spPr>
              <a:xfrm>
                <a:off x="2123728" y="5328340"/>
                <a:ext cx="72008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MX" dirty="0"/>
                  <a:t>A</a:t>
                </a:r>
              </a:p>
            </p:txBody>
          </p:sp>
          <p:sp>
            <p:nvSpPr>
              <p:cNvPr id="10" name="9 CuadroTexto"/>
              <p:cNvSpPr txBox="1"/>
              <p:nvPr/>
            </p:nvSpPr>
            <p:spPr>
              <a:xfrm>
                <a:off x="5184068" y="5377271"/>
                <a:ext cx="72008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MX" dirty="0"/>
                  <a:t>B</a:t>
                </a:r>
              </a:p>
            </p:txBody>
          </p:sp>
          <p:cxnSp>
            <p:nvCxnSpPr>
              <p:cNvPr id="11" name="10 Conector recto de flecha"/>
              <p:cNvCxnSpPr/>
              <p:nvPr/>
            </p:nvCxnSpPr>
            <p:spPr>
              <a:xfrm>
                <a:off x="2483768" y="3284984"/>
                <a:ext cx="2952328" cy="172819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11 Conector recto de flecha"/>
              <p:cNvCxnSpPr/>
              <p:nvPr/>
            </p:nvCxnSpPr>
            <p:spPr>
              <a:xfrm flipV="1">
                <a:off x="2483768" y="3429000"/>
                <a:ext cx="2952328" cy="28803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0" name="19 Conector recto de flecha"/>
            <p:cNvCxnSpPr/>
            <p:nvPr/>
          </p:nvCxnSpPr>
          <p:spPr>
            <a:xfrm>
              <a:off x="2627784" y="4062548"/>
              <a:ext cx="2808312" cy="15163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21 Conector recto de flecha"/>
            <p:cNvCxnSpPr/>
            <p:nvPr/>
          </p:nvCxnSpPr>
          <p:spPr>
            <a:xfrm>
              <a:off x="2627784" y="4509120"/>
              <a:ext cx="2808312" cy="14401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24 Conector recto de flecha"/>
            <p:cNvCxnSpPr/>
            <p:nvPr/>
          </p:nvCxnSpPr>
          <p:spPr>
            <a:xfrm flipV="1">
              <a:off x="2627784" y="3861048"/>
              <a:ext cx="2808312" cy="108012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945175596"/>
      </p:ext>
    </p:extLst>
  </p:cSld>
  <p:clrMapOvr>
    <a:masterClrMapping/>
  </p:clrMapOvr>
  <p:transition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39552" y="260648"/>
            <a:ext cx="78488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b="1" i="1" dirty="0" smtClean="0"/>
              <a:t>Función </a:t>
            </a:r>
            <a:r>
              <a:rPr lang="es-MX" sz="3600" b="1" i="1" dirty="0" err="1" smtClean="0"/>
              <a:t>binyectiva</a:t>
            </a:r>
            <a:endParaRPr lang="es-MX" sz="3600" b="1" i="1" dirty="0" smtClean="0"/>
          </a:p>
        </p:txBody>
      </p:sp>
      <p:sp>
        <p:nvSpPr>
          <p:cNvPr id="3" name="2 CuadroTexto"/>
          <p:cNvSpPr txBox="1"/>
          <p:nvPr/>
        </p:nvSpPr>
        <p:spPr>
          <a:xfrm>
            <a:off x="539552" y="1449650"/>
            <a:ext cx="78488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dirty="0" smtClean="0"/>
              <a:t>Una función que es </a:t>
            </a:r>
            <a:r>
              <a:rPr lang="es-MX" dirty="0" err="1" smtClean="0"/>
              <a:t>suprayectiva</a:t>
            </a:r>
            <a:r>
              <a:rPr lang="es-MX" dirty="0" smtClean="0"/>
              <a:t> e </a:t>
            </a:r>
            <a:r>
              <a:rPr lang="es-MX" dirty="0" err="1" smtClean="0"/>
              <a:t>inyectiva</a:t>
            </a:r>
            <a:r>
              <a:rPr lang="es-MX" dirty="0" smtClean="0"/>
              <a:t> se llama función </a:t>
            </a:r>
            <a:r>
              <a:rPr lang="es-MX" dirty="0" err="1" smtClean="0"/>
              <a:t>biyectiva</a:t>
            </a:r>
            <a:r>
              <a:rPr lang="es-MX" dirty="0" smtClean="0"/>
              <a:t> es decir: (Todo elemento del </a:t>
            </a:r>
            <a:r>
              <a:rPr lang="es-MX" dirty="0" err="1" smtClean="0"/>
              <a:t>codominio</a:t>
            </a:r>
            <a:r>
              <a:rPr lang="es-MX" dirty="0" smtClean="0"/>
              <a:t> de la función es imagen de un solo elemento del dominio de la función)</a:t>
            </a:r>
            <a:endParaRPr lang="es-MX" dirty="0"/>
          </a:p>
        </p:txBody>
      </p:sp>
      <p:grpSp>
        <p:nvGrpSpPr>
          <p:cNvPr id="5" name="4 Grupo"/>
          <p:cNvGrpSpPr/>
          <p:nvPr/>
        </p:nvGrpSpPr>
        <p:grpSpPr>
          <a:xfrm>
            <a:off x="1691680" y="2852936"/>
            <a:ext cx="4608512" cy="2893667"/>
            <a:chOff x="1691680" y="2852936"/>
            <a:chExt cx="4608512" cy="2893667"/>
          </a:xfrm>
        </p:grpSpPr>
        <p:sp>
          <p:nvSpPr>
            <p:cNvPr id="9" name="8 Elipse"/>
            <p:cNvSpPr/>
            <p:nvPr/>
          </p:nvSpPr>
          <p:spPr>
            <a:xfrm>
              <a:off x="1691680" y="2852936"/>
              <a:ext cx="1512168" cy="2376264"/>
            </a:xfrm>
            <a:prstGeom prst="ellipse">
              <a:avLst/>
            </a:prstGeom>
            <a:no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0" name="9 Elipse"/>
            <p:cNvSpPr/>
            <p:nvPr/>
          </p:nvSpPr>
          <p:spPr>
            <a:xfrm>
              <a:off x="4788024" y="2952076"/>
              <a:ext cx="1512168" cy="2376264"/>
            </a:xfrm>
            <a:prstGeom prst="ellipse">
              <a:avLst/>
            </a:prstGeom>
            <a:no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1" name="10 CuadroTexto"/>
            <p:cNvSpPr txBox="1"/>
            <p:nvPr/>
          </p:nvSpPr>
          <p:spPr>
            <a:xfrm>
              <a:off x="5208237" y="3186842"/>
              <a:ext cx="720080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s-MX" dirty="0" smtClean="0"/>
                <a:t>A</a:t>
              </a:r>
            </a:p>
            <a:p>
              <a:pPr algn="ctr">
                <a:lnSpc>
                  <a:spcPct val="150000"/>
                </a:lnSpc>
              </a:pPr>
              <a:r>
                <a:rPr lang="es-MX" dirty="0" smtClean="0"/>
                <a:t>B</a:t>
              </a:r>
            </a:p>
            <a:p>
              <a:pPr algn="ctr">
                <a:lnSpc>
                  <a:spcPct val="150000"/>
                </a:lnSpc>
              </a:pPr>
              <a:r>
                <a:rPr lang="es-MX" dirty="0" smtClean="0"/>
                <a:t>C</a:t>
              </a:r>
            </a:p>
            <a:p>
              <a:pPr algn="ctr">
                <a:lnSpc>
                  <a:spcPct val="150000"/>
                </a:lnSpc>
              </a:pPr>
              <a:r>
                <a:rPr lang="es-MX" dirty="0" smtClean="0"/>
                <a:t>D</a:t>
              </a:r>
            </a:p>
          </p:txBody>
        </p:sp>
        <p:sp>
          <p:nvSpPr>
            <p:cNvPr id="12" name="11 CuadroTexto"/>
            <p:cNvSpPr txBox="1"/>
            <p:nvPr/>
          </p:nvSpPr>
          <p:spPr>
            <a:xfrm>
              <a:off x="2123728" y="3114834"/>
              <a:ext cx="720080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s-MX" dirty="0" smtClean="0"/>
                <a:t>1</a:t>
              </a:r>
            </a:p>
            <a:p>
              <a:pPr algn="ctr">
                <a:lnSpc>
                  <a:spcPct val="150000"/>
                </a:lnSpc>
              </a:pPr>
              <a:r>
                <a:rPr lang="es-MX" dirty="0" smtClean="0"/>
                <a:t>2</a:t>
              </a:r>
            </a:p>
            <a:p>
              <a:pPr algn="ctr">
                <a:lnSpc>
                  <a:spcPct val="150000"/>
                </a:lnSpc>
              </a:pPr>
              <a:r>
                <a:rPr lang="es-MX" dirty="0" smtClean="0"/>
                <a:t>3</a:t>
              </a:r>
            </a:p>
            <a:p>
              <a:pPr algn="ctr">
                <a:lnSpc>
                  <a:spcPct val="150000"/>
                </a:lnSpc>
              </a:pPr>
              <a:r>
                <a:rPr lang="es-MX" dirty="0" smtClean="0"/>
                <a:t>4</a:t>
              </a:r>
            </a:p>
          </p:txBody>
        </p:sp>
        <p:sp>
          <p:nvSpPr>
            <p:cNvPr id="13" name="12 CuadroTexto"/>
            <p:cNvSpPr txBox="1"/>
            <p:nvPr/>
          </p:nvSpPr>
          <p:spPr>
            <a:xfrm>
              <a:off x="2123728" y="5328340"/>
              <a:ext cx="72008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dirty="0"/>
                <a:t>A</a:t>
              </a:r>
            </a:p>
          </p:txBody>
        </p:sp>
        <p:sp>
          <p:nvSpPr>
            <p:cNvPr id="14" name="13 CuadroTexto"/>
            <p:cNvSpPr txBox="1"/>
            <p:nvPr/>
          </p:nvSpPr>
          <p:spPr>
            <a:xfrm>
              <a:off x="5184068" y="5377271"/>
              <a:ext cx="72008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dirty="0"/>
                <a:t>B</a:t>
              </a:r>
            </a:p>
          </p:txBody>
        </p:sp>
      </p:grpSp>
      <p:cxnSp>
        <p:nvCxnSpPr>
          <p:cNvPr id="18" name="17 Conector recto de flecha"/>
          <p:cNvCxnSpPr/>
          <p:nvPr/>
        </p:nvCxnSpPr>
        <p:spPr>
          <a:xfrm>
            <a:off x="2627784" y="3429000"/>
            <a:ext cx="2808312" cy="12241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recto de flecha"/>
          <p:cNvCxnSpPr/>
          <p:nvPr/>
        </p:nvCxnSpPr>
        <p:spPr>
          <a:xfrm flipV="1">
            <a:off x="2627784" y="3501008"/>
            <a:ext cx="2808312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23 Conector recto de flecha"/>
          <p:cNvCxnSpPr/>
          <p:nvPr/>
        </p:nvCxnSpPr>
        <p:spPr>
          <a:xfrm flipV="1">
            <a:off x="2627784" y="3861048"/>
            <a:ext cx="2808312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Conector recto de flecha"/>
          <p:cNvCxnSpPr/>
          <p:nvPr/>
        </p:nvCxnSpPr>
        <p:spPr>
          <a:xfrm flipV="1">
            <a:off x="2627784" y="4293096"/>
            <a:ext cx="2808312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5076865"/>
      </p:ext>
    </p:extLst>
  </p:cSld>
  <p:clrMapOvr>
    <a:masterClrMapping/>
  </p:clrMapOvr>
  <p:transition>
    <p:dissolv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39552" y="260648"/>
            <a:ext cx="78488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b="1" i="1" dirty="0" smtClean="0"/>
              <a:t>Función Creciente</a:t>
            </a:r>
          </a:p>
        </p:txBody>
      </p:sp>
      <p:sp>
        <p:nvSpPr>
          <p:cNvPr id="25" name="24 Arco"/>
          <p:cNvSpPr/>
          <p:nvPr/>
        </p:nvSpPr>
        <p:spPr>
          <a:xfrm rot="10350196" flipH="1">
            <a:off x="-414166" y="402848"/>
            <a:ext cx="3592709" cy="2242284"/>
          </a:xfrm>
          <a:prstGeom prst="arc">
            <a:avLst>
              <a:gd name="adj1" fmla="val 15414029"/>
              <a:gd name="adj2" fmla="val 18538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grpSp>
        <p:nvGrpSpPr>
          <p:cNvPr id="36" name="35 Grupo"/>
          <p:cNvGrpSpPr/>
          <p:nvPr/>
        </p:nvGrpSpPr>
        <p:grpSpPr>
          <a:xfrm>
            <a:off x="818223" y="1083223"/>
            <a:ext cx="7920880" cy="1944216"/>
            <a:chOff x="827584" y="1484784"/>
            <a:chExt cx="7920880" cy="1944216"/>
          </a:xfrm>
        </p:grpSpPr>
        <p:cxnSp>
          <p:nvCxnSpPr>
            <p:cNvPr id="4" name="3 Conector recto de flecha"/>
            <p:cNvCxnSpPr/>
            <p:nvPr/>
          </p:nvCxnSpPr>
          <p:spPr>
            <a:xfrm flipV="1">
              <a:off x="1259632" y="1484784"/>
              <a:ext cx="0" cy="194421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7 Conector recto de flecha"/>
            <p:cNvCxnSpPr/>
            <p:nvPr/>
          </p:nvCxnSpPr>
          <p:spPr>
            <a:xfrm>
              <a:off x="899592" y="3068960"/>
              <a:ext cx="2736304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9 Conector recto"/>
            <p:cNvCxnSpPr/>
            <p:nvPr/>
          </p:nvCxnSpPr>
          <p:spPr>
            <a:xfrm>
              <a:off x="1763688" y="3068960"/>
              <a:ext cx="0" cy="8085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10 Conector recto"/>
            <p:cNvCxnSpPr/>
            <p:nvPr/>
          </p:nvCxnSpPr>
          <p:spPr>
            <a:xfrm>
              <a:off x="3131840" y="3077803"/>
              <a:ext cx="0" cy="7200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14 Conector recto"/>
            <p:cNvCxnSpPr/>
            <p:nvPr/>
          </p:nvCxnSpPr>
          <p:spPr>
            <a:xfrm>
              <a:off x="1187624" y="2852936"/>
              <a:ext cx="7200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15 Conector recto"/>
            <p:cNvCxnSpPr/>
            <p:nvPr/>
          </p:nvCxnSpPr>
          <p:spPr>
            <a:xfrm>
              <a:off x="1187624" y="1916832"/>
              <a:ext cx="7200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17 Conector recto"/>
            <p:cNvCxnSpPr/>
            <p:nvPr/>
          </p:nvCxnSpPr>
          <p:spPr>
            <a:xfrm>
              <a:off x="1259632" y="1916832"/>
              <a:ext cx="1872208" cy="0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19 Conector recto"/>
            <p:cNvCxnSpPr/>
            <p:nvPr/>
          </p:nvCxnSpPr>
          <p:spPr>
            <a:xfrm flipV="1">
              <a:off x="3131840" y="1916832"/>
              <a:ext cx="0" cy="1160971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21 Conector recto"/>
            <p:cNvCxnSpPr/>
            <p:nvPr/>
          </p:nvCxnSpPr>
          <p:spPr>
            <a:xfrm>
              <a:off x="1259632" y="2852936"/>
              <a:ext cx="504056" cy="0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23 Conector recto"/>
            <p:cNvCxnSpPr/>
            <p:nvPr/>
          </p:nvCxnSpPr>
          <p:spPr>
            <a:xfrm flipV="1">
              <a:off x="1763688" y="2852936"/>
              <a:ext cx="0" cy="216024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25 CuadroTexto"/>
            <p:cNvSpPr txBox="1"/>
            <p:nvPr/>
          </p:nvSpPr>
          <p:spPr>
            <a:xfrm>
              <a:off x="1604622" y="3117592"/>
              <a:ext cx="37509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1400" dirty="0" smtClean="0"/>
                <a:t>x</a:t>
              </a:r>
              <a:r>
                <a:rPr lang="es-MX" sz="1400" baseline="-25000" dirty="0" smtClean="0"/>
                <a:t>1</a:t>
              </a:r>
              <a:endParaRPr lang="es-MX" sz="1400" baseline="-25000" dirty="0"/>
            </a:p>
          </p:txBody>
        </p:sp>
        <p:sp>
          <p:nvSpPr>
            <p:cNvPr id="27" name="26 CuadroTexto"/>
            <p:cNvSpPr txBox="1"/>
            <p:nvPr/>
          </p:nvSpPr>
          <p:spPr>
            <a:xfrm>
              <a:off x="2944295" y="3068960"/>
              <a:ext cx="37509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1400" dirty="0" smtClean="0"/>
                <a:t>x</a:t>
              </a:r>
              <a:r>
                <a:rPr lang="es-MX" sz="1400" baseline="-25000" dirty="0"/>
                <a:t>2</a:t>
              </a:r>
            </a:p>
          </p:txBody>
        </p:sp>
        <p:sp>
          <p:nvSpPr>
            <p:cNvPr id="28" name="27 CuadroTexto"/>
            <p:cNvSpPr txBox="1"/>
            <p:nvPr/>
          </p:nvSpPr>
          <p:spPr>
            <a:xfrm>
              <a:off x="827584" y="2714436"/>
              <a:ext cx="5040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1200" dirty="0" smtClean="0">
                  <a:latin typeface="Aharoni"/>
                </a:rPr>
                <a:t>ƒ(</a:t>
              </a:r>
              <a:r>
                <a:rPr lang="es-MX" sz="1200" dirty="0" smtClean="0"/>
                <a:t>x</a:t>
              </a:r>
              <a:r>
                <a:rPr lang="es-MX" sz="1200" baseline="-25000" dirty="0" smtClean="0"/>
                <a:t>1</a:t>
              </a:r>
              <a:r>
                <a:rPr lang="es-MX" sz="1200" dirty="0" smtClean="0"/>
                <a:t>)</a:t>
              </a:r>
              <a:endParaRPr lang="es-MX" sz="1200" dirty="0"/>
            </a:p>
          </p:txBody>
        </p:sp>
        <p:sp>
          <p:nvSpPr>
            <p:cNvPr id="29" name="28 CuadroTexto"/>
            <p:cNvSpPr txBox="1"/>
            <p:nvPr/>
          </p:nvSpPr>
          <p:spPr>
            <a:xfrm>
              <a:off x="827584" y="1778332"/>
              <a:ext cx="5040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1200" dirty="0" smtClean="0">
                  <a:latin typeface="Aharoni"/>
                </a:rPr>
                <a:t>ƒ(</a:t>
              </a:r>
              <a:r>
                <a:rPr lang="es-MX" sz="1200" dirty="0" smtClean="0"/>
                <a:t>x</a:t>
              </a:r>
              <a:r>
                <a:rPr lang="es-MX" sz="1200" baseline="-25000" dirty="0" smtClean="0"/>
                <a:t>2</a:t>
              </a:r>
              <a:r>
                <a:rPr lang="es-MX" sz="1200" dirty="0" smtClean="0"/>
                <a:t>)</a:t>
              </a:r>
              <a:endParaRPr lang="es-MX" sz="1200" dirty="0"/>
            </a:p>
          </p:txBody>
        </p:sp>
        <p:sp>
          <p:nvSpPr>
            <p:cNvPr id="30" name="29 CuadroTexto"/>
            <p:cNvSpPr txBox="1"/>
            <p:nvPr/>
          </p:nvSpPr>
          <p:spPr>
            <a:xfrm>
              <a:off x="4355976" y="2068105"/>
              <a:ext cx="4392488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dirty="0" smtClean="0"/>
                <a:t>La función es creciente si </a:t>
              </a:r>
              <a:r>
                <a:rPr lang="es-MX" dirty="0" smtClean="0">
                  <a:latin typeface="Aharoni"/>
                </a:rPr>
                <a:t>ƒ(x</a:t>
              </a:r>
              <a:r>
                <a:rPr lang="es-MX" baseline="-25000" dirty="0" smtClean="0">
                  <a:latin typeface="Aharoni"/>
                </a:rPr>
                <a:t>2</a:t>
              </a:r>
              <a:r>
                <a:rPr lang="es-MX" dirty="0" smtClean="0">
                  <a:latin typeface="Aharoni"/>
                </a:rPr>
                <a:t>) &gt;</a:t>
              </a:r>
              <a:r>
                <a:rPr lang="es-MX" dirty="0">
                  <a:latin typeface="Aharoni"/>
                </a:rPr>
                <a:t> </a:t>
              </a:r>
              <a:r>
                <a:rPr lang="es-MX" dirty="0" smtClean="0">
                  <a:latin typeface="Aharoni"/>
                </a:rPr>
                <a:t>ƒ(x</a:t>
              </a:r>
              <a:r>
                <a:rPr lang="es-MX" baseline="-25000" dirty="0" smtClean="0">
                  <a:latin typeface="Aharoni"/>
                </a:rPr>
                <a:t>1</a:t>
              </a:r>
              <a:r>
                <a:rPr lang="es-MX" dirty="0" smtClean="0">
                  <a:latin typeface="Aharoni"/>
                </a:rPr>
                <a:t>), para todo par de número x</a:t>
              </a:r>
              <a:r>
                <a:rPr lang="es-MX" baseline="-25000" dirty="0" smtClean="0">
                  <a:latin typeface="Aharoni"/>
                </a:rPr>
                <a:t>1</a:t>
              </a:r>
              <a:r>
                <a:rPr lang="es-MX" dirty="0" smtClean="0">
                  <a:latin typeface="Aharoni"/>
                </a:rPr>
                <a:t>, x</a:t>
              </a:r>
              <a:r>
                <a:rPr lang="es-MX" baseline="-25000" dirty="0" smtClean="0">
                  <a:latin typeface="Aharoni"/>
                </a:rPr>
                <a:t>2</a:t>
              </a:r>
              <a:r>
                <a:rPr lang="es-MX" dirty="0" smtClean="0">
                  <a:latin typeface="Aharoni"/>
                </a:rPr>
                <a:t> en el intervalo a &lt; x &lt;b.</a:t>
              </a:r>
              <a:endParaRPr lang="es-MX" dirty="0"/>
            </a:p>
          </p:txBody>
        </p:sp>
        <p:cxnSp>
          <p:nvCxnSpPr>
            <p:cNvPr id="32" name="31 Conector recto"/>
            <p:cNvCxnSpPr/>
            <p:nvPr/>
          </p:nvCxnSpPr>
          <p:spPr>
            <a:xfrm>
              <a:off x="7956376" y="2570420"/>
              <a:ext cx="72008" cy="3600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34 Conector recto"/>
            <p:cNvCxnSpPr/>
            <p:nvPr/>
          </p:nvCxnSpPr>
          <p:spPr>
            <a:xfrm>
              <a:off x="8316416" y="2570420"/>
              <a:ext cx="72008" cy="3600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7" name="36 CuadroTexto"/>
          <p:cNvSpPr txBox="1"/>
          <p:nvPr/>
        </p:nvSpPr>
        <p:spPr>
          <a:xfrm>
            <a:off x="504206" y="3249849"/>
            <a:ext cx="78488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b="1" i="1" dirty="0" smtClean="0"/>
              <a:t>Función Decreciente</a:t>
            </a:r>
          </a:p>
        </p:txBody>
      </p:sp>
      <p:sp>
        <p:nvSpPr>
          <p:cNvPr id="70" name="69 CuadroTexto"/>
          <p:cNvSpPr txBox="1"/>
          <p:nvPr/>
        </p:nvSpPr>
        <p:spPr>
          <a:xfrm>
            <a:off x="1331640" y="906979"/>
            <a:ext cx="16957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000" dirty="0" smtClean="0">
                <a:latin typeface="Aharoni"/>
              </a:rPr>
              <a:t>ƒ(</a:t>
            </a:r>
            <a:r>
              <a:rPr lang="es-MX" sz="2000" dirty="0" smtClean="0"/>
              <a:t>x</a:t>
            </a:r>
            <a:r>
              <a:rPr lang="es-MX" sz="2000" baseline="-25000" dirty="0" smtClean="0"/>
              <a:t>2</a:t>
            </a:r>
            <a:r>
              <a:rPr lang="es-MX" sz="2000" dirty="0" smtClean="0"/>
              <a:t>) &gt; </a:t>
            </a:r>
            <a:r>
              <a:rPr lang="es-MX" sz="2000" dirty="0">
                <a:latin typeface="Aharoni"/>
              </a:rPr>
              <a:t>ƒ(</a:t>
            </a:r>
            <a:r>
              <a:rPr lang="es-MX" sz="2000" dirty="0"/>
              <a:t>x</a:t>
            </a:r>
            <a:r>
              <a:rPr lang="es-MX" sz="2000" baseline="-25000" dirty="0"/>
              <a:t>1</a:t>
            </a:r>
            <a:r>
              <a:rPr lang="es-MX" sz="2000" dirty="0" smtClean="0"/>
              <a:t>)</a:t>
            </a:r>
            <a:endParaRPr lang="es-MX" sz="2000" dirty="0"/>
          </a:p>
        </p:txBody>
      </p:sp>
      <p:sp>
        <p:nvSpPr>
          <p:cNvPr id="72" name="71 CuadroTexto"/>
          <p:cNvSpPr txBox="1"/>
          <p:nvPr/>
        </p:nvSpPr>
        <p:spPr>
          <a:xfrm>
            <a:off x="3626536" y="2492896"/>
            <a:ext cx="292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x</a:t>
            </a:r>
            <a:endParaRPr lang="es-MX" dirty="0"/>
          </a:p>
        </p:txBody>
      </p:sp>
      <p:sp>
        <p:nvSpPr>
          <p:cNvPr id="73" name="72 CuadroTexto"/>
          <p:cNvSpPr txBox="1"/>
          <p:nvPr/>
        </p:nvSpPr>
        <p:spPr>
          <a:xfrm>
            <a:off x="1110936" y="712048"/>
            <a:ext cx="292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y</a:t>
            </a:r>
          </a:p>
        </p:txBody>
      </p:sp>
      <p:grpSp>
        <p:nvGrpSpPr>
          <p:cNvPr id="3" name="2 Grupo"/>
          <p:cNvGrpSpPr/>
          <p:nvPr/>
        </p:nvGrpSpPr>
        <p:grpSpPr>
          <a:xfrm>
            <a:off x="471679" y="3429000"/>
            <a:ext cx="3526052" cy="2602160"/>
            <a:chOff x="539552" y="3717032"/>
            <a:chExt cx="3526052" cy="2602160"/>
          </a:xfrm>
        </p:grpSpPr>
        <p:cxnSp>
          <p:nvCxnSpPr>
            <p:cNvPr id="39" name="38 Conector recto de flecha"/>
            <p:cNvCxnSpPr/>
            <p:nvPr/>
          </p:nvCxnSpPr>
          <p:spPr>
            <a:xfrm flipV="1">
              <a:off x="1070251" y="3717032"/>
              <a:ext cx="0" cy="236358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42 Conector recto de flecha"/>
            <p:cNvCxnSpPr/>
            <p:nvPr/>
          </p:nvCxnSpPr>
          <p:spPr>
            <a:xfrm>
              <a:off x="714891" y="5927923"/>
              <a:ext cx="3065021" cy="161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43 CuadroTexto"/>
            <p:cNvSpPr txBox="1"/>
            <p:nvPr/>
          </p:nvSpPr>
          <p:spPr>
            <a:xfrm>
              <a:off x="1322279" y="6011415"/>
              <a:ext cx="37509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1400" dirty="0" smtClean="0"/>
                <a:t>x</a:t>
              </a:r>
              <a:r>
                <a:rPr lang="es-MX" sz="1400" baseline="-25000" dirty="0" smtClean="0"/>
                <a:t>1</a:t>
              </a:r>
              <a:endParaRPr lang="es-MX" sz="1400" baseline="-25000" dirty="0"/>
            </a:p>
          </p:txBody>
        </p:sp>
        <p:sp>
          <p:nvSpPr>
            <p:cNvPr id="45" name="44 CuadroTexto"/>
            <p:cNvSpPr txBox="1"/>
            <p:nvPr/>
          </p:nvSpPr>
          <p:spPr>
            <a:xfrm>
              <a:off x="2540726" y="5929535"/>
              <a:ext cx="37509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1400" dirty="0" smtClean="0"/>
                <a:t>x</a:t>
              </a:r>
              <a:r>
                <a:rPr lang="es-MX" sz="1400" baseline="-25000" dirty="0"/>
                <a:t>2</a:t>
              </a:r>
            </a:p>
          </p:txBody>
        </p:sp>
        <p:sp>
          <p:nvSpPr>
            <p:cNvPr id="46" name="45 CuadroTexto"/>
            <p:cNvSpPr txBox="1"/>
            <p:nvPr/>
          </p:nvSpPr>
          <p:spPr>
            <a:xfrm>
              <a:off x="539552" y="5373216"/>
              <a:ext cx="5040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1200" dirty="0" smtClean="0">
                  <a:latin typeface="Aharoni"/>
                </a:rPr>
                <a:t>Ƒ(</a:t>
              </a:r>
              <a:r>
                <a:rPr lang="es-MX" sz="1200" dirty="0" smtClean="0"/>
                <a:t>x</a:t>
              </a:r>
              <a:r>
                <a:rPr lang="es-MX" sz="1200" baseline="-25000" dirty="0" smtClean="0"/>
                <a:t>2</a:t>
              </a:r>
              <a:r>
                <a:rPr lang="es-MX" sz="1200" dirty="0" smtClean="0"/>
                <a:t>)</a:t>
              </a:r>
              <a:endParaRPr lang="es-MX" sz="1200" dirty="0"/>
            </a:p>
          </p:txBody>
        </p:sp>
        <p:sp>
          <p:nvSpPr>
            <p:cNvPr id="47" name="46 CuadroTexto"/>
            <p:cNvSpPr txBox="1"/>
            <p:nvPr/>
          </p:nvSpPr>
          <p:spPr>
            <a:xfrm>
              <a:off x="539552" y="4437112"/>
              <a:ext cx="5040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1200" dirty="0">
                  <a:latin typeface="Aharoni"/>
                </a:rPr>
                <a:t>ƒ</a:t>
              </a:r>
              <a:r>
                <a:rPr lang="es-MX" sz="1200" dirty="0" smtClean="0">
                  <a:latin typeface="Aharoni"/>
                </a:rPr>
                <a:t>(</a:t>
              </a:r>
              <a:r>
                <a:rPr lang="es-MX" sz="1200" dirty="0" smtClean="0"/>
                <a:t>x</a:t>
              </a:r>
              <a:r>
                <a:rPr lang="es-MX" sz="1200" baseline="-25000" dirty="0" smtClean="0"/>
                <a:t>1</a:t>
              </a:r>
              <a:r>
                <a:rPr lang="es-MX" sz="1200" dirty="0" smtClean="0"/>
                <a:t>)</a:t>
              </a:r>
              <a:endParaRPr lang="es-MX" sz="1200" dirty="0"/>
            </a:p>
          </p:txBody>
        </p:sp>
        <p:cxnSp>
          <p:nvCxnSpPr>
            <p:cNvPr id="49" name="48 Conector recto"/>
            <p:cNvCxnSpPr/>
            <p:nvPr/>
          </p:nvCxnSpPr>
          <p:spPr>
            <a:xfrm flipV="1">
              <a:off x="971600" y="4575611"/>
              <a:ext cx="561923" cy="1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50 Conector recto"/>
            <p:cNvCxnSpPr/>
            <p:nvPr/>
          </p:nvCxnSpPr>
          <p:spPr>
            <a:xfrm>
              <a:off x="1502299" y="4575611"/>
              <a:ext cx="0" cy="1507812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52 Conector recto"/>
            <p:cNvCxnSpPr>
              <a:stCxn id="46" idx="3"/>
            </p:cNvCxnSpPr>
            <p:nvPr/>
          </p:nvCxnSpPr>
          <p:spPr>
            <a:xfrm>
              <a:off x="1043608" y="5511716"/>
              <a:ext cx="1627250" cy="0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54 Conector recto"/>
            <p:cNvCxnSpPr/>
            <p:nvPr/>
          </p:nvCxnSpPr>
          <p:spPr>
            <a:xfrm>
              <a:off x="2670858" y="5501842"/>
              <a:ext cx="0" cy="509573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62 Conector recto"/>
            <p:cNvCxnSpPr/>
            <p:nvPr/>
          </p:nvCxnSpPr>
          <p:spPr>
            <a:xfrm>
              <a:off x="890231" y="4077072"/>
              <a:ext cx="2582927" cy="2088231"/>
            </a:xfrm>
            <a:prstGeom prst="line">
              <a:avLst/>
            </a:prstGeom>
            <a:ln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70 CuadroTexto"/>
            <p:cNvSpPr txBox="1"/>
            <p:nvPr/>
          </p:nvSpPr>
          <p:spPr>
            <a:xfrm>
              <a:off x="2058628" y="4037002"/>
              <a:ext cx="169572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2000" dirty="0" smtClean="0">
                  <a:latin typeface="Aharoni"/>
                </a:rPr>
                <a:t>ƒ(</a:t>
              </a:r>
              <a:r>
                <a:rPr lang="es-MX" sz="2000" dirty="0" smtClean="0"/>
                <a:t>x</a:t>
              </a:r>
              <a:r>
                <a:rPr lang="es-MX" sz="2000" baseline="-25000" dirty="0" smtClean="0"/>
                <a:t>2</a:t>
              </a:r>
              <a:r>
                <a:rPr lang="es-MX" sz="2000" dirty="0" smtClean="0"/>
                <a:t>) &lt; </a:t>
              </a:r>
              <a:r>
                <a:rPr lang="es-MX" sz="2000" dirty="0">
                  <a:latin typeface="Aharoni"/>
                </a:rPr>
                <a:t>ƒ(</a:t>
              </a:r>
              <a:r>
                <a:rPr lang="es-MX" sz="2000" dirty="0"/>
                <a:t>x</a:t>
              </a:r>
              <a:r>
                <a:rPr lang="es-MX" sz="2000" baseline="-25000" dirty="0"/>
                <a:t>1</a:t>
              </a:r>
              <a:r>
                <a:rPr lang="es-MX" sz="2000" dirty="0" smtClean="0"/>
                <a:t>)</a:t>
              </a:r>
              <a:endParaRPr lang="es-MX" sz="2000" dirty="0"/>
            </a:p>
          </p:txBody>
        </p:sp>
        <p:sp>
          <p:nvSpPr>
            <p:cNvPr id="74" name="73 CuadroTexto"/>
            <p:cNvSpPr txBox="1"/>
            <p:nvPr/>
          </p:nvSpPr>
          <p:spPr>
            <a:xfrm>
              <a:off x="3772892" y="5732109"/>
              <a:ext cx="29271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dirty="0" smtClean="0"/>
                <a:t>x</a:t>
              </a:r>
              <a:endParaRPr lang="es-MX" dirty="0"/>
            </a:p>
          </p:txBody>
        </p:sp>
      </p:grpSp>
      <p:sp>
        <p:nvSpPr>
          <p:cNvPr id="75" name="74 CuadroTexto"/>
          <p:cNvSpPr txBox="1"/>
          <p:nvPr/>
        </p:nvSpPr>
        <p:spPr>
          <a:xfrm>
            <a:off x="885551" y="3347700"/>
            <a:ext cx="292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y</a:t>
            </a:r>
          </a:p>
        </p:txBody>
      </p:sp>
      <p:sp>
        <p:nvSpPr>
          <p:cNvPr id="76" name="75 CuadroTexto"/>
          <p:cNvSpPr txBox="1"/>
          <p:nvPr/>
        </p:nvSpPr>
        <p:spPr>
          <a:xfrm>
            <a:off x="4211960" y="4113946"/>
            <a:ext cx="43924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La función es Decreciente si </a:t>
            </a:r>
            <a:r>
              <a:rPr lang="es-MX" dirty="0" smtClean="0">
                <a:latin typeface="Aharoni"/>
              </a:rPr>
              <a:t>ƒ(x</a:t>
            </a:r>
            <a:r>
              <a:rPr lang="es-MX" baseline="-25000" dirty="0" smtClean="0">
                <a:latin typeface="Aharoni"/>
              </a:rPr>
              <a:t>2</a:t>
            </a:r>
            <a:r>
              <a:rPr lang="es-MX" dirty="0" smtClean="0">
                <a:latin typeface="Aharoni"/>
              </a:rPr>
              <a:t>) &lt; ƒ(x</a:t>
            </a:r>
            <a:r>
              <a:rPr lang="es-MX" baseline="-25000" dirty="0" smtClean="0">
                <a:latin typeface="Aharoni"/>
              </a:rPr>
              <a:t>1</a:t>
            </a:r>
            <a:r>
              <a:rPr lang="es-MX" dirty="0" smtClean="0">
                <a:latin typeface="Aharoni"/>
              </a:rPr>
              <a:t>), para todo par de números x</a:t>
            </a:r>
            <a:r>
              <a:rPr lang="es-MX" baseline="-25000" dirty="0" smtClean="0">
                <a:latin typeface="Aharoni"/>
              </a:rPr>
              <a:t>1</a:t>
            </a:r>
            <a:r>
              <a:rPr lang="es-MX" dirty="0">
                <a:latin typeface="Aharoni"/>
              </a:rPr>
              <a:t> </a:t>
            </a:r>
            <a:r>
              <a:rPr lang="es-MX" dirty="0" smtClean="0">
                <a:latin typeface="Aharoni"/>
              </a:rPr>
              <a:t>y x</a:t>
            </a:r>
            <a:r>
              <a:rPr lang="es-MX" baseline="-25000" dirty="0" smtClean="0">
                <a:latin typeface="Aharoni"/>
              </a:rPr>
              <a:t>2,</a:t>
            </a:r>
            <a:r>
              <a:rPr lang="es-MX" dirty="0" smtClean="0">
                <a:latin typeface="Aharoni"/>
              </a:rPr>
              <a:t> tales que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843562271"/>
      </p:ext>
    </p:extLst>
  </p:cSld>
  <p:clrMapOvr>
    <a:masterClrMapping/>
  </p:clrMapOvr>
  <p:transition>
    <p:dissolve/>
  </p:transition>
</p:sld>
</file>

<file path=ppt/theme/theme1.xml><?xml version="1.0" encoding="utf-8"?>
<a:theme xmlns:a="http://schemas.openxmlformats.org/drawingml/2006/main" name="PLANTILLA-BACHILLERATO aceptad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PLANTILLA-BACHILLERATO aceptada</Template>
  <TotalTime>1544</TotalTime>
  <Words>930</Words>
  <Application>Microsoft Office PowerPoint</Application>
  <PresentationFormat>Presentación en pantalla (4:3)</PresentationFormat>
  <Paragraphs>148</Paragraphs>
  <Slides>15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6" baseType="lpstr">
      <vt:lpstr>PLANTILLA-BACHILLERATO aceptada</vt:lpstr>
      <vt:lpstr>Presentación de PowerPoint</vt:lpstr>
      <vt:lpstr>Funciones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3 THE NUMBERS</dc:title>
  <dc:creator>Heidi Zamora</dc:creator>
  <cp:lastModifiedBy>Diana</cp:lastModifiedBy>
  <cp:revision>112</cp:revision>
  <dcterms:created xsi:type="dcterms:W3CDTF">2014-06-01T21:01:51Z</dcterms:created>
  <dcterms:modified xsi:type="dcterms:W3CDTF">2017-03-13T00:54:27Z</dcterms:modified>
</cp:coreProperties>
</file>