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85" r:id="rId2"/>
    <p:sldId id="286" r:id="rId3"/>
    <p:sldId id="290" r:id="rId4"/>
    <p:sldId id="287" r:id="rId5"/>
    <p:sldId id="288" r:id="rId6"/>
    <p:sldId id="289" r:id="rId7"/>
    <p:sldId id="291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599" autoAdjust="0"/>
  </p:normalViewPr>
  <p:slideViewPr>
    <p:cSldViewPr>
      <p:cViewPr>
        <p:scale>
          <a:sx n="63" d="100"/>
          <a:sy n="63" d="100"/>
        </p:scale>
        <p:origin x="-1500" y="-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03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906869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42606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440588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165903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695270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519784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613862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155807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358810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121105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740385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72008"/>
            <a:ext cx="9143999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726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4499992" y="2924944"/>
            <a:ext cx="39959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TEACHER:</a:t>
            </a:r>
          </a:p>
          <a:p>
            <a:pPr algn="r"/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MTE. HEIDI ZAMORA NAVA</a:t>
            </a:r>
          </a:p>
          <a:p>
            <a:pPr algn="r"/>
            <a:endParaRPr lang="es-MX" sz="2400" b="1" i="1" dirty="0" smtClean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algn="r"/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SEMESTER:</a:t>
            </a:r>
          </a:p>
          <a:p>
            <a:pPr algn="r"/>
            <a:r>
              <a:rPr lang="es-MX" sz="24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January</a:t>
            </a:r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– </a:t>
            </a:r>
            <a:r>
              <a:rPr lang="es-MX" sz="24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May</a:t>
            </a:r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, 2015</a:t>
            </a:r>
          </a:p>
          <a:p>
            <a:pPr algn="r"/>
            <a:endParaRPr lang="es-MX" sz="2000" i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7" name="Picture 2" descr="C:\Users\hp\Desktop\PORTADA3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15" b="22072"/>
          <a:stretch/>
        </p:blipFill>
        <p:spPr bwMode="auto">
          <a:xfrm>
            <a:off x="0" y="-99392"/>
            <a:ext cx="9289032" cy="705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659552" y="1169318"/>
            <a:ext cx="7128792" cy="2763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6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ÁREA ACADÉMICA: Matemáticas </a:t>
            </a:r>
            <a:b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</a:br>
            <a: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TEMA: Intervalos </a:t>
            </a:r>
            <a:b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</a:br>
            <a: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PROFESOR: Mtra. Diana A. Romero</a:t>
            </a:r>
            <a:r>
              <a:rPr kumimoji="0" lang="es-MX" sz="24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 Fuentes </a:t>
            </a:r>
            <a: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/>
            </a:r>
            <a:b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</a:br>
            <a: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PERIODO: Enero-Junio</a:t>
            </a:r>
            <a:r>
              <a:rPr kumimoji="0" lang="es-MX" sz="24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 2017</a:t>
            </a:r>
            <a:r>
              <a:rPr kumimoji="0" lang="es-MX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MX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s-MX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04392" y="260648"/>
            <a:ext cx="8518528" cy="2504416"/>
          </a:xfrm>
        </p:spPr>
        <p:txBody>
          <a:bodyPr>
            <a:normAutofit/>
          </a:bodyPr>
          <a:lstStyle/>
          <a:p>
            <a:r>
              <a:rPr lang="es-MX" sz="5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anose="0208090404030B020404" pitchFamily="18" charset="0"/>
              </a:rPr>
              <a:t>Intervalos</a:t>
            </a:r>
            <a:r>
              <a:rPr lang="es-MX" sz="8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anose="0208090404030B020404" pitchFamily="18" charset="0"/>
              </a:rPr>
              <a:t> </a:t>
            </a:r>
            <a:r>
              <a:rPr lang="es-MX" sz="5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anose="0208090404030B020404" pitchFamily="18" charset="0"/>
              </a:rPr>
              <a:t>abiertos, cerrados y </a:t>
            </a:r>
            <a:r>
              <a:rPr lang="es-MX" sz="5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anose="0208090404030B020404" pitchFamily="18" charset="0"/>
              </a:rPr>
              <a:t>semiabiertos</a:t>
            </a:r>
            <a:endParaRPr lang="es-MX" sz="54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oper Black" panose="0208090404030B020404" pitchFamily="18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69992" y="3822432"/>
            <a:ext cx="83529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b="1" dirty="0" smtClean="0"/>
              <a:t>Competencia específica</a:t>
            </a:r>
          </a:p>
          <a:p>
            <a:pPr algn="just"/>
            <a:endParaRPr lang="es-MX" sz="2000" dirty="0"/>
          </a:p>
          <a:p>
            <a:pPr algn="just"/>
            <a:r>
              <a:rPr lang="es-MX" sz="2000" dirty="0" smtClean="0"/>
              <a:t>Comprender las propiedades  de los números  reales para resolver desigualdades de primer grado y segundo grado con una incógnita y desigualdades con valor absoluto, representando los soluciones en la recta numérica real.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25827935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27584" y="476672"/>
            <a:ext cx="294042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s-MX" sz="4800" dirty="0" err="1" smtClean="0">
                <a:latin typeface="Cooper Black" panose="0208090404030B020404" pitchFamily="18" charset="0"/>
              </a:rPr>
              <a:t>Abstract</a:t>
            </a:r>
            <a:endParaRPr lang="es-MX" sz="4800" dirty="0">
              <a:latin typeface="Cooper Black" panose="0208090404030B020404" pitchFamily="18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513304" y="1685707"/>
            <a:ext cx="400424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/>
              <a:t>On having used a variable in any problem of application in necessary to define the subcommittee of real numbers that joint replacement cone corresponds to him. Undoubtedly, some of the most important subcommittees in R are the intervals and they are defined next.</a:t>
            </a:r>
            <a:endParaRPr lang="es-MX" sz="2000" dirty="0"/>
          </a:p>
        </p:txBody>
      </p:sp>
      <p:sp>
        <p:nvSpPr>
          <p:cNvPr id="6" name="5 Rectángulo"/>
          <p:cNvSpPr/>
          <p:nvPr/>
        </p:nvSpPr>
        <p:spPr>
          <a:xfrm>
            <a:off x="5106195" y="476672"/>
            <a:ext cx="302416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s-MX" sz="4800" dirty="0" smtClean="0">
                <a:latin typeface="Cooper Black" panose="0208090404030B020404" pitchFamily="18" charset="0"/>
              </a:rPr>
              <a:t>Resumen</a:t>
            </a:r>
            <a:endParaRPr lang="es-MX" sz="4800" dirty="0">
              <a:latin typeface="Cooper Black" panose="0208090404030B020404" pitchFamily="18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5022191" y="1906458"/>
            <a:ext cx="385192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dirty="0" smtClean="0"/>
              <a:t>Utilizar </a:t>
            </a:r>
            <a:r>
              <a:rPr lang="es-ES" dirty="0"/>
              <a:t>una variable en cualquier problema de aplicación </a:t>
            </a:r>
            <a:r>
              <a:rPr lang="es-ES" dirty="0" smtClean="0"/>
              <a:t>es </a:t>
            </a:r>
            <a:r>
              <a:rPr lang="es-ES" dirty="0"/>
              <a:t>necesario </a:t>
            </a:r>
            <a:r>
              <a:rPr lang="es-ES" dirty="0" smtClean="0"/>
              <a:t> </a:t>
            </a:r>
            <a:r>
              <a:rPr lang="es-ES" dirty="0"/>
              <a:t>definir </a:t>
            </a:r>
            <a:r>
              <a:rPr lang="es-ES" dirty="0" smtClean="0"/>
              <a:t>que son los </a:t>
            </a:r>
            <a:r>
              <a:rPr lang="es-ES" dirty="0"/>
              <a:t>números reales que </a:t>
            </a:r>
            <a:r>
              <a:rPr lang="es-ES" dirty="0" smtClean="0"/>
              <a:t>indudablemente</a:t>
            </a:r>
            <a:r>
              <a:rPr lang="es-ES" dirty="0"/>
              <a:t>, algunos de los </a:t>
            </a:r>
            <a:r>
              <a:rPr lang="es-ES" dirty="0" smtClean="0"/>
              <a:t>subcomités </a:t>
            </a:r>
            <a:r>
              <a:rPr lang="es-ES" dirty="0"/>
              <a:t>más importantes en R son los intervalos y se definen a continuación.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58592148"/>
      </p:ext>
    </p:extLst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Intervalos  abiertos, cerrados y </a:t>
            </a:r>
            <a:r>
              <a:rPr lang="es-MX" dirty="0" err="1" smtClean="0"/>
              <a:t>semiabiertos</a:t>
            </a:r>
            <a:r>
              <a:rPr lang="es-MX" dirty="0" smtClean="0"/>
              <a:t>.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2351" y="1916832"/>
            <a:ext cx="8496945" cy="2016224"/>
          </a:xfrm>
        </p:spPr>
        <p:txBody>
          <a:bodyPr/>
          <a:lstStyle/>
          <a:p>
            <a:pPr algn="just"/>
            <a:r>
              <a:rPr lang="es-MX" sz="3600" dirty="0" smtClean="0">
                <a:latin typeface="Cooper Black" panose="0208090404030B020404" pitchFamily="18" charset="0"/>
              </a:rPr>
              <a:t>Intervalo abierto (</a:t>
            </a:r>
            <a:r>
              <a:rPr lang="es-MX" sz="3600" dirty="0" err="1" smtClean="0">
                <a:latin typeface="Cooper Black" panose="0208090404030B020404" pitchFamily="18" charset="0"/>
              </a:rPr>
              <a:t>a,b</a:t>
            </a:r>
            <a:r>
              <a:rPr lang="es-MX" sz="3600" dirty="0" smtClean="0">
                <a:latin typeface="Cooper Black" panose="0208090404030B020404" pitchFamily="18" charset="0"/>
              </a:rPr>
              <a:t>):</a:t>
            </a:r>
          </a:p>
          <a:p>
            <a:pPr marL="0" indent="0" algn="just">
              <a:buNone/>
            </a:pP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Es el conjunto de todos los números  comprendidos entre a y b, sin incluir ni a ni b.</a:t>
            </a:r>
          </a:p>
          <a:p>
            <a:pPr marL="0" indent="0" algn="just">
              <a:buNone/>
            </a:pPr>
            <a:endParaRPr lang="es-MX" sz="3600" dirty="0">
              <a:latin typeface="Cooper Black" panose="0208090404030B020404" pitchFamily="18" charset="0"/>
            </a:endParaRPr>
          </a:p>
        </p:txBody>
      </p:sp>
      <p:grpSp>
        <p:nvGrpSpPr>
          <p:cNvPr id="19" name="18 Grupo"/>
          <p:cNvGrpSpPr/>
          <p:nvPr/>
        </p:nvGrpSpPr>
        <p:grpSpPr>
          <a:xfrm>
            <a:off x="2267744" y="4998779"/>
            <a:ext cx="4608512" cy="1070522"/>
            <a:chOff x="1187624" y="4005064"/>
            <a:chExt cx="4608512" cy="1070522"/>
          </a:xfrm>
        </p:grpSpPr>
        <p:grpSp>
          <p:nvGrpSpPr>
            <p:cNvPr id="14" name="13 Grupo"/>
            <p:cNvGrpSpPr/>
            <p:nvPr/>
          </p:nvGrpSpPr>
          <p:grpSpPr>
            <a:xfrm>
              <a:off x="1187624" y="4280611"/>
              <a:ext cx="4608512" cy="794975"/>
              <a:chOff x="1259632" y="3570129"/>
              <a:chExt cx="4608512" cy="794975"/>
            </a:xfrm>
          </p:grpSpPr>
          <p:cxnSp>
            <p:nvCxnSpPr>
              <p:cNvPr id="5" name="4 Conector recto"/>
              <p:cNvCxnSpPr/>
              <p:nvPr/>
            </p:nvCxnSpPr>
            <p:spPr>
              <a:xfrm>
                <a:off x="1259632" y="3717032"/>
                <a:ext cx="460851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6 Conector recto"/>
              <p:cNvCxnSpPr/>
              <p:nvPr/>
            </p:nvCxnSpPr>
            <p:spPr>
              <a:xfrm>
                <a:off x="2195736" y="3573016"/>
                <a:ext cx="0" cy="36004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" name="7 Conector recto"/>
              <p:cNvCxnSpPr/>
              <p:nvPr/>
            </p:nvCxnSpPr>
            <p:spPr>
              <a:xfrm>
                <a:off x="5004048" y="3570129"/>
                <a:ext cx="0" cy="36004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" name="8 CuadroTexto"/>
              <p:cNvSpPr txBox="1"/>
              <p:nvPr/>
            </p:nvSpPr>
            <p:spPr>
              <a:xfrm>
                <a:off x="1997714" y="3789040"/>
                <a:ext cx="39604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2800" dirty="0"/>
                  <a:t>a</a:t>
                </a:r>
              </a:p>
            </p:txBody>
          </p:sp>
          <p:sp>
            <p:nvSpPr>
              <p:cNvPr id="10" name="9 CuadroTexto"/>
              <p:cNvSpPr txBox="1"/>
              <p:nvPr/>
            </p:nvSpPr>
            <p:spPr>
              <a:xfrm>
                <a:off x="4896036" y="3841884"/>
                <a:ext cx="39604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2800" dirty="0" smtClean="0"/>
                  <a:t>b</a:t>
                </a:r>
                <a:endParaRPr lang="es-MX" sz="2800" dirty="0"/>
              </a:p>
            </p:txBody>
          </p:sp>
        </p:grpSp>
        <p:sp>
          <p:nvSpPr>
            <p:cNvPr id="11" name="10 Elipse"/>
            <p:cNvSpPr/>
            <p:nvPr/>
          </p:nvSpPr>
          <p:spPr>
            <a:xfrm>
              <a:off x="4783328" y="4005064"/>
              <a:ext cx="234026" cy="21602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2" name="11 Elipse"/>
            <p:cNvSpPr/>
            <p:nvPr/>
          </p:nvSpPr>
          <p:spPr>
            <a:xfrm>
              <a:off x="2006715" y="4005064"/>
              <a:ext cx="234026" cy="21602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16" name="15 Conector recto"/>
            <p:cNvCxnSpPr>
              <a:stCxn id="12" idx="6"/>
              <a:endCxn id="11" idx="2"/>
            </p:cNvCxnSpPr>
            <p:nvPr/>
          </p:nvCxnSpPr>
          <p:spPr>
            <a:xfrm>
              <a:off x="2240741" y="4113076"/>
              <a:ext cx="2542587" cy="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3504036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Intervalos  abiertos, cerrados y </a:t>
            </a:r>
            <a:r>
              <a:rPr lang="es-MX" dirty="0" err="1" smtClean="0"/>
              <a:t>semiabiertos</a:t>
            </a:r>
            <a:r>
              <a:rPr lang="es-MX" dirty="0" smtClean="0"/>
              <a:t>.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5" y="2276872"/>
            <a:ext cx="8280921" cy="2016224"/>
          </a:xfrm>
        </p:spPr>
        <p:txBody>
          <a:bodyPr/>
          <a:lstStyle/>
          <a:p>
            <a:pPr algn="just"/>
            <a:r>
              <a:rPr lang="es-MX" sz="3600" dirty="0" smtClean="0">
                <a:latin typeface="Cooper Black" panose="0208090404030B020404" pitchFamily="18" charset="0"/>
              </a:rPr>
              <a:t>Intervalo cerrado [</a:t>
            </a:r>
            <a:r>
              <a:rPr lang="es-MX" sz="3600" dirty="0" err="1" smtClean="0">
                <a:latin typeface="Cooper Black" panose="0208090404030B020404" pitchFamily="18" charset="0"/>
              </a:rPr>
              <a:t>a,b</a:t>
            </a:r>
            <a:r>
              <a:rPr lang="es-MX" sz="3600" dirty="0">
                <a:latin typeface="Cooper Black" panose="0208090404030B020404" pitchFamily="18" charset="0"/>
              </a:rPr>
              <a:t>]</a:t>
            </a:r>
            <a:r>
              <a:rPr lang="es-MX" sz="3600" dirty="0" smtClean="0">
                <a:latin typeface="Cooper Black" panose="0208090404030B0204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Es el conjunto de todos los números  comprendidos entre a y b, incluyendo  a y b.</a:t>
            </a:r>
          </a:p>
          <a:p>
            <a:pPr marL="0" indent="0" algn="just">
              <a:buNone/>
            </a:pPr>
            <a:endParaRPr lang="es-MX" sz="3600" dirty="0">
              <a:latin typeface="Cooper Black" panose="0208090404030B020404" pitchFamily="18" charset="0"/>
            </a:endParaRPr>
          </a:p>
        </p:txBody>
      </p:sp>
      <p:grpSp>
        <p:nvGrpSpPr>
          <p:cNvPr id="19" name="18 Grupo"/>
          <p:cNvGrpSpPr/>
          <p:nvPr/>
        </p:nvGrpSpPr>
        <p:grpSpPr>
          <a:xfrm>
            <a:off x="2339752" y="5075586"/>
            <a:ext cx="4608512" cy="1070522"/>
            <a:chOff x="1187624" y="4005064"/>
            <a:chExt cx="4608512" cy="1070522"/>
          </a:xfrm>
        </p:grpSpPr>
        <p:grpSp>
          <p:nvGrpSpPr>
            <p:cNvPr id="14" name="13 Grupo"/>
            <p:cNvGrpSpPr/>
            <p:nvPr/>
          </p:nvGrpSpPr>
          <p:grpSpPr>
            <a:xfrm>
              <a:off x="1187624" y="4280611"/>
              <a:ext cx="4608512" cy="794975"/>
              <a:chOff x="1259632" y="3570129"/>
              <a:chExt cx="4608512" cy="794975"/>
            </a:xfrm>
          </p:grpSpPr>
          <p:cxnSp>
            <p:nvCxnSpPr>
              <p:cNvPr id="5" name="4 Conector recto"/>
              <p:cNvCxnSpPr/>
              <p:nvPr/>
            </p:nvCxnSpPr>
            <p:spPr>
              <a:xfrm>
                <a:off x="1259632" y="3717032"/>
                <a:ext cx="460851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6 Conector recto"/>
              <p:cNvCxnSpPr/>
              <p:nvPr/>
            </p:nvCxnSpPr>
            <p:spPr>
              <a:xfrm>
                <a:off x="2195736" y="3573016"/>
                <a:ext cx="0" cy="36004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" name="7 Conector recto"/>
              <p:cNvCxnSpPr/>
              <p:nvPr/>
            </p:nvCxnSpPr>
            <p:spPr>
              <a:xfrm>
                <a:off x="5004048" y="3570129"/>
                <a:ext cx="0" cy="36004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" name="8 CuadroTexto"/>
              <p:cNvSpPr txBox="1"/>
              <p:nvPr/>
            </p:nvSpPr>
            <p:spPr>
              <a:xfrm>
                <a:off x="1997714" y="3789040"/>
                <a:ext cx="39604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2800" dirty="0"/>
                  <a:t>a</a:t>
                </a:r>
              </a:p>
            </p:txBody>
          </p:sp>
          <p:sp>
            <p:nvSpPr>
              <p:cNvPr id="10" name="9 CuadroTexto"/>
              <p:cNvSpPr txBox="1"/>
              <p:nvPr/>
            </p:nvSpPr>
            <p:spPr>
              <a:xfrm>
                <a:off x="4896036" y="3841884"/>
                <a:ext cx="39604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2800" dirty="0" smtClean="0"/>
                  <a:t>b</a:t>
                </a:r>
                <a:endParaRPr lang="es-MX" sz="2800" dirty="0"/>
              </a:p>
            </p:txBody>
          </p:sp>
        </p:grpSp>
        <p:sp>
          <p:nvSpPr>
            <p:cNvPr id="11" name="10 Elipse"/>
            <p:cNvSpPr/>
            <p:nvPr/>
          </p:nvSpPr>
          <p:spPr>
            <a:xfrm>
              <a:off x="4783328" y="4005064"/>
              <a:ext cx="234026" cy="216024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2" name="11 Elipse"/>
            <p:cNvSpPr/>
            <p:nvPr/>
          </p:nvSpPr>
          <p:spPr>
            <a:xfrm>
              <a:off x="2006715" y="4005064"/>
              <a:ext cx="234026" cy="216024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16" name="15 Conector recto"/>
            <p:cNvCxnSpPr>
              <a:stCxn id="12" idx="6"/>
              <a:endCxn id="11" idx="2"/>
            </p:cNvCxnSpPr>
            <p:nvPr/>
          </p:nvCxnSpPr>
          <p:spPr>
            <a:xfrm>
              <a:off x="2240741" y="4113076"/>
              <a:ext cx="2542587" cy="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6842869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Intervalos  abiertos, cerrados y </a:t>
            </a:r>
            <a:r>
              <a:rPr lang="es-MX" dirty="0" err="1" smtClean="0"/>
              <a:t>semiabiertos</a:t>
            </a:r>
            <a:r>
              <a:rPr lang="es-MX" dirty="0" smtClean="0"/>
              <a:t>.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6787" y="1628800"/>
            <a:ext cx="8352929" cy="2016224"/>
          </a:xfrm>
        </p:spPr>
        <p:txBody>
          <a:bodyPr>
            <a:normAutofit lnSpcReduction="10000"/>
          </a:bodyPr>
          <a:lstStyle/>
          <a:p>
            <a:pPr algn="just"/>
            <a:r>
              <a:rPr lang="es-MX" sz="3600" dirty="0" smtClean="0">
                <a:latin typeface="Cooper Black" panose="0208090404030B020404" pitchFamily="18" charset="0"/>
              </a:rPr>
              <a:t>Intervalo </a:t>
            </a:r>
            <a:r>
              <a:rPr lang="es-MX" sz="3600" dirty="0" err="1" smtClean="0">
                <a:latin typeface="Cooper Black" panose="0208090404030B020404" pitchFamily="18" charset="0"/>
              </a:rPr>
              <a:t>semiabierto</a:t>
            </a:r>
            <a:r>
              <a:rPr lang="es-MX" sz="3600" dirty="0" smtClean="0">
                <a:latin typeface="Cooper Black" panose="0208090404030B020404" pitchFamily="18" charset="0"/>
              </a:rPr>
              <a:t> (</a:t>
            </a:r>
            <a:r>
              <a:rPr lang="es-MX" sz="3600" dirty="0" err="1" smtClean="0">
                <a:latin typeface="Cooper Black" panose="0208090404030B020404" pitchFamily="18" charset="0"/>
              </a:rPr>
              <a:t>a,b</a:t>
            </a:r>
            <a:r>
              <a:rPr lang="es-MX" sz="3600" dirty="0" smtClean="0">
                <a:latin typeface="Cooper Black" panose="0208090404030B020404" pitchFamily="18" charset="0"/>
              </a:rPr>
              <a:t>]; [</a:t>
            </a:r>
            <a:r>
              <a:rPr lang="es-MX" sz="3600" dirty="0" err="1" smtClean="0">
                <a:latin typeface="Cooper Black" panose="0208090404030B020404" pitchFamily="18" charset="0"/>
              </a:rPr>
              <a:t>a,b</a:t>
            </a:r>
            <a:r>
              <a:rPr lang="es-MX" sz="3600" dirty="0" smtClean="0">
                <a:latin typeface="Cooper Black" panose="0208090404030B020404" pitchFamily="18" charset="0"/>
              </a:rPr>
              <a:t>):</a:t>
            </a:r>
          </a:p>
          <a:p>
            <a:pPr marL="0" indent="0" algn="just">
              <a:buNone/>
            </a:pP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Pueden ser (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a,b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], en cuyo caso incluye b, pero no a.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Ó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[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a,b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) que incluye a pero no b.</a:t>
            </a:r>
          </a:p>
          <a:p>
            <a:pPr marL="0" indent="0" algn="just">
              <a:buNone/>
            </a:pPr>
            <a:endParaRPr lang="es-MX" sz="3600" dirty="0">
              <a:latin typeface="Cooper Black" panose="0208090404030B020404" pitchFamily="18" charset="0"/>
            </a:endParaRPr>
          </a:p>
        </p:txBody>
      </p:sp>
      <p:grpSp>
        <p:nvGrpSpPr>
          <p:cNvPr id="19" name="18 Grupo"/>
          <p:cNvGrpSpPr/>
          <p:nvPr/>
        </p:nvGrpSpPr>
        <p:grpSpPr>
          <a:xfrm>
            <a:off x="269522" y="4158678"/>
            <a:ext cx="4608512" cy="1070522"/>
            <a:chOff x="1187624" y="4005064"/>
            <a:chExt cx="4608512" cy="1070522"/>
          </a:xfrm>
        </p:grpSpPr>
        <p:grpSp>
          <p:nvGrpSpPr>
            <p:cNvPr id="14" name="13 Grupo"/>
            <p:cNvGrpSpPr/>
            <p:nvPr/>
          </p:nvGrpSpPr>
          <p:grpSpPr>
            <a:xfrm>
              <a:off x="1187624" y="4280611"/>
              <a:ext cx="4608512" cy="794975"/>
              <a:chOff x="1259632" y="3570129"/>
              <a:chExt cx="4608512" cy="794975"/>
            </a:xfrm>
          </p:grpSpPr>
          <p:cxnSp>
            <p:nvCxnSpPr>
              <p:cNvPr id="5" name="4 Conector recto"/>
              <p:cNvCxnSpPr/>
              <p:nvPr/>
            </p:nvCxnSpPr>
            <p:spPr>
              <a:xfrm>
                <a:off x="1259632" y="3717032"/>
                <a:ext cx="460851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6 Conector recto"/>
              <p:cNvCxnSpPr/>
              <p:nvPr/>
            </p:nvCxnSpPr>
            <p:spPr>
              <a:xfrm>
                <a:off x="2195736" y="3573016"/>
                <a:ext cx="0" cy="36004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" name="7 Conector recto"/>
              <p:cNvCxnSpPr/>
              <p:nvPr/>
            </p:nvCxnSpPr>
            <p:spPr>
              <a:xfrm>
                <a:off x="5004048" y="3570129"/>
                <a:ext cx="0" cy="36004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" name="8 CuadroTexto"/>
              <p:cNvSpPr txBox="1"/>
              <p:nvPr/>
            </p:nvSpPr>
            <p:spPr>
              <a:xfrm>
                <a:off x="1997714" y="3789040"/>
                <a:ext cx="39604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2800" dirty="0"/>
                  <a:t>a</a:t>
                </a:r>
              </a:p>
            </p:txBody>
          </p:sp>
          <p:sp>
            <p:nvSpPr>
              <p:cNvPr id="10" name="9 CuadroTexto"/>
              <p:cNvSpPr txBox="1"/>
              <p:nvPr/>
            </p:nvSpPr>
            <p:spPr>
              <a:xfrm>
                <a:off x="4896036" y="3841884"/>
                <a:ext cx="39604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2800" dirty="0" smtClean="0"/>
                  <a:t>b</a:t>
                </a:r>
                <a:endParaRPr lang="es-MX" sz="2800" dirty="0"/>
              </a:p>
            </p:txBody>
          </p:sp>
        </p:grpSp>
        <p:sp>
          <p:nvSpPr>
            <p:cNvPr id="11" name="10 Elipse"/>
            <p:cNvSpPr/>
            <p:nvPr/>
          </p:nvSpPr>
          <p:spPr>
            <a:xfrm>
              <a:off x="4783328" y="4005064"/>
              <a:ext cx="234026" cy="216024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2" name="11 Elipse"/>
            <p:cNvSpPr/>
            <p:nvPr/>
          </p:nvSpPr>
          <p:spPr>
            <a:xfrm>
              <a:off x="2006715" y="4005064"/>
              <a:ext cx="234026" cy="21602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16" name="15 Conector recto"/>
            <p:cNvCxnSpPr>
              <a:stCxn id="12" idx="6"/>
              <a:endCxn id="11" idx="2"/>
            </p:cNvCxnSpPr>
            <p:nvPr/>
          </p:nvCxnSpPr>
          <p:spPr>
            <a:xfrm>
              <a:off x="2240741" y="4113076"/>
              <a:ext cx="2542587" cy="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5" name="14 Grupo"/>
          <p:cNvGrpSpPr/>
          <p:nvPr/>
        </p:nvGrpSpPr>
        <p:grpSpPr>
          <a:xfrm>
            <a:off x="4312506" y="5436661"/>
            <a:ext cx="4608512" cy="1070522"/>
            <a:chOff x="1187624" y="4005064"/>
            <a:chExt cx="4608512" cy="1070522"/>
          </a:xfrm>
        </p:grpSpPr>
        <p:grpSp>
          <p:nvGrpSpPr>
            <p:cNvPr id="17" name="16 Grupo"/>
            <p:cNvGrpSpPr/>
            <p:nvPr/>
          </p:nvGrpSpPr>
          <p:grpSpPr>
            <a:xfrm>
              <a:off x="1187624" y="4280611"/>
              <a:ext cx="4608512" cy="794975"/>
              <a:chOff x="1259632" y="3570129"/>
              <a:chExt cx="4608512" cy="794975"/>
            </a:xfrm>
          </p:grpSpPr>
          <p:cxnSp>
            <p:nvCxnSpPr>
              <p:cNvPr id="22" name="21 Conector recto"/>
              <p:cNvCxnSpPr/>
              <p:nvPr/>
            </p:nvCxnSpPr>
            <p:spPr>
              <a:xfrm>
                <a:off x="1259632" y="3717032"/>
                <a:ext cx="4608512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" name="22 Conector recto"/>
              <p:cNvCxnSpPr/>
              <p:nvPr/>
            </p:nvCxnSpPr>
            <p:spPr>
              <a:xfrm>
                <a:off x="2195736" y="3573016"/>
                <a:ext cx="0" cy="36004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23 Conector recto"/>
              <p:cNvCxnSpPr/>
              <p:nvPr/>
            </p:nvCxnSpPr>
            <p:spPr>
              <a:xfrm>
                <a:off x="5004048" y="3570129"/>
                <a:ext cx="0" cy="36004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5" name="24 CuadroTexto"/>
              <p:cNvSpPr txBox="1"/>
              <p:nvPr/>
            </p:nvSpPr>
            <p:spPr>
              <a:xfrm>
                <a:off x="1997714" y="3789040"/>
                <a:ext cx="39604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2800" dirty="0"/>
                  <a:t>a</a:t>
                </a:r>
              </a:p>
            </p:txBody>
          </p:sp>
          <p:sp>
            <p:nvSpPr>
              <p:cNvPr id="26" name="25 CuadroTexto"/>
              <p:cNvSpPr txBox="1"/>
              <p:nvPr/>
            </p:nvSpPr>
            <p:spPr>
              <a:xfrm>
                <a:off x="4896036" y="3841884"/>
                <a:ext cx="39604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2800" dirty="0" smtClean="0"/>
                  <a:t>b</a:t>
                </a:r>
                <a:endParaRPr lang="es-MX" sz="2800" dirty="0"/>
              </a:p>
            </p:txBody>
          </p:sp>
        </p:grpSp>
        <p:sp>
          <p:nvSpPr>
            <p:cNvPr id="18" name="17 Elipse"/>
            <p:cNvSpPr/>
            <p:nvPr/>
          </p:nvSpPr>
          <p:spPr>
            <a:xfrm>
              <a:off x="4783328" y="4005064"/>
              <a:ext cx="234026" cy="21602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0" name="19 Elipse"/>
            <p:cNvSpPr/>
            <p:nvPr/>
          </p:nvSpPr>
          <p:spPr>
            <a:xfrm>
              <a:off x="2006715" y="4005064"/>
              <a:ext cx="234026" cy="216024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21" name="20 Conector recto"/>
            <p:cNvCxnSpPr>
              <a:stCxn id="20" idx="6"/>
              <a:endCxn id="18" idx="2"/>
            </p:cNvCxnSpPr>
            <p:nvPr/>
          </p:nvCxnSpPr>
          <p:spPr>
            <a:xfrm>
              <a:off x="2240741" y="4113076"/>
              <a:ext cx="2542587" cy="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603722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dirty="0" smtClean="0">
                <a:latin typeface="Cooper Black" panose="0208090404030B020404" pitchFamily="18" charset="0"/>
                <a:ea typeface="+mn-ea"/>
                <a:cs typeface="+mn-cs"/>
              </a:rPr>
              <a:t>Bibliografía</a:t>
            </a:r>
            <a:endParaRPr lang="es-MX" sz="4800" dirty="0">
              <a:latin typeface="Cooper Black" panose="0208090404030B020404" pitchFamily="18" charset="0"/>
              <a:ea typeface="+mn-ea"/>
              <a:cs typeface="+mn-cs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39552" y="1844824"/>
            <a:ext cx="8064896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285750" marR="0" lvl="0" indent="-28575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ES" altLang="es-MX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Carvajal, J. A. (2012). </a:t>
            </a:r>
            <a:r>
              <a:rPr kumimoji="0" lang="es-ES" altLang="es-MX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Matemáticas IV.</a:t>
            </a:r>
            <a:r>
              <a:rPr kumimoji="0" lang="es-ES" altLang="es-MX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 México D.F: Mc Graw Hill.</a:t>
            </a:r>
            <a:endParaRPr kumimoji="0" lang="es-MX" altLang="es-MX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ES" altLang="es-MX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Trucios</a:t>
            </a:r>
            <a:r>
              <a:rPr kumimoji="0" lang="es-ES" altLang="es-MX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, S. F., &amp; Velázquez, I. R. (2013). </a:t>
            </a:r>
            <a:r>
              <a:rPr kumimoji="0" lang="es-ES" altLang="es-MX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Cálculo Diferencial.</a:t>
            </a:r>
            <a:r>
              <a:rPr kumimoji="0" lang="es-ES" altLang="es-MX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 México D.F: Mc Graw Hill.</a:t>
            </a:r>
            <a:endParaRPr kumimoji="0" lang="es-MX" altLang="es-MX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s-MX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Zill</a:t>
            </a:r>
            <a:r>
              <a:rPr kumimoji="0" lang="en-US" altLang="es-MX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, D. G., &amp; Wright, W. S. (2011). </a:t>
            </a:r>
            <a:r>
              <a:rPr kumimoji="0" lang="es-ES" altLang="es-MX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Matemáticas 1 Cálculo diferencial.</a:t>
            </a:r>
            <a:r>
              <a:rPr kumimoji="0" lang="es-ES" altLang="es-MX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 México D.F: Mc Graw Hill.</a:t>
            </a:r>
            <a:endParaRPr kumimoji="0" lang="es-MX" altLang="es-MX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67319172"/>
      </p:ext>
    </p:extLst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PLANTILLA-BACHILLERATO aceptad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PLANTILLA-BACHILLERATO aceptada</Template>
  <TotalTime>1059</TotalTime>
  <Words>329</Words>
  <Application>Microsoft Office PowerPoint</Application>
  <PresentationFormat>Presentación en pantalla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PLANTILLA-BACHILLERATO aceptada</vt:lpstr>
      <vt:lpstr>Presentación de PowerPoint</vt:lpstr>
      <vt:lpstr>Intervalos abiertos, cerrados y semiabiertos</vt:lpstr>
      <vt:lpstr>Presentación de PowerPoint</vt:lpstr>
      <vt:lpstr>Intervalos  abiertos, cerrados y semiabiertos.</vt:lpstr>
      <vt:lpstr>Intervalos  abiertos, cerrados y semiabiertos.</vt:lpstr>
      <vt:lpstr>Intervalos  abiertos, cerrados y semiabiertos.</vt:lpstr>
      <vt:lpstr>Bibliografía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 THE NUMBERS</dc:title>
  <dc:creator>Heidi Zamora</dc:creator>
  <cp:lastModifiedBy>Diana</cp:lastModifiedBy>
  <cp:revision>101</cp:revision>
  <dcterms:created xsi:type="dcterms:W3CDTF">2014-06-01T21:01:51Z</dcterms:created>
  <dcterms:modified xsi:type="dcterms:W3CDTF">2017-03-12T21:36:02Z</dcterms:modified>
</cp:coreProperties>
</file>