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85" r:id="rId2"/>
    <p:sldId id="286" r:id="rId3"/>
    <p:sldId id="287" r:id="rId4"/>
    <p:sldId id="292" r:id="rId5"/>
    <p:sldId id="293" r:id="rId6"/>
    <p:sldId id="291" r:id="rId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9" autoAdjust="0"/>
    <p:restoredTop sz="90605" autoAdjust="0"/>
  </p:normalViewPr>
  <p:slideViewPr>
    <p:cSldViewPr>
      <p:cViewPr>
        <p:scale>
          <a:sx n="77" d="100"/>
          <a:sy n="77" d="100"/>
        </p:scale>
        <p:origin x="-85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996FA-99E0-4428-BBFA-440A0807E646}" type="datetimeFigureOut">
              <a:rPr lang="es-MX" smtClean="0"/>
              <a:t>11/03/2017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08D8B-593B-4F36-8EE8-4A4406A42F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1307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08D8B-593B-4F36-8EE8-4A4406A42FAE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8616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08D8B-593B-4F36-8EE8-4A4406A42FAE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4144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90686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4260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44058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16590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695270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51978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61386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15580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35881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12110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74038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2008"/>
            <a:ext cx="9143999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726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gif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499992" y="2924944"/>
            <a:ext cx="3995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TEACHER:</a:t>
            </a:r>
          </a:p>
          <a:p>
            <a:pPr algn="r"/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MTE. HEIDI ZAMORA NAVA</a:t>
            </a:r>
          </a:p>
          <a:p>
            <a:pPr algn="r"/>
            <a:endParaRPr lang="es-MX" sz="2400" b="1" i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SEMESTER:</a:t>
            </a:r>
          </a:p>
          <a:p>
            <a:pPr algn="r"/>
            <a:r>
              <a:rPr lang="es-MX" sz="24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January</a:t>
            </a:r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– </a:t>
            </a:r>
            <a:r>
              <a:rPr lang="es-MX" sz="24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May</a:t>
            </a:r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2015</a:t>
            </a:r>
          </a:p>
          <a:p>
            <a:pPr algn="r"/>
            <a:endParaRPr lang="es-MX" sz="2000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2" descr="C:\Users\hp\Desktop\PORTADA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15" b="22072"/>
          <a:stretch/>
        </p:blipFill>
        <p:spPr bwMode="auto">
          <a:xfrm>
            <a:off x="0" y="-99392"/>
            <a:ext cx="9289032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1619672" y="1628800"/>
            <a:ext cx="7128792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ÁREA ACADÉMICA: Comunicación</a:t>
            </a:r>
            <a:b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TEMA: Formatos de un periódico</a:t>
            </a:r>
            <a:b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PROFESOR: L. C. C. Nyxé O. Durán Espinosa</a:t>
            </a:r>
            <a:b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PERIODO: enero -</a:t>
            </a:r>
            <a:r>
              <a:rPr kumimoji="0" lang="es-MX" sz="31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junio 2017</a:t>
            </a:r>
            <a: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es-MX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4968552"/>
          </a:xfrm>
        </p:spPr>
        <p:txBody>
          <a:bodyPr>
            <a:noAutofit/>
          </a:bodyPr>
          <a:lstStyle/>
          <a:p>
            <a:r>
              <a:rPr lang="es-MX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4.3.1. Formatos</a:t>
            </a:r>
            <a:r>
              <a:rPr lang="es-MX" sz="3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MX" sz="3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MX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sz="3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MX" sz="3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MX" sz="3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Resumen</a:t>
            </a:r>
            <a:r>
              <a:rPr lang="es-MX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MX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MX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Analiza los principales elementos del lenguaje </a:t>
            </a:r>
            <a:r>
              <a:rPr lang="es-MX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periodístico, como el formato, </a:t>
            </a:r>
            <a:r>
              <a:rPr lang="es-MX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diagramado y </a:t>
            </a:r>
            <a:r>
              <a:rPr lang="es-MX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estructura.</a:t>
            </a:r>
            <a:br>
              <a:rPr lang="es-MX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MX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MX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MX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MX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MX" sz="32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Abstract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analyzes the main elements of journalistic language, such as format, diagram and structure.</a:t>
            </a:r>
            <a:r>
              <a:rPr lang="es-MX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MX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MX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s-MX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4518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/>
          <p:cNvGrpSpPr/>
          <p:nvPr/>
        </p:nvGrpSpPr>
        <p:grpSpPr>
          <a:xfrm>
            <a:off x="503548" y="404664"/>
            <a:ext cx="8612348" cy="5677172"/>
            <a:chOff x="503548" y="404664"/>
            <a:chExt cx="8612348" cy="5677172"/>
          </a:xfrm>
        </p:grpSpPr>
        <p:sp>
          <p:nvSpPr>
            <p:cNvPr id="14" name="CuadroTexto 13"/>
            <p:cNvSpPr txBox="1"/>
            <p:nvPr/>
          </p:nvSpPr>
          <p:spPr>
            <a:xfrm>
              <a:off x="683568" y="404664"/>
              <a:ext cx="79208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4400" b="1" dirty="0" smtClean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Preguntas detonadoras</a:t>
              </a:r>
              <a:endParaRPr lang="es-MX" sz="4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503548" y="1384284"/>
              <a:ext cx="82809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3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¿Cuáles son las características de los principales </a:t>
              </a:r>
              <a:r>
                <a:rPr lang="es-MX" sz="3200" b="1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formatos de un periódico</a:t>
              </a:r>
              <a:r>
                <a:rPr lang="es-MX" sz="3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</a:p>
          </p:txBody>
        </p:sp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696" y="3133346"/>
              <a:ext cx="2628292" cy="2948490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6671" y="3262487"/>
              <a:ext cx="3359225" cy="28193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78207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11 CuadroTexto"/>
          <p:cNvSpPr txBox="1"/>
          <p:nvPr/>
        </p:nvSpPr>
        <p:spPr>
          <a:xfrm>
            <a:off x="179512" y="199246"/>
            <a:ext cx="456752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1. Estándar, tamaño </a:t>
            </a:r>
          </a:p>
          <a:p>
            <a:pPr algn="ctr"/>
            <a:r>
              <a:rPr lang="es-ES" sz="32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grande o sábana.</a:t>
            </a:r>
            <a:endParaRPr lang="es-ES" sz="20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s-ES" sz="2000" b="1" dirty="0" smtClean="0">
                <a:latin typeface="Tahoma" pitchFamily="34" charset="0"/>
                <a:cs typeface="Tahoma" pitchFamily="34" charset="0"/>
              </a:rPr>
              <a:t>Dimensiones: 38x58 cm. </a:t>
            </a:r>
          </a:p>
          <a:p>
            <a:pPr algn="ctr"/>
            <a:r>
              <a:rPr lang="es-ES" sz="2000" b="1" dirty="0" smtClean="0">
                <a:latin typeface="Tahoma" pitchFamily="34" charset="0"/>
                <a:cs typeface="Tahoma" pitchFamily="34" charset="0"/>
              </a:rPr>
              <a:t>De 5 a 9 columnas</a:t>
            </a:r>
            <a:endParaRPr lang="es-ES" sz="1400" b="1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9" name="Picture 2" descr="C:\Documents and Settings\Administrador\Escritorio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603" y="2154550"/>
            <a:ext cx="3113377" cy="414165"/>
          </a:xfrm>
          <a:prstGeom prst="rect">
            <a:avLst/>
          </a:prstGeom>
          <a:noFill/>
        </p:spPr>
      </p:pic>
      <p:pic>
        <p:nvPicPr>
          <p:cNvPr id="30" name="Picture 4" descr="C:\Documents and Settings\Administrador\Escritorio\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16632"/>
            <a:ext cx="2954304" cy="5293266"/>
          </a:xfrm>
          <a:prstGeom prst="rect">
            <a:avLst/>
          </a:prstGeom>
          <a:noFill/>
        </p:spPr>
      </p:pic>
      <p:pic>
        <p:nvPicPr>
          <p:cNvPr id="31" name="Picture 5" descr="C:\Documents and Settings\Administrador\Escritorio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167" y="4297939"/>
            <a:ext cx="2565689" cy="561547"/>
          </a:xfrm>
          <a:prstGeom prst="rect">
            <a:avLst/>
          </a:prstGeom>
          <a:noFill/>
        </p:spPr>
      </p:pic>
      <p:pic>
        <p:nvPicPr>
          <p:cNvPr id="32" name="Picture 6" descr="C:\Documents and Settings\Administrador\Escritorio\1.jpg"/>
          <p:cNvPicPr>
            <a:picLocks noChangeAspect="1" noChangeArrowheads="1"/>
          </p:cNvPicPr>
          <p:nvPr/>
        </p:nvPicPr>
        <p:blipFill>
          <a:blip r:embed="rId6" cstate="print"/>
          <a:srcRect t="31535" b="25798"/>
          <a:stretch>
            <a:fillRect/>
          </a:stretch>
        </p:blipFill>
        <p:spPr bwMode="auto">
          <a:xfrm>
            <a:off x="538658" y="2891703"/>
            <a:ext cx="2857500" cy="609600"/>
          </a:xfrm>
          <a:prstGeom prst="rect">
            <a:avLst/>
          </a:prstGeom>
          <a:noFill/>
        </p:spPr>
      </p:pic>
      <p:pic>
        <p:nvPicPr>
          <p:cNvPr id="33" name="Picture 7" descr="Macintosh HD:Users:itzellopezlozano:Desktop:1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5" y="3694426"/>
            <a:ext cx="3669665" cy="450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8" descr="Macintosh HD:Users:itzellopezlozano:Desktop: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03" y="5012784"/>
            <a:ext cx="3086100" cy="7924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Grupo 34"/>
          <p:cNvGrpSpPr/>
          <p:nvPr/>
        </p:nvGrpSpPr>
        <p:grpSpPr>
          <a:xfrm>
            <a:off x="8521060" y="188640"/>
            <a:ext cx="540738" cy="5293266"/>
            <a:chOff x="8334079" y="245070"/>
            <a:chExt cx="540738" cy="5293266"/>
          </a:xfrm>
        </p:grpSpPr>
        <p:cxnSp>
          <p:nvCxnSpPr>
            <p:cNvPr id="16" name="Conector recto 15"/>
            <p:cNvCxnSpPr/>
            <p:nvPr/>
          </p:nvCxnSpPr>
          <p:spPr>
            <a:xfrm>
              <a:off x="8604448" y="245070"/>
              <a:ext cx="0" cy="5293266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/>
            <p:cNvCxnSpPr/>
            <p:nvPr/>
          </p:nvCxnSpPr>
          <p:spPr>
            <a:xfrm flipH="1">
              <a:off x="8334079" y="270768"/>
              <a:ext cx="270369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/>
            <p:cNvCxnSpPr/>
            <p:nvPr/>
          </p:nvCxnSpPr>
          <p:spPr>
            <a:xfrm flipH="1">
              <a:off x="8334079" y="5518368"/>
              <a:ext cx="270369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/>
            <p:cNvCxnSpPr/>
            <p:nvPr/>
          </p:nvCxnSpPr>
          <p:spPr>
            <a:xfrm flipH="1">
              <a:off x="8604448" y="2708920"/>
              <a:ext cx="270369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upo 42"/>
          <p:cNvGrpSpPr/>
          <p:nvPr/>
        </p:nvGrpSpPr>
        <p:grpSpPr>
          <a:xfrm rot="5400000">
            <a:off x="6710009" y="4171311"/>
            <a:ext cx="118445" cy="2954303"/>
            <a:chOff x="8334079" y="245070"/>
            <a:chExt cx="540738" cy="5293266"/>
          </a:xfrm>
        </p:grpSpPr>
        <p:cxnSp>
          <p:nvCxnSpPr>
            <p:cNvPr id="44" name="Conector recto 43"/>
            <p:cNvCxnSpPr/>
            <p:nvPr/>
          </p:nvCxnSpPr>
          <p:spPr>
            <a:xfrm>
              <a:off x="8604448" y="245070"/>
              <a:ext cx="0" cy="5293266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/>
            <p:cNvCxnSpPr/>
            <p:nvPr/>
          </p:nvCxnSpPr>
          <p:spPr>
            <a:xfrm flipH="1">
              <a:off x="8334079" y="270768"/>
              <a:ext cx="270369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/>
            <p:cNvCxnSpPr/>
            <p:nvPr/>
          </p:nvCxnSpPr>
          <p:spPr>
            <a:xfrm flipH="1">
              <a:off x="8334079" y="5518368"/>
              <a:ext cx="270369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/>
            <p:cNvCxnSpPr/>
            <p:nvPr/>
          </p:nvCxnSpPr>
          <p:spPr>
            <a:xfrm flipH="1">
              <a:off x="8604448" y="2708920"/>
              <a:ext cx="270369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Elipse 38"/>
          <p:cNvSpPr/>
          <p:nvPr/>
        </p:nvSpPr>
        <p:spPr>
          <a:xfrm>
            <a:off x="8129540" y="2462708"/>
            <a:ext cx="504056" cy="504056"/>
          </a:xfrm>
          <a:prstGeom prst="ellips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accent2">
                    <a:lumMod val="75000"/>
                  </a:schemeClr>
                </a:solidFill>
              </a:rPr>
              <a:t>58</a:t>
            </a:r>
            <a:endParaRPr lang="es-MX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" name="Elipse 50"/>
          <p:cNvSpPr/>
          <p:nvPr/>
        </p:nvSpPr>
        <p:spPr>
          <a:xfrm>
            <a:off x="6619219" y="5012784"/>
            <a:ext cx="504056" cy="504056"/>
          </a:xfrm>
          <a:prstGeom prst="ellips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accent2">
                    <a:lumMod val="75000"/>
                  </a:schemeClr>
                </a:solidFill>
              </a:rPr>
              <a:t>38</a:t>
            </a:r>
            <a:endParaRPr lang="es-MX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16558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C:\Documents and Settings\Administrador\Escritorio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4868" y="359445"/>
            <a:ext cx="3523474" cy="4951655"/>
          </a:xfrm>
          <a:prstGeom prst="rect">
            <a:avLst/>
          </a:prstGeom>
          <a:noFill/>
        </p:spPr>
      </p:pic>
      <p:sp>
        <p:nvSpPr>
          <p:cNvPr id="28" name="11 CuadroTexto"/>
          <p:cNvSpPr txBox="1"/>
          <p:nvPr/>
        </p:nvSpPr>
        <p:spPr>
          <a:xfrm>
            <a:off x="179512" y="199246"/>
            <a:ext cx="4567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2. Tabloide.</a:t>
            </a:r>
          </a:p>
          <a:p>
            <a:pPr algn="ctr"/>
            <a:r>
              <a:rPr lang="es-ES" sz="2000" b="1" dirty="0">
                <a:latin typeface="Tahoma" pitchFamily="34" charset="0"/>
                <a:cs typeface="Tahoma" pitchFamily="34" charset="0"/>
              </a:rPr>
              <a:t>Dimensiones: 29x38 cm.</a:t>
            </a:r>
          </a:p>
          <a:p>
            <a:pPr algn="ctr"/>
            <a:r>
              <a:rPr lang="es-ES" sz="2000" b="1" dirty="0">
                <a:latin typeface="Tahoma" pitchFamily="34" charset="0"/>
                <a:cs typeface="Tahoma" pitchFamily="34" charset="0"/>
              </a:rPr>
              <a:t>De 4 a 6 columnas</a:t>
            </a:r>
          </a:p>
        </p:txBody>
      </p:sp>
      <p:grpSp>
        <p:nvGrpSpPr>
          <p:cNvPr id="35" name="Grupo 34"/>
          <p:cNvGrpSpPr/>
          <p:nvPr/>
        </p:nvGrpSpPr>
        <p:grpSpPr>
          <a:xfrm>
            <a:off x="8521060" y="359445"/>
            <a:ext cx="540738" cy="4951656"/>
            <a:chOff x="8334079" y="245070"/>
            <a:chExt cx="540738" cy="5293266"/>
          </a:xfrm>
        </p:grpSpPr>
        <p:cxnSp>
          <p:nvCxnSpPr>
            <p:cNvPr id="16" name="Conector recto 15"/>
            <p:cNvCxnSpPr/>
            <p:nvPr/>
          </p:nvCxnSpPr>
          <p:spPr>
            <a:xfrm>
              <a:off x="8604448" y="245070"/>
              <a:ext cx="0" cy="5293266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/>
            <p:cNvCxnSpPr/>
            <p:nvPr/>
          </p:nvCxnSpPr>
          <p:spPr>
            <a:xfrm flipH="1">
              <a:off x="8334079" y="270768"/>
              <a:ext cx="270369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/>
            <p:cNvCxnSpPr/>
            <p:nvPr/>
          </p:nvCxnSpPr>
          <p:spPr>
            <a:xfrm flipH="1">
              <a:off x="8334079" y="5518368"/>
              <a:ext cx="270369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/>
            <p:cNvCxnSpPr/>
            <p:nvPr/>
          </p:nvCxnSpPr>
          <p:spPr>
            <a:xfrm flipH="1">
              <a:off x="8604448" y="2708920"/>
              <a:ext cx="270369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upo 42"/>
          <p:cNvGrpSpPr/>
          <p:nvPr/>
        </p:nvGrpSpPr>
        <p:grpSpPr>
          <a:xfrm rot="5400000">
            <a:off x="6558396" y="3791695"/>
            <a:ext cx="216416" cy="3523475"/>
            <a:chOff x="8334079" y="245070"/>
            <a:chExt cx="540738" cy="5293266"/>
          </a:xfrm>
        </p:grpSpPr>
        <p:cxnSp>
          <p:nvCxnSpPr>
            <p:cNvPr id="44" name="Conector recto 43"/>
            <p:cNvCxnSpPr/>
            <p:nvPr/>
          </p:nvCxnSpPr>
          <p:spPr>
            <a:xfrm>
              <a:off x="8604448" y="245070"/>
              <a:ext cx="0" cy="5293266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/>
            <p:cNvCxnSpPr/>
            <p:nvPr/>
          </p:nvCxnSpPr>
          <p:spPr>
            <a:xfrm flipH="1">
              <a:off x="8334079" y="270768"/>
              <a:ext cx="270369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/>
            <p:cNvCxnSpPr/>
            <p:nvPr/>
          </p:nvCxnSpPr>
          <p:spPr>
            <a:xfrm flipH="1">
              <a:off x="8334079" y="5518368"/>
              <a:ext cx="270369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/>
            <p:cNvCxnSpPr/>
            <p:nvPr/>
          </p:nvCxnSpPr>
          <p:spPr>
            <a:xfrm flipH="1">
              <a:off x="8604448" y="2708920"/>
              <a:ext cx="270369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Elipse 38"/>
          <p:cNvSpPr/>
          <p:nvPr/>
        </p:nvSpPr>
        <p:spPr>
          <a:xfrm>
            <a:off x="8129540" y="2462708"/>
            <a:ext cx="504056" cy="504056"/>
          </a:xfrm>
          <a:prstGeom prst="ellips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accent2">
                    <a:lumMod val="75000"/>
                  </a:schemeClr>
                </a:solidFill>
              </a:rPr>
              <a:t>38</a:t>
            </a:r>
            <a:endParaRPr lang="es-MX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" name="Elipse 50"/>
          <p:cNvSpPr/>
          <p:nvPr/>
        </p:nvSpPr>
        <p:spPr>
          <a:xfrm>
            <a:off x="6536246" y="4849569"/>
            <a:ext cx="504056" cy="504056"/>
          </a:xfrm>
          <a:prstGeom prst="ellips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accent2">
                    <a:lumMod val="75000"/>
                  </a:schemeClr>
                </a:solidFill>
              </a:rPr>
              <a:t>29</a:t>
            </a:r>
            <a:endParaRPr lang="es-MX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2" name="Picture 5" descr="C:\Documents and Settings\Administrador\Escritorio\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255" y="2474244"/>
            <a:ext cx="2733074" cy="666750"/>
          </a:xfrm>
          <a:prstGeom prst="rect">
            <a:avLst/>
          </a:prstGeom>
          <a:noFill/>
        </p:spPr>
      </p:pic>
      <p:pic>
        <p:nvPicPr>
          <p:cNvPr id="23" name="Picture 7" descr="C:\Documents and Settings\Administrador\Escritorio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944" y="1615123"/>
            <a:ext cx="2543053" cy="678624"/>
          </a:xfrm>
          <a:prstGeom prst="rect">
            <a:avLst/>
          </a:prstGeom>
          <a:noFill/>
        </p:spPr>
      </p:pic>
      <p:pic>
        <p:nvPicPr>
          <p:cNvPr id="24" name="Picture 9" descr="C:\Documents and Settings\Administrador\Escritorio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9631" y="3428721"/>
            <a:ext cx="1966106" cy="747777"/>
          </a:xfrm>
          <a:prstGeom prst="rect">
            <a:avLst/>
          </a:prstGeom>
          <a:noFill/>
        </p:spPr>
      </p:pic>
      <p:pic>
        <p:nvPicPr>
          <p:cNvPr id="25" name="Picture 10" descr="C:\Documents and Settings\Administrador\Escritorio\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255" y="4356995"/>
            <a:ext cx="3057957" cy="539639"/>
          </a:xfrm>
          <a:prstGeom prst="rect">
            <a:avLst/>
          </a:prstGeom>
          <a:noFill/>
        </p:spPr>
      </p:pic>
      <p:pic>
        <p:nvPicPr>
          <p:cNvPr id="26" name="Picture 11" descr="C:\Documents and Settings\Administrador\Escritorio\1.jpg"/>
          <p:cNvPicPr>
            <a:picLocks noChangeAspect="1" noChangeArrowheads="1"/>
          </p:cNvPicPr>
          <p:nvPr/>
        </p:nvPicPr>
        <p:blipFill>
          <a:blip r:embed="rId8" cstate="print"/>
          <a:srcRect b="20899"/>
          <a:stretch>
            <a:fillRect/>
          </a:stretch>
        </p:blipFill>
        <p:spPr bwMode="auto">
          <a:xfrm>
            <a:off x="221054" y="5085548"/>
            <a:ext cx="2514745" cy="736299"/>
          </a:xfrm>
          <a:prstGeom prst="rect">
            <a:avLst/>
          </a:prstGeom>
          <a:noFill/>
        </p:spPr>
      </p:pic>
      <p:pic>
        <p:nvPicPr>
          <p:cNvPr id="27" name="Picture 12" descr="C:\Documents and Settings\Administrador\Escritorio\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96000" y="1580083"/>
            <a:ext cx="981653" cy="1157288"/>
          </a:xfrm>
          <a:prstGeom prst="rect">
            <a:avLst/>
          </a:prstGeom>
          <a:noFill/>
        </p:spPr>
      </p:pic>
      <p:pic>
        <p:nvPicPr>
          <p:cNvPr id="36" name="Picture 13" descr="C:\Documents and Settings\Administrador\Escritorio\1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21954" y="3540477"/>
            <a:ext cx="2387779" cy="466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47042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/>
          <p:cNvGrpSpPr/>
          <p:nvPr/>
        </p:nvGrpSpPr>
        <p:grpSpPr>
          <a:xfrm>
            <a:off x="556568" y="404664"/>
            <a:ext cx="8174880" cy="3532460"/>
            <a:chOff x="683568" y="404664"/>
            <a:chExt cx="8174880" cy="3532460"/>
          </a:xfrm>
        </p:grpSpPr>
        <p:sp>
          <p:nvSpPr>
            <p:cNvPr id="14" name="CuadroTexto 13"/>
            <p:cNvSpPr txBox="1"/>
            <p:nvPr/>
          </p:nvSpPr>
          <p:spPr>
            <a:xfrm>
              <a:off x="683568" y="404664"/>
              <a:ext cx="79208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4400" b="1" dirty="0" smtClean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Bibliografía</a:t>
              </a:r>
              <a:endParaRPr lang="es-MX" sz="4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954584" y="1628800"/>
              <a:ext cx="790386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 la Torre Zermeño, F. J., &amp; De la Torre </a:t>
              </a:r>
              <a:r>
                <a:rPr lang="es-MX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  <a:p>
              <a:r>
                <a:rPr lang="es-MX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MX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Hernández</a:t>
              </a:r>
              <a:r>
                <a:rPr lang="es-MX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F. (2011). </a:t>
              </a:r>
              <a:r>
                <a:rPr lang="es-MX" sz="2400" b="1" u="sng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Taller de análisis de la </a:t>
              </a:r>
              <a:r>
                <a:rPr lang="es-MX" sz="2400" b="1" u="sng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</a:p>
            <a:p>
              <a:r>
                <a:rPr lang="es-MX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MX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  <a:r>
                <a:rPr lang="es-MX" sz="2400" b="1" u="sng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comunicación</a:t>
              </a:r>
              <a:r>
                <a:rPr lang="es-MX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MX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 y 2. México: McGraw-Hill</a:t>
              </a:r>
              <a:r>
                <a:rPr lang="es-MX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  <a:p>
              <a:endParaRPr lang="es-MX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es-MX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González Alonso , C. (2010). </a:t>
              </a:r>
              <a:r>
                <a:rPr lang="es-MX" sz="2400" b="1" u="sng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Principios básicos de </a:t>
              </a:r>
              <a:endParaRPr lang="es-MX" sz="2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es-MX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MX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  <a:r>
                <a:rPr lang="es-MX" sz="2400" b="1" u="sng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 </a:t>
              </a:r>
              <a:r>
                <a:rPr lang="es-MX" sz="2400" b="1" u="sng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comunicación</a:t>
              </a:r>
              <a:r>
                <a:rPr lang="es-MX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. México: Trillas.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75656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-BACHILLERATO acepta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PLANTILLA-BACHILLERATO aceptada</Template>
  <TotalTime>1195</TotalTime>
  <Words>131</Words>
  <Application>Microsoft Office PowerPoint</Application>
  <PresentationFormat>Presentación en pantalla (4:3)</PresentationFormat>
  <Paragraphs>29</Paragraphs>
  <Slides>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PLANTILLA-BACHILLERATO aceptada</vt:lpstr>
      <vt:lpstr>Presentación de PowerPoint</vt:lpstr>
      <vt:lpstr>4.3.1. Formatos   Resumen Analiza los principales elementos del lenguaje periodístico, como el formato, diagramado y estructura.    Abstract It analyzes the main elements of journalistic language, such as format, diagram and structure.   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THE NUMBERS</dc:title>
  <dc:creator>Heidi Zamora</dc:creator>
  <cp:lastModifiedBy>DELL</cp:lastModifiedBy>
  <cp:revision>139</cp:revision>
  <dcterms:created xsi:type="dcterms:W3CDTF">2014-06-01T21:01:51Z</dcterms:created>
  <dcterms:modified xsi:type="dcterms:W3CDTF">2017-03-11T18:05:29Z</dcterms:modified>
</cp:coreProperties>
</file>