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85" r:id="rId2"/>
    <p:sldId id="286" r:id="rId3"/>
    <p:sldId id="287" r:id="rId4"/>
    <p:sldId id="289" r:id="rId5"/>
    <p:sldId id="292" r:id="rId6"/>
    <p:sldId id="291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89" autoAdjust="0"/>
    <p:restoredTop sz="90605" autoAdjust="0"/>
  </p:normalViewPr>
  <p:slideViewPr>
    <p:cSldViewPr>
      <p:cViewPr>
        <p:scale>
          <a:sx n="77" d="100"/>
          <a:sy n="77" d="100"/>
        </p:scale>
        <p:origin x="-852" y="-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03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2996FA-99E0-4428-BBFA-440A0807E646}" type="datetimeFigureOut">
              <a:rPr lang="es-MX" smtClean="0"/>
              <a:t>11/03/2017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308D8B-593B-4F36-8EE8-4A4406A42FA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1307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308D8B-593B-4F36-8EE8-4A4406A42FAE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33556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308D8B-593B-4F36-8EE8-4A4406A42FAE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8616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906869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42606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440588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165903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7695270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519784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11/03/2017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613862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11/03/2017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155807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11/03/2017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1358810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6121105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8B0DC-DF66-4C43-8A5A-A2F05475C7EC}" type="datetimeFigureOut">
              <a:rPr lang="es-MX" smtClean="0"/>
              <a:pPr/>
              <a:t>11/03/2017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9740385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957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72008"/>
            <a:ext cx="9143999" cy="702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8B0DC-DF66-4C43-8A5A-A2F05475C7EC}" type="datetimeFigureOut">
              <a:rPr lang="es-MX" smtClean="0"/>
              <a:pPr/>
              <a:t>11/03/2017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8F905-A9FD-4300-8D26-CB69A112B17D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726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4499992" y="2924944"/>
            <a:ext cx="39959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TEACHER:</a:t>
            </a:r>
          </a:p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MTE. HEIDI ZAMORA NAVA</a:t>
            </a:r>
          </a:p>
          <a:p>
            <a:pPr algn="r"/>
            <a:endParaRPr lang="es-MX" sz="2400" b="1" i="1" dirty="0" smtClean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algn="r"/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SEMESTER:</a:t>
            </a:r>
          </a:p>
          <a:p>
            <a:pPr algn="r"/>
            <a:r>
              <a:rPr lang="es-MX" sz="24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January</a:t>
            </a:r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 – </a:t>
            </a:r>
            <a:r>
              <a:rPr lang="es-MX" sz="2400" b="1" i="1" dirty="0" err="1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May</a:t>
            </a:r>
            <a:r>
              <a:rPr lang="es-MX" sz="2400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, 2015</a:t>
            </a:r>
          </a:p>
          <a:p>
            <a:pPr algn="r"/>
            <a:endParaRPr lang="es-MX" sz="2000" i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pic>
        <p:nvPicPr>
          <p:cNvPr id="7" name="Picture 2" descr="C:\Users\hp\Desktop\PORTADA3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6415" b="22072"/>
          <a:stretch/>
        </p:blipFill>
        <p:spPr bwMode="auto">
          <a:xfrm>
            <a:off x="0" y="-99392"/>
            <a:ext cx="9289032" cy="7056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1619672" y="1628800"/>
            <a:ext cx="7128792" cy="2880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r" defTabSz="914400" rtl="0" eaLnBrk="1" fontAlgn="auto" latinLnBrk="0" hangingPunct="1">
              <a:lnSpc>
                <a:spcPct val="16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ACADÉMICA: Comunicación</a:t>
            </a:r>
            <a:b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TEMA: Esquema</a:t>
            </a:r>
            <a:r>
              <a:rPr kumimoji="0" lang="es-MX" sz="31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 </a:t>
            </a:r>
            <a:r>
              <a:rPr kumimoji="0" lang="es-MX" sz="3100" b="0" i="0" u="none" strike="noStrike" kern="1200" cap="none" spc="0" normalizeH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Lasswell</a:t>
            </a: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PROFESOR: L. C. C. Nyxé O. Durán Espinosa</a:t>
            </a:r>
            <a:b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PERIODO: enero -</a:t>
            </a:r>
            <a:r>
              <a:rPr kumimoji="0" lang="es-MX" sz="3100" b="0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kumimoji="0" lang="es-MX" sz="3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junio 2017</a:t>
            </a:r>
            <a:r>
              <a:rPr kumimoji="0" lang="es-MX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kumimoji="0" lang="es-MX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kumimoji="0" lang="es-MX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4968552"/>
          </a:xfrm>
        </p:spPr>
        <p:txBody>
          <a:bodyPr>
            <a:noAutofit/>
          </a:bodyPr>
          <a:lstStyle/>
          <a:p>
            <a:r>
              <a:rPr lang="es-MX" sz="36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3.1.2. </a:t>
            </a:r>
            <a:r>
              <a:rPr lang="es-MX" sz="36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Esquema de </a:t>
            </a:r>
            <a:r>
              <a:rPr lang="es-MX" sz="3600" b="1" dirty="0" err="1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Lasswell</a:t>
            </a:r>
            <a:r>
              <a:rPr lang="es-MX" sz="36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s-MX" sz="36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MX" sz="16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36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s-MX" sz="36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MX" sz="3200" i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Resumen</a:t>
            </a:r>
            <a:r>
              <a:rPr lang="es-MX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s-MX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MX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Analiza e identifica los elementos de la comunicación en teorías y esquemas, para aplicarlos en su vida personal y social.</a:t>
            </a:r>
            <a:r>
              <a:rPr lang="es-MX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s-MX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MX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s-MX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MX" sz="1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s-MX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MX" sz="3200" i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Abstract</a:t>
            </a: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analyzes and identifies the elements of communication in theories and schemes, to apply them in their personal and social life.</a:t>
            </a:r>
            <a:r>
              <a:rPr lang="es-MX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s-MX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s-MX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endParaRPr lang="es-MX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4518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/>
          <p:cNvGrpSpPr/>
          <p:nvPr/>
        </p:nvGrpSpPr>
        <p:grpSpPr>
          <a:xfrm>
            <a:off x="503548" y="404664"/>
            <a:ext cx="8612348" cy="5677172"/>
            <a:chOff x="503548" y="404664"/>
            <a:chExt cx="8612348" cy="5677172"/>
          </a:xfrm>
        </p:grpSpPr>
        <p:sp>
          <p:nvSpPr>
            <p:cNvPr id="14" name="CuadroTexto 13"/>
            <p:cNvSpPr txBox="1"/>
            <p:nvPr/>
          </p:nvSpPr>
          <p:spPr>
            <a:xfrm>
              <a:off x="683568" y="404664"/>
              <a:ext cx="792088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4400" b="1" dirty="0" smtClean="0">
                  <a:solidFill>
                    <a:srgbClr val="C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Preguntas detonadoras</a:t>
              </a:r>
              <a:endParaRPr lang="es-MX" sz="4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" name="CuadroTexto 14"/>
            <p:cNvSpPr txBox="1"/>
            <p:nvPr/>
          </p:nvSpPr>
          <p:spPr>
            <a:xfrm>
              <a:off x="503548" y="1384284"/>
              <a:ext cx="828092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3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¿Cuáles con los </a:t>
              </a:r>
              <a:r>
                <a:rPr lang="es-MX" sz="3200" b="1" dirty="0" smtClean="0">
                  <a:solidFill>
                    <a:schemeClr val="accent2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elementos</a:t>
              </a:r>
              <a:r>
                <a:rPr lang="es-MX" sz="3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que componen el </a:t>
              </a:r>
              <a:r>
                <a:rPr lang="es-MX" sz="3200" b="1" dirty="0" smtClean="0">
                  <a:solidFill>
                    <a:schemeClr val="accent2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esquema de </a:t>
              </a:r>
              <a:r>
                <a:rPr lang="es-MX" sz="3200" b="1" dirty="0" err="1" smtClean="0">
                  <a:solidFill>
                    <a:schemeClr val="accent2">
                      <a:lumMod val="75000"/>
                    </a:schemeClr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Lasswell</a:t>
              </a:r>
              <a:r>
                <a:rPr lang="es-MX" sz="32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?</a:t>
              </a:r>
            </a:p>
          </p:txBody>
        </p:sp>
        <p:pic>
          <p:nvPicPr>
            <p:cNvPr id="16" name="Imagen 1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3696" y="3133346"/>
              <a:ext cx="2628292" cy="2948490"/>
            </a:xfrm>
            <a:prstGeom prst="rect">
              <a:avLst/>
            </a:prstGeom>
          </p:spPr>
        </p:pic>
        <p:pic>
          <p:nvPicPr>
            <p:cNvPr id="18" name="Imagen 1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56671" y="3262487"/>
              <a:ext cx="3359225" cy="281934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782070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0" y="296646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Elementos del esquema </a:t>
            </a:r>
          </a:p>
          <a:p>
            <a:pPr algn="ctr"/>
            <a:r>
              <a:rPr lang="es-MX" sz="36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Harold </a:t>
            </a:r>
            <a:r>
              <a:rPr lang="es-MX" sz="3600" b="1" dirty="0" err="1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Lasswell</a:t>
            </a:r>
            <a:endParaRPr lang="es-MX" sz="3600" b="1" dirty="0" smtClean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CuadroTexto 45"/>
          <p:cNvSpPr txBox="1"/>
          <p:nvPr/>
        </p:nvSpPr>
        <p:spPr>
          <a:xfrm>
            <a:off x="445820" y="1844824"/>
            <a:ext cx="84466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</a:t>
            </a:r>
            <a:r>
              <a:rPr lang="es-MX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Quién</a:t>
            </a:r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(</a:t>
            </a:r>
            <a:r>
              <a:rPr lang="es-MX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emisor</a:t>
            </a:r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</a:t>
            </a:r>
            <a:r>
              <a:rPr lang="es-MX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dice</a:t>
            </a:r>
            <a:r>
              <a:rPr lang="es-MX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(vaticina la presencia de </a:t>
            </a:r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 mensaje)</a:t>
            </a:r>
          </a:p>
          <a:p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</a:t>
            </a:r>
            <a:r>
              <a:rPr lang="es-MX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qué</a:t>
            </a:r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(</a:t>
            </a:r>
            <a:r>
              <a:rPr lang="es-MX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mensaje</a:t>
            </a:r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</a:t>
            </a:r>
            <a:r>
              <a:rPr lang="es-MX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</a:t>
            </a:r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qué</a:t>
            </a:r>
            <a:r>
              <a:rPr lang="es-MX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es-MX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s-MX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vaticina la presencia </a:t>
            </a:r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 </a:t>
            </a:r>
            <a:r>
              <a:rPr lang="es-MX" sz="2400" b="1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canal</a:t>
            </a:r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</a:t>
            </a:r>
            <a:r>
              <a:rPr lang="es-MX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canal</a:t>
            </a:r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(medio a través del cual viaja el </a:t>
            </a:r>
            <a:r>
              <a:rPr lang="es-MX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msj</a:t>
            </a:r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.)</a:t>
            </a:r>
          </a:p>
          <a:p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</a:t>
            </a:r>
            <a:r>
              <a:rPr lang="es-MX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</a:t>
            </a:r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(vaticina la presencia de un receptor)</a:t>
            </a:r>
            <a:endParaRPr lang="es-MX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7. </a:t>
            </a:r>
            <a:r>
              <a:rPr lang="es-MX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quién</a:t>
            </a:r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(</a:t>
            </a:r>
            <a:r>
              <a:rPr lang="es-MX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receptor</a:t>
            </a:r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8. </a:t>
            </a:r>
            <a:r>
              <a:rPr lang="es-MX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</a:t>
            </a:r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MX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qué</a:t>
            </a:r>
            <a:r>
              <a:rPr lang="es-MX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(vaticina la presencia </a:t>
            </a:r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los </a:t>
            </a:r>
            <a:r>
              <a:rPr lang="es-MX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efectos</a:t>
            </a:r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9. </a:t>
            </a:r>
            <a:r>
              <a:rPr lang="es-MX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efectos</a:t>
            </a:r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(resultado que provoca en el receptor el                              </a:t>
            </a:r>
          </a:p>
          <a:p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la exposición de un mensaje)         </a:t>
            </a:r>
          </a:p>
        </p:txBody>
      </p:sp>
    </p:spTree>
    <p:extLst>
      <p:ext uri="{BB962C8B-B14F-4D97-AF65-F5344CB8AC3E}">
        <p14:creationId xmlns:p14="http://schemas.microsoft.com/office/powerpoint/2010/main" val="228496904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445820" y="629454"/>
            <a:ext cx="8280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Instrucciones</a:t>
            </a:r>
            <a:r>
              <a:rPr lang="es-MX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Coloca dentro de cada figura el elemento que corresponda para completar el esquema de Harold </a:t>
            </a:r>
            <a:r>
              <a:rPr lang="es-MX" sz="24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Lasswell</a:t>
            </a:r>
            <a:endParaRPr lang="es-MX" sz="24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14" name="Grupo 13"/>
          <p:cNvGrpSpPr/>
          <p:nvPr/>
        </p:nvGrpSpPr>
        <p:grpSpPr>
          <a:xfrm>
            <a:off x="395536" y="2708920"/>
            <a:ext cx="8377691" cy="1440393"/>
            <a:chOff x="395536" y="2708920"/>
            <a:chExt cx="8377691" cy="1440393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395536" y="2708920"/>
              <a:ext cx="8377691" cy="1440393"/>
              <a:chOff x="915" y="6931"/>
              <a:chExt cx="10161" cy="1747"/>
            </a:xfrm>
          </p:grpSpPr>
          <p:sp>
            <p:nvSpPr>
              <p:cNvPr id="4" name="AutoShape 3"/>
              <p:cNvSpPr>
                <a:spLocks noChangeArrowheads="1"/>
              </p:cNvSpPr>
              <p:nvPr/>
            </p:nvSpPr>
            <p:spPr bwMode="auto">
              <a:xfrm>
                <a:off x="915" y="6931"/>
                <a:ext cx="1410" cy="1140"/>
              </a:xfrm>
              <a:prstGeom prst="flowChartManualOperation">
                <a:avLst/>
              </a:prstGeom>
              <a:ln>
                <a:headEnd/>
                <a:tailEnd/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MX"/>
              </a:p>
            </p:txBody>
          </p:sp>
          <p:sp>
            <p:nvSpPr>
              <p:cNvPr id="6" name="AutoShape 4"/>
              <p:cNvSpPr>
                <a:spLocks noChangeArrowheads="1"/>
              </p:cNvSpPr>
              <p:nvPr/>
            </p:nvSpPr>
            <p:spPr bwMode="auto">
              <a:xfrm>
                <a:off x="3120" y="6931"/>
                <a:ext cx="1410" cy="1140"/>
              </a:xfrm>
              <a:prstGeom prst="flowChartManualOperation">
                <a:avLst/>
              </a:prstGeom>
              <a:ln>
                <a:headEnd/>
                <a:tailEnd/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MX"/>
              </a:p>
            </p:txBody>
          </p:sp>
          <p:sp>
            <p:nvSpPr>
              <p:cNvPr id="7" name="AutoShape 5"/>
              <p:cNvSpPr>
                <a:spLocks noChangeArrowheads="1"/>
              </p:cNvSpPr>
              <p:nvPr/>
            </p:nvSpPr>
            <p:spPr bwMode="auto">
              <a:xfrm>
                <a:off x="5250" y="6931"/>
                <a:ext cx="1410" cy="1140"/>
              </a:xfrm>
              <a:prstGeom prst="flowChartManualOperation">
                <a:avLst/>
              </a:prstGeom>
              <a:ln>
                <a:headEnd/>
                <a:tailEnd/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MX"/>
              </a:p>
            </p:txBody>
          </p:sp>
          <p:sp>
            <p:nvSpPr>
              <p:cNvPr id="8" name="AutoShape 6"/>
              <p:cNvSpPr>
                <a:spLocks noChangeArrowheads="1"/>
              </p:cNvSpPr>
              <p:nvPr/>
            </p:nvSpPr>
            <p:spPr bwMode="auto">
              <a:xfrm>
                <a:off x="7350" y="6931"/>
                <a:ext cx="1410" cy="1140"/>
              </a:xfrm>
              <a:prstGeom prst="flowChartManualOperation">
                <a:avLst/>
              </a:prstGeom>
              <a:ln>
                <a:headEnd/>
                <a:tailEnd/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MX"/>
              </a:p>
            </p:txBody>
          </p:sp>
          <p:sp>
            <p:nvSpPr>
              <p:cNvPr id="9" name="AutoShape 7"/>
              <p:cNvSpPr>
                <a:spLocks noChangeArrowheads="1"/>
              </p:cNvSpPr>
              <p:nvPr/>
            </p:nvSpPr>
            <p:spPr bwMode="auto">
              <a:xfrm>
                <a:off x="9465" y="6931"/>
                <a:ext cx="1611" cy="1140"/>
              </a:xfrm>
              <a:prstGeom prst="flowChartManualOperation">
                <a:avLst/>
              </a:prstGeom>
              <a:ln>
                <a:headEnd/>
                <a:tailEnd/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MX"/>
              </a:p>
            </p:txBody>
          </p:sp>
          <p:sp>
            <p:nvSpPr>
              <p:cNvPr id="10" name="AutoShape 8"/>
              <p:cNvSpPr>
                <a:spLocks noChangeArrowheads="1"/>
              </p:cNvSpPr>
              <p:nvPr/>
            </p:nvSpPr>
            <p:spPr bwMode="auto">
              <a:xfrm>
                <a:off x="2490" y="7186"/>
                <a:ext cx="405" cy="270"/>
              </a:xfrm>
              <a:prstGeom prst="rightArrow">
                <a:avLst>
                  <a:gd name="adj1" fmla="val 50000"/>
                  <a:gd name="adj2" fmla="val 37500"/>
                </a:avLst>
              </a:prstGeom>
              <a:ln>
                <a:headEnd/>
                <a:tailEnd/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MX"/>
              </a:p>
            </p:txBody>
          </p:sp>
          <p:sp>
            <p:nvSpPr>
              <p:cNvPr id="11" name="AutoShape 9"/>
              <p:cNvSpPr>
                <a:spLocks noChangeArrowheads="1"/>
              </p:cNvSpPr>
              <p:nvPr/>
            </p:nvSpPr>
            <p:spPr bwMode="auto">
              <a:xfrm>
                <a:off x="4665" y="7156"/>
                <a:ext cx="405" cy="270"/>
              </a:xfrm>
              <a:prstGeom prst="rightArrow">
                <a:avLst>
                  <a:gd name="adj1" fmla="val 50000"/>
                  <a:gd name="adj2" fmla="val 37500"/>
                </a:avLst>
              </a:prstGeom>
              <a:ln>
                <a:headEnd/>
                <a:tailEnd/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MX"/>
              </a:p>
            </p:txBody>
          </p:sp>
          <p:sp>
            <p:nvSpPr>
              <p:cNvPr id="12" name="AutoShape 10"/>
              <p:cNvSpPr>
                <a:spLocks noChangeArrowheads="1"/>
              </p:cNvSpPr>
              <p:nvPr/>
            </p:nvSpPr>
            <p:spPr bwMode="auto">
              <a:xfrm>
                <a:off x="6825" y="7186"/>
                <a:ext cx="405" cy="270"/>
              </a:xfrm>
              <a:prstGeom prst="rightArrow">
                <a:avLst>
                  <a:gd name="adj1" fmla="val 50000"/>
                  <a:gd name="adj2" fmla="val 37500"/>
                </a:avLst>
              </a:prstGeom>
              <a:ln>
                <a:headEnd/>
                <a:tailEnd/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MX"/>
              </a:p>
            </p:txBody>
          </p:sp>
          <p:sp>
            <p:nvSpPr>
              <p:cNvPr id="13" name="AutoShape 11"/>
              <p:cNvSpPr>
                <a:spLocks noChangeArrowheads="1"/>
              </p:cNvSpPr>
              <p:nvPr/>
            </p:nvSpPr>
            <p:spPr bwMode="auto">
              <a:xfrm>
                <a:off x="8895" y="7186"/>
                <a:ext cx="405" cy="270"/>
              </a:xfrm>
              <a:prstGeom prst="rightArrow">
                <a:avLst>
                  <a:gd name="adj1" fmla="val 50000"/>
                  <a:gd name="adj2" fmla="val 37500"/>
                </a:avLst>
              </a:prstGeom>
              <a:ln>
                <a:headEnd/>
                <a:tailEnd/>
              </a:ln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MX"/>
              </a:p>
            </p:txBody>
          </p:sp>
          <p:cxnSp>
            <p:nvCxnSpPr>
              <p:cNvPr id="1036" name="AutoShape 12"/>
              <p:cNvCxnSpPr>
                <a:cxnSpLocks noChangeShapeType="1"/>
              </p:cNvCxnSpPr>
              <p:nvPr/>
            </p:nvCxnSpPr>
            <p:spPr bwMode="auto">
              <a:xfrm>
                <a:off x="1900" y="8678"/>
                <a:ext cx="1628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37" name="AutoShape 13"/>
              <p:cNvCxnSpPr>
                <a:cxnSpLocks noChangeShapeType="1"/>
              </p:cNvCxnSpPr>
              <p:nvPr/>
            </p:nvCxnSpPr>
            <p:spPr bwMode="auto">
              <a:xfrm flipV="1">
                <a:off x="4137" y="8678"/>
                <a:ext cx="1574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38" name="AutoShape 14"/>
              <p:cNvCxnSpPr>
                <a:cxnSpLocks noChangeShapeType="1"/>
              </p:cNvCxnSpPr>
              <p:nvPr/>
            </p:nvCxnSpPr>
            <p:spPr bwMode="auto">
              <a:xfrm>
                <a:off x="6235" y="8678"/>
                <a:ext cx="1616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1039" name="AutoShape 15"/>
              <p:cNvCxnSpPr>
                <a:cxnSpLocks noChangeShapeType="1"/>
              </p:cNvCxnSpPr>
              <p:nvPr/>
            </p:nvCxnSpPr>
            <p:spPr bwMode="auto">
              <a:xfrm>
                <a:off x="8419" y="8678"/>
                <a:ext cx="1538" cy="0"/>
              </a:xfrm>
              <a:prstGeom prst="straightConnector1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2" name="CuadroTexto 1"/>
            <p:cNvSpPr txBox="1"/>
            <p:nvPr/>
          </p:nvSpPr>
          <p:spPr>
            <a:xfrm>
              <a:off x="492324" y="2924944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Quién</a:t>
              </a:r>
              <a:endParaRPr lang="es-MX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8" name="CuadroTexto 17"/>
            <p:cNvSpPr txBox="1"/>
            <p:nvPr/>
          </p:nvSpPr>
          <p:spPr>
            <a:xfrm>
              <a:off x="1393023" y="3714412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dice</a:t>
              </a:r>
              <a:endParaRPr lang="es-MX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9" name="CuadroTexto 18"/>
            <p:cNvSpPr txBox="1"/>
            <p:nvPr/>
          </p:nvSpPr>
          <p:spPr>
            <a:xfrm>
              <a:off x="2326764" y="2924944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q</a:t>
              </a:r>
              <a:r>
                <a:rPr lang="es-MX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ué</a:t>
              </a:r>
            </a:p>
          </p:txBody>
        </p:sp>
        <p:sp>
          <p:nvSpPr>
            <p:cNvPr id="20" name="CuadroTexto 19"/>
            <p:cNvSpPr txBox="1"/>
            <p:nvPr/>
          </p:nvSpPr>
          <p:spPr>
            <a:xfrm>
              <a:off x="3052058" y="3707740"/>
              <a:ext cx="12465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</a:t>
              </a:r>
              <a:r>
                <a:rPr lang="es-MX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 qué</a:t>
              </a:r>
              <a:endParaRPr lang="es-MX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1" name="CuadroTexto 20"/>
            <p:cNvSpPr txBox="1"/>
            <p:nvPr/>
          </p:nvSpPr>
          <p:spPr>
            <a:xfrm>
              <a:off x="4082938" y="2924944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canal</a:t>
              </a:r>
            </a:p>
          </p:txBody>
        </p:sp>
        <p:sp>
          <p:nvSpPr>
            <p:cNvPr id="22" name="CuadroTexto 21"/>
            <p:cNvSpPr txBox="1"/>
            <p:nvPr/>
          </p:nvSpPr>
          <p:spPr>
            <a:xfrm>
              <a:off x="4781848" y="3707740"/>
              <a:ext cx="12465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</a:t>
              </a:r>
              <a:endParaRPr lang="es-MX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3" name="CuadroTexto 22"/>
            <p:cNvSpPr txBox="1"/>
            <p:nvPr/>
          </p:nvSpPr>
          <p:spPr>
            <a:xfrm>
              <a:off x="5814377" y="2906972"/>
              <a:ext cx="9361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quién</a:t>
              </a:r>
            </a:p>
          </p:txBody>
        </p:sp>
        <p:sp>
          <p:nvSpPr>
            <p:cNvPr id="24" name="CuadroTexto 23"/>
            <p:cNvSpPr txBox="1"/>
            <p:nvPr/>
          </p:nvSpPr>
          <p:spPr>
            <a:xfrm>
              <a:off x="6613004" y="3707740"/>
              <a:ext cx="124653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</a:t>
              </a:r>
              <a:r>
                <a:rPr lang="es-MX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on qué</a:t>
              </a:r>
              <a:endParaRPr lang="es-MX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5" name="CuadroTexto 24"/>
            <p:cNvSpPr txBox="1"/>
            <p:nvPr/>
          </p:nvSpPr>
          <p:spPr>
            <a:xfrm>
              <a:off x="7558182" y="2894431"/>
              <a:ext cx="104932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b="1" dirty="0" smtClean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efectos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05165589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/>
          <p:cNvGrpSpPr/>
          <p:nvPr/>
        </p:nvGrpSpPr>
        <p:grpSpPr>
          <a:xfrm>
            <a:off x="556568" y="404664"/>
            <a:ext cx="8174880" cy="3532460"/>
            <a:chOff x="683568" y="404664"/>
            <a:chExt cx="8174880" cy="3532460"/>
          </a:xfrm>
        </p:grpSpPr>
        <p:sp>
          <p:nvSpPr>
            <p:cNvPr id="14" name="CuadroTexto 13"/>
            <p:cNvSpPr txBox="1"/>
            <p:nvPr/>
          </p:nvSpPr>
          <p:spPr>
            <a:xfrm>
              <a:off x="683568" y="404664"/>
              <a:ext cx="792088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4400" b="1" dirty="0" smtClean="0">
                  <a:solidFill>
                    <a:srgbClr val="C0000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Bibliografía</a:t>
              </a:r>
              <a:endParaRPr lang="es-MX" sz="44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5" name="CuadroTexto 14"/>
            <p:cNvSpPr txBox="1"/>
            <p:nvPr/>
          </p:nvSpPr>
          <p:spPr>
            <a:xfrm>
              <a:off x="954584" y="1628800"/>
              <a:ext cx="7903864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 la Torre Zermeño, F. J., &amp; De la Torre </a:t>
              </a:r>
              <a:r>
                <a:rPr lang="es-MX" sz="24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</a:t>
              </a:r>
            </a:p>
            <a:p>
              <a:r>
                <a:rPr lang="es-MX" sz="2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s-MX" sz="24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Hernández</a:t>
              </a:r>
              <a:r>
                <a:rPr lang="es-MX" sz="2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F. (2011). </a:t>
              </a:r>
              <a:r>
                <a:rPr lang="es-MX" sz="24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Taller de análisis de la </a:t>
              </a:r>
              <a:r>
                <a:rPr lang="es-MX" sz="2400" b="1" u="sng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</a:t>
              </a:r>
            </a:p>
            <a:p>
              <a:r>
                <a:rPr lang="es-MX" sz="2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s-MX" sz="24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</a:t>
              </a:r>
              <a:r>
                <a:rPr lang="es-MX" sz="2400" b="1" u="sng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comunicación</a:t>
              </a:r>
              <a:r>
                <a:rPr lang="es-MX" sz="24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s-MX" sz="2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 y 2. México: McGraw-Hill</a:t>
              </a:r>
              <a:r>
                <a:rPr lang="es-MX" sz="24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.</a:t>
              </a:r>
            </a:p>
            <a:p>
              <a:endParaRPr lang="es-MX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s-MX" sz="2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González Alonso , C. (2010). </a:t>
              </a:r>
              <a:r>
                <a:rPr lang="es-MX" sz="24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Principios básicos de </a:t>
              </a:r>
              <a:endParaRPr lang="es-MX" sz="24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r>
                <a:rPr lang="es-MX" sz="2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es-MX" sz="2400" b="1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</a:t>
              </a:r>
              <a:r>
                <a:rPr lang="es-MX" sz="2400" b="1" u="sng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la </a:t>
              </a:r>
              <a:r>
                <a:rPr lang="es-MX" sz="2400" b="1" u="sng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comunicación</a:t>
              </a:r>
              <a:r>
                <a:rPr lang="es-MX" sz="24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. México: Trillas.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47565650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-BACHILLERATO aceptad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PLANTILLA-BACHILLERATO aceptada</Template>
  <TotalTime>1165</TotalTime>
  <Words>224</Words>
  <Application>Microsoft Office PowerPoint</Application>
  <PresentationFormat>Presentación en pantalla (4:3)</PresentationFormat>
  <Paragraphs>40</Paragraphs>
  <Slides>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PLANTILLA-BACHILLERATO aceptada</vt:lpstr>
      <vt:lpstr>Presentación de PowerPoint</vt:lpstr>
      <vt:lpstr>3.1.2. Esquema de Lasswell   Resumen Analiza e identifica los elementos de la comunicación en teorías y esquemas, para aplicarlos en su vida personal y social.    Abstract It analyzes and identifies the elements of communication in theories and schemes, to apply them in their personal and social life.   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THE NUMBERS</dc:title>
  <dc:creator>Heidi Zamora</dc:creator>
  <cp:lastModifiedBy>DELL</cp:lastModifiedBy>
  <cp:revision>130</cp:revision>
  <dcterms:created xsi:type="dcterms:W3CDTF">2014-06-01T21:01:51Z</dcterms:created>
  <dcterms:modified xsi:type="dcterms:W3CDTF">2017-03-11T18:03:05Z</dcterms:modified>
</cp:coreProperties>
</file>