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5" r:id="rId2"/>
    <p:sldId id="267" r:id="rId3"/>
    <p:sldId id="276" r:id="rId4"/>
    <p:sldId id="277" r:id="rId5"/>
    <p:sldId id="278" r:id="rId6"/>
    <p:sldId id="279" r:id="rId7"/>
    <p:sldId id="280" r:id="rId8"/>
    <p:sldId id="265" r:id="rId9"/>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661" autoAdjust="0"/>
    <p:restoredTop sz="94660"/>
  </p:normalViewPr>
  <p:slideViewPr>
    <p:cSldViewPr>
      <p:cViewPr>
        <p:scale>
          <a:sx n="81" d="100"/>
          <a:sy n="81" d="100"/>
        </p:scale>
        <p:origin x="-756" y="2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1B32B95A-5BAC-4AD0-B854-F958F94FA800}" type="datetimeFigureOut">
              <a:rPr lang="es-MX" smtClean="0"/>
              <a:t>11/03/2017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AE4C14A7-A164-48F6-9E6F-0B6D1838B85F}" type="slidenum">
              <a:rPr lang="es-MX" smtClean="0"/>
              <a:t>‹Nº›</a:t>
            </a:fld>
            <a:endParaRPr lang="es-MX"/>
          </a:p>
        </p:txBody>
      </p:sp>
    </p:spTree>
    <p:extLst>
      <p:ext uri="{BB962C8B-B14F-4D97-AF65-F5344CB8AC3E}">
        <p14:creationId xmlns:p14="http://schemas.microsoft.com/office/powerpoint/2010/main" val="3609068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B32B95A-5BAC-4AD0-B854-F958F94FA800}" type="datetimeFigureOut">
              <a:rPr lang="es-MX" smtClean="0"/>
              <a:t>11/03/2017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AE4C14A7-A164-48F6-9E6F-0B6D1838B85F}" type="slidenum">
              <a:rPr lang="es-MX" smtClean="0"/>
              <a:t>‹Nº›</a:t>
            </a:fld>
            <a:endParaRPr lang="es-MX"/>
          </a:p>
        </p:txBody>
      </p:sp>
    </p:spTree>
    <p:extLst>
      <p:ext uri="{BB962C8B-B14F-4D97-AF65-F5344CB8AC3E}">
        <p14:creationId xmlns:p14="http://schemas.microsoft.com/office/powerpoint/2010/main" val="4234260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B32B95A-5BAC-4AD0-B854-F958F94FA800}" type="datetimeFigureOut">
              <a:rPr lang="es-MX" smtClean="0"/>
              <a:t>11/03/2017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AE4C14A7-A164-48F6-9E6F-0B6D1838B85F}" type="slidenum">
              <a:rPr lang="es-MX" smtClean="0"/>
              <a:t>‹Nº›</a:t>
            </a:fld>
            <a:endParaRPr lang="es-MX"/>
          </a:p>
        </p:txBody>
      </p:sp>
    </p:spTree>
    <p:extLst>
      <p:ext uri="{BB962C8B-B14F-4D97-AF65-F5344CB8AC3E}">
        <p14:creationId xmlns:p14="http://schemas.microsoft.com/office/powerpoint/2010/main" val="22044058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1B32B95A-5BAC-4AD0-B854-F958F94FA800}" type="datetimeFigureOut">
              <a:rPr lang="es-MX" smtClean="0"/>
              <a:t>11/03/2017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AE4C14A7-A164-48F6-9E6F-0B6D1838B85F}" type="slidenum">
              <a:rPr lang="es-MX" smtClean="0"/>
              <a:t>‹Nº›</a:t>
            </a:fld>
            <a:endParaRPr lang="es-MX"/>
          </a:p>
        </p:txBody>
      </p:sp>
    </p:spTree>
    <p:extLst>
      <p:ext uri="{BB962C8B-B14F-4D97-AF65-F5344CB8AC3E}">
        <p14:creationId xmlns:p14="http://schemas.microsoft.com/office/powerpoint/2010/main" val="8316590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1B32B95A-5BAC-4AD0-B854-F958F94FA800}" type="datetimeFigureOut">
              <a:rPr lang="es-MX" smtClean="0"/>
              <a:t>11/03/2017</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AE4C14A7-A164-48F6-9E6F-0B6D1838B85F}" type="slidenum">
              <a:rPr lang="es-MX" smtClean="0"/>
              <a:t>‹Nº›</a:t>
            </a:fld>
            <a:endParaRPr lang="es-MX"/>
          </a:p>
        </p:txBody>
      </p:sp>
    </p:spTree>
    <p:extLst>
      <p:ext uri="{BB962C8B-B14F-4D97-AF65-F5344CB8AC3E}">
        <p14:creationId xmlns:p14="http://schemas.microsoft.com/office/powerpoint/2010/main" val="31769527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1B32B95A-5BAC-4AD0-B854-F958F94FA800}" type="datetimeFigureOut">
              <a:rPr lang="es-MX" smtClean="0"/>
              <a:t>11/03/2017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AE4C14A7-A164-48F6-9E6F-0B6D1838B85F}" type="slidenum">
              <a:rPr lang="es-MX" smtClean="0"/>
              <a:t>‹Nº›</a:t>
            </a:fld>
            <a:endParaRPr lang="es-MX"/>
          </a:p>
        </p:txBody>
      </p:sp>
    </p:spTree>
    <p:extLst>
      <p:ext uri="{BB962C8B-B14F-4D97-AF65-F5344CB8AC3E}">
        <p14:creationId xmlns:p14="http://schemas.microsoft.com/office/powerpoint/2010/main" val="14851978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1B32B95A-5BAC-4AD0-B854-F958F94FA800}" type="datetimeFigureOut">
              <a:rPr lang="es-MX" smtClean="0"/>
              <a:t>11/03/2017</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AE4C14A7-A164-48F6-9E6F-0B6D1838B85F}" type="slidenum">
              <a:rPr lang="es-MX" smtClean="0"/>
              <a:t>‹Nº›</a:t>
            </a:fld>
            <a:endParaRPr lang="es-MX"/>
          </a:p>
        </p:txBody>
      </p:sp>
    </p:spTree>
    <p:extLst>
      <p:ext uri="{BB962C8B-B14F-4D97-AF65-F5344CB8AC3E}">
        <p14:creationId xmlns:p14="http://schemas.microsoft.com/office/powerpoint/2010/main" val="25661386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1B32B95A-5BAC-4AD0-B854-F958F94FA800}" type="datetimeFigureOut">
              <a:rPr lang="es-MX" smtClean="0"/>
              <a:t>11/03/2017</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AE4C14A7-A164-48F6-9E6F-0B6D1838B85F}" type="slidenum">
              <a:rPr lang="es-MX" smtClean="0"/>
              <a:t>‹Nº›</a:t>
            </a:fld>
            <a:endParaRPr lang="es-MX"/>
          </a:p>
        </p:txBody>
      </p:sp>
    </p:spTree>
    <p:extLst>
      <p:ext uri="{BB962C8B-B14F-4D97-AF65-F5344CB8AC3E}">
        <p14:creationId xmlns:p14="http://schemas.microsoft.com/office/powerpoint/2010/main" val="19515580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1B32B95A-5BAC-4AD0-B854-F958F94FA800}" type="datetimeFigureOut">
              <a:rPr lang="es-MX" smtClean="0"/>
              <a:t>11/03/2017</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AE4C14A7-A164-48F6-9E6F-0B6D1838B85F}" type="slidenum">
              <a:rPr lang="es-MX" smtClean="0"/>
              <a:t>‹Nº›</a:t>
            </a:fld>
            <a:endParaRPr lang="es-MX"/>
          </a:p>
        </p:txBody>
      </p:sp>
    </p:spTree>
    <p:extLst>
      <p:ext uri="{BB962C8B-B14F-4D97-AF65-F5344CB8AC3E}">
        <p14:creationId xmlns:p14="http://schemas.microsoft.com/office/powerpoint/2010/main" val="6135881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B32B95A-5BAC-4AD0-B854-F958F94FA800}" type="datetimeFigureOut">
              <a:rPr lang="es-MX" smtClean="0"/>
              <a:t>11/03/2017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AE4C14A7-A164-48F6-9E6F-0B6D1838B85F}" type="slidenum">
              <a:rPr lang="es-MX" smtClean="0"/>
              <a:t>‹Nº›</a:t>
            </a:fld>
            <a:endParaRPr lang="es-MX"/>
          </a:p>
        </p:txBody>
      </p:sp>
    </p:spTree>
    <p:extLst>
      <p:ext uri="{BB962C8B-B14F-4D97-AF65-F5344CB8AC3E}">
        <p14:creationId xmlns:p14="http://schemas.microsoft.com/office/powerpoint/2010/main" val="6612110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1B32B95A-5BAC-4AD0-B854-F958F94FA800}" type="datetimeFigureOut">
              <a:rPr lang="es-MX" smtClean="0"/>
              <a:t>11/03/2017</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AE4C14A7-A164-48F6-9E6F-0B6D1838B85F}" type="slidenum">
              <a:rPr lang="es-MX" smtClean="0"/>
              <a:t>‹Nº›</a:t>
            </a:fld>
            <a:endParaRPr lang="es-MX"/>
          </a:p>
        </p:txBody>
      </p:sp>
    </p:spTree>
    <p:extLst>
      <p:ext uri="{BB962C8B-B14F-4D97-AF65-F5344CB8AC3E}">
        <p14:creationId xmlns:p14="http://schemas.microsoft.com/office/powerpoint/2010/main" val="31974038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2"/>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9143999" cy="69573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 y="-72008"/>
            <a:ext cx="9143999" cy="7029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32B95A-5BAC-4AD0-B854-F958F94FA800}" type="datetimeFigureOut">
              <a:rPr lang="es-MX" smtClean="0"/>
              <a:t>11/03/2017</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4C14A7-A164-48F6-9E6F-0B6D1838B85F}" type="slidenum">
              <a:rPr lang="es-MX" smtClean="0"/>
              <a:t>‹Nº›</a:t>
            </a:fld>
            <a:endParaRPr lang="es-MX"/>
          </a:p>
        </p:txBody>
      </p:sp>
    </p:spTree>
    <p:extLst>
      <p:ext uri="{BB962C8B-B14F-4D97-AF65-F5344CB8AC3E}">
        <p14:creationId xmlns:p14="http://schemas.microsoft.com/office/powerpoint/2010/main" val="62726689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hp\Desktop\PORTADA3.JPG"/>
          <p:cNvPicPr>
            <a:picLocks noChangeAspect="1" noChangeArrowheads="1"/>
          </p:cNvPicPr>
          <p:nvPr/>
        </p:nvPicPr>
        <p:blipFill rotWithShape="1">
          <a:blip r:embed="rId2">
            <a:extLst>
              <a:ext uri="{28A0092B-C50C-407E-A947-70E740481C1C}">
                <a14:useLocalDpi xmlns:a14="http://schemas.microsoft.com/office/drawing/2010/main" val="0"/>
              </a:ext>
            </a:extLst>
          </a:blip>
          <a:srcRect r="36415" b="22072"/>
          <a:stretch/>
        </p:blipFill>
        <p:spPr bwMode="auto">
          <a:xfrm>
            <a:off x="0" y="-99392"/>
            <a:ext cx="9289032" cy="7056784"/>
          </a:xfrm>
          <a:prstGeom prst="rect">
            <a:avLst/>
          </a:prstGeom>
          <a:noFill/>
          <a:extLst>
            <a:ext uri="{909E8E84-426E-40DD-AFC4-6F175D3DCCD1}">
              <a14:hiddenFill xmlns:a14="http://schemas.microsoft.com/office/drawing/2010/main">
                <a:solidFill>
                  <a:srgbClr val="FFFFFF"/>
                </a:solidFill>
              </a14:hiddenFill>
            </a:ext>
          </a:extLst>
        </p:spPr>
      </p:pic>
      <p:sp>
        <p:nvSpPr>
          <p:cNvPr id="2" name="1 Título"/>
          <p:cNvSpPr>
            <a:spLocks noGrp="1"/>
          </p:cNvSpPr>
          <p:nvPr>
            <p:ph type="ctrTitle"/>
          </p:nvPr>
        </p:nvSpPr>
        <p:spPr>
          <a:xfrm>
            <a:off x="685800" y="1412777"/>
            <a:ext cx="7774632" cy="2187674"/>
          </a:xfrm>
        </p:spPr>
        <p:txBody>
          <a:bodyPr>
            <a:normAutofit fontScale="90000"/>
          </a:bodyPr>
          <a:lstStyle/>
          <a:p>
            <a:pPr algn="l"/>
            <a:r>
              <a:rPr lang="es-MX" sz="3100" dirty="0" smtClean="0">
                <a:solidFill>
                  <a:schemeClr val="bg1"/>
                </a:solidFill>
                <a:latin typeface="Bell MT" panose="02020503060305020303" pitchFamily="18" charset="0"/>
              </a:rPr>
              <a:t>ÁREA ACADÉMICA: CIENCIAS EXPERIMENTALES</a:t>
            </a:r>
            <a:br>
              <a:rPr lang="es-MX" sz="3100" dirty="0" smtClean="0">
                <a:solidFill>
                  <a:schemeClr val="bg1"/>
                </a:solidFill>
                <a:latin typeface="Bell MT" panose="02020503060305020303" pitchFamily="18" charset="0"/>
              </a:rPr>
            </a:br>
            <a:r>
              <a:rPr lang="es-MX" sz="3100" dirty="0">
                <a:solidFill>
                  <a:schemeClr val="bg1"/>
                </a:solidFill>
                <a:latin typeface="Bell MT" panose="02020503060305020303" pitchFamily="18" charset="0"/>
              </a:rPr>
              <a:t>TEMA:7.1.2. </a:t>
            </a:r>
            <a:r>
              <a:rPr lang="es-MX" sz="3100" dirty="0" smtClean="0">
                <a:solidFill>
                  <a:schemeClr val="bg1"/>
                </a:solidFill>
                <a:latin typeface="Bell MT" panose="02020503060305020303" pitchFamily="18" charset="0"/>
              </a:rPr>
              <a:t>LEYES ESTEQUIOMÉTRICAS (LAVOISIER, DALTON, PROUST, AVOGADRO, GAY LUSSAC)</a:t>
            </a:r>
            <a:br>
              <a:rPr lang="es-MX" sz="3100" dirty="0" smtClean="0">
                <a:solidFill>
                  <a:schemeClr val="bg1"/>
                </a:solidFill>
                <a:latin typeface="Bell MT" panose="02020503060305020303" pitchFamily="18" charset="0"/>
              </a:rPr>
            </a:br>
            <a:r>
              <a:rPr lang="es-MX" sz="3100" dirty="0" smtClean="0">
                <a:solidFill>
                  <a:schemeClr val="bg1"/>
                </a:solidFill>
                <a:latin typeface="Bell MT" panose="02020503060305020303" pitchFamily="18" charset="0"/>
              </a:rPr>
              <a:t>PROFESOR</a:t>
            </a:r>
            <a:r>
              <a:rPr lang="es-MX" sz="3100" smtClean="0">
                <a:solidFill>
                  <a:schemeClr val="bg1"/>
                </a:solidFill>
                <a:latin typeface="Bell MT" panose="02020503060305020303" pitchFamily="18" charset="0"/>
              </a:rPr>
              <a:t>: LILIA </a:t>
            </a:r>
            <a:r>
              <a:rPr lang="es-MX" sz="3100" dirty="0" smtClean="0">
                <a:solidFill>
                  <a:schemeClr val="bg1"/>
                </a:solidFill>
                <a:latin typeface="Bell MT" panose="02020503060305020303" pitchFamily="18" charset="0"/>
              </a:rPr>
              <a:t>GUERRA MEDRANO</a:t>
            </a:r>
            <a:br>
              <a:rPr lang="es-MX" sz="3100" dirty="0" smtClean="0">
                <a:solidFill>
                  <a:schemeClr val="bg1"/>
                </a:solidFill>
                <a:latin typeface="Bell MT" panose="02020503060305020303" pitchFamily="18" charset="0"/>
              </a:rPr>
            </a:br>
            <a:r>
              <a:rPr lang="es-MX" sz="3100" dirty="0" smtClean="0">
                <a:solidFill>
                  <a:schemeClr val="bg1"/>
                </a:solidFill>
                <a:latin typeface="Bell MT" panose="02020503060305020303" pitchFamily="18" charset="0"/>
              </a:rPr>
              <a:t>PERIODO: ENERO-JUNIO 2017</a:t>
            </a:r>
            <a:r>
              <a:rPr lang="es-MX" dirty="0" smtClean="0"/>
              <a:t/>
            </a:r>
            <a:br>
              <a:rPr lang="es-MX" dirty="0" smtClean="0"/>
            </a:br>
            <a:endParaRPr lang="es-MX" dirty="0"/>
          </a:p>
        </p:txBody>
      </p:sp>
    </p:spTree>
    <p:extLst>
      <p:ext uri="{BB962C8B-B14F-4D97-AF65-F5344CB8AC3E}">
        <p14:creationId xmlns:p14="http://schemas.microsoft.com/office/powerpoint/2010/main" val="422880800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Autofit/>
          </a:bodyPr>
          <a:lstStyle/>
          <a:p>
            <a:pPr algn="l"/>
            <a:r>
              <a:rPr lang="es-MX" sz="2000" dirty="0" smtClean="0"/>
              <a:t>Asignatura: Química Inorgánica</a:t>
            </a:r>
            <a:br>
              <a:rPr lang="es-MX" sz="2000" dirty="0" smtClean="0"/>
            </a:br>
            <a:r>
              <a:rPr lang="es-MX" sz="2000" dirty="0" smtClean="0"/>
              <a:t>Semestre: cuarto</a:t>
            </a:r>
            <a:br>
              <a:rPr lang="es-MX" sz="2000" dirty="0" smtClean="0"/>
            </a:br>
            <a:r>
              <a:rPr lang="es-MX" sz="2000" dirty="0" smtClean="0"/>
              <a:t>Tema</a:t>
            </a:r>
            <a:r>
              <a:rPr lang="es-MX" sz="2000" dirty="0"/>
              <a:t>: 7.1.2. Leyes estequiométricas (Lavoisier, Dalton, Proust, Avogadro, Gay Lussac)</a:t>
            </a:r>
          </a:p>
        </p:txBody>
      </p:sp>
      <p:sp>
        <p:nvSpPr>
          <p:cNvPr id="3" name="Marcador de contenido 2"/>
          <p:cNvSpPr>
            <a:spLocks noGrp="1"/>
          </p:cNvSpPr>
          <p:nvPr>
            <p:ph idx="1"/>
          </p:nvPr>
        </p:nvSpPr>
        <p:spPr/>
        <p:txBody>
          <a:bodyPr>
            <a:normAutofit fontScale="85000" lnSpcReduction="20000"/>
          </a:bodyPr>
          <a:lstStyle/>
          <a:p>
            <a:pPr marL="0" indent="0" algn="ctr">
              <a:buNone/>
            </a:pPr>
            <a:r>
              <a:rPr lang="es-MX" b="1" dirty="0" smtClean="0"/>
              <a:t>ABSTRAC</a:t>
            </a:r>
            <a:endParaRPr lang="en-US" dirty="0" smtClean="0"/>
          </a:p>
          <a:p>
            <a:pPr marL="0" indent="0">
              <a:buNone/>
            </a:pPr>
            <a:r>
              <a:rPr lang="en-US" dirty="0"/>
              <a:t>Stoichiometry studies the quantitative relationships between the reactants and products of a chemical reaction, through the laws that govern it.</a:t>
            </a:r>
          </a:p>
          <a:p>
            <a:pPr marL="0" indent="0">
              <a:buNone/>
            </a:pPr>
            <a:r>
              <a:rPr lang="en-US" b="1" dirty="0" smtClean="0"/>
              <a:t>Key </a:t>
            </a:r>
            <a:r>
              <a:rPr lang="en-US" b="1" dirty="0"/>
              <a:t>words: </a:t>
            </a:r>
            <a:r>
              <a:rPr lang="en-US" dirty="0"/>
              <a:t>Stoichiometry, quantitative, stoichiometric laws.</a:t>
            </a:r>
            <a:endParaRPr lang="es-MX" dirty="0"/>
          </a:p>
          <a:p>
            <a:pPr marL="0" indent="0" algn="ctr">
              <a:buNone/>
            </a:pPr>
            <a:r>
              <a:rPr lang="es-MX" b="1" dirty="0" smtClean="0"/>
              <a:t>RESUMEN</a:t>
            </a:r>
            <a:endParaRPr lang="es-MX" dirty="0" smtClean="0"/>
          </a:p>
          <a:p>
            <a:pPr marL="0" indent="0">
              <a:buNone/>
            </a:pPr>
            <a:r>
              <a:rPr lang="es-MX" dirty="0" smtClean="0"/>
              <a:t>La Estequiometría estudia las relaciones cuantitativas entre los reactivos y productos de una reacción química, a través de las leyes que la rigen.</a:t>
            </a:r>
          </a:p>
          <a:p>
            <a:pPr marL="0" indent="0">
              <a:buNone/>
            </a:pPr>
            <a:r>
              <a:rPr lang="es-MX" b="1" dirty="0" smtClean="0"/>
              <a:t>Palabras clave: </a:t>
            </a:r>
            <a:r>
              <a:rPr lang="es-MX" dirty="0" smtClean="0"/>
              <a:t>Estequiometría, cuantitativo, leyes estequiométricas.</a:t>
            </a:r>
          </a:p>
        </p:txBody>
      </p:sp>
    </p:spTree>
    <p:extLst>
      <p:ext uri="{BB962C8B-B14F-4D97-AF65-F5344CB8AC3E}">
        <p14:creationId xmlns:p14="http://schemas.microsoft.com/office/powerpoint/2010/main" val="11700255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MX" sz="3600" dirty="0" smtClean="0"/>
              <a:t>7.1.2 LEYES ESTEQUIOMÉTRICAS</a:t>
            </a:r>
            <a:endParaRPr lang="es-MX" sz="3600" dirty="0"/>
          </a:p>
        </p:txBody>
      </p:sp>
      <p:sp>
        <p:nvSpPr>
          <p:cNvPr id="3" name="Marcador de contenido 2"/>
          <p:cNvSpPr>
            <a:spLocks noGrp="1"/>
          </p:cNvSpPr>
          <p:nvPr>
            <p:ph idx="1"/>
          </p:nvPr>
        </p:nvSpPr>
        <p:spPr/>
        <p:txBody>
          <a:bodyPr>
            <a:normAutofit/>
          </a:bodyPr>
          <a:lstStyle/>
          <a:p>
            <a:pPr marL="0" lvl="0" indent="0" algn="ctr">
              <a:buNone/>
            </a:pPr>
            <a:r>
              <a:rPr lang="es-MX" b="1" dirty="0" smtClean="0"/>
              <a:t>LEY DE LAVOISIER</a:t>
            </a:r>
          </a:p>
          <a:p>
            <a:pPr marL="0" lvl="0" indent="0" algn="just">
              <a:buNone/>
            </a:pPr>
            <a:r>
              <a:rPr lang="es-MX" dirty="0"/>
              <a:t>L</a:t>
            </a:r>
            <a:r>
              <a:rPr lang="es-MX" dirty="0" smtClean="0"/>
              <a:t>ey de la conservación de la masa. </a:t>
            </a:r>
            <a:r>
              <a:rPr lang="es-MX" dirty="0"/>
              <a:t>E</a:t>
            </a:r>
            <a:r>
              <a:rPr lang="es-MX" dirty="0" smtClean="0"/>
              <a:t>n toda reacción química la masa  total de los reactivos es igual a la masa total de los productos. Los tipos de relaciones estequiométricas donde se aplica esta ley son: relación mol-mol, masa-masa y volumen-volumen.</a:t>
            </a:r>
          </a:p>
          <a:p>
            <a:endParaRPr lang="es-MX" dirty="0"/>
          </a:p>
        </p:txBody>
      </p:sp>
    </p:spTree>
    <p:extLst>
      <p:ext uri="{BB962C8B-B14F-4D97-AF65-F5344CB8AC3E}">
        <p14:creationId xmlns:p14="http://schemas.microsoft.com/office/powerpoint/2010/main" val="9621654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MX" sz="3600" dirty="0" smtClean="0"/>
              <a:t>7.1.2 LEYES </a:t>
            </a:r>
            <a:r>
              <a:rPr lang="es-MX" sz="3600" dirty="0"/>
              <a:t>ESTEQUIOMÉTRICAS</a:t>
            </a:r>
          </a:p>
        </p:txBody>
      </p:sp>
      <p:sp>
        <p:nvSpPr>
          <p:cNvPr id="3" name="Marcador de contenido 2"/>
          <p:cNvSpPr>
            <a:spLocks noGrp="1"/>
          </p:cNvSpPr>
          <p:nvPr>
            <p:ph idx="1"/>
          </p:nvPr>
        </p:nvSpPr>
        <p:spPr/>
        <p:txBody>
          <a:bodyPr>
            <a:normAutofit/>
          </a:bodyPr>
          <a:lstStyle/>
          <a:p>
            <a:pPr marL="0" lvl="0" indent="0" algn="ctr">
              <a:buNone/>
            </a:pPr>
            <a:r>
              <a:rPr lang="es-MX" b="1" dirty="0" smtClean="0"/>
              <a:t>LEY DE DALTON</a:t>
            </a:r>
          </a:p>
          <a:p>
            <a:pPr marL="0" lvl="0" indent="0" algn="just">
              <a:buNone/>
            </a:pPr>
            <a:r>
              <a:rPr lang="es-MX" dirty="0"/>
              <a:t>L</a:t>
            </a:r>
            <a:r>
              <a:rPr lang="es-MX" dirty="0" smtClean="0"/>
              <a:t>ey de las proporciones múltiples. </a:t>
            </a:r>
            <a:r>
              <a:rPr lang="es-MX" dirty="0"/>
              <a:t>L</a:t>
            </a:r>
            <a:r>
              <a:rPr lang="es-MX" dirty="0" smtClean="0"/>
              <a:t>as cantidades fijas de un elemento que se unen con otro elemento, para formar un compuesto distinto, están en una relación de números enteros sencillos; es decir si se aumenta  la cantidad de elementos se aumenta de manera proporcional los compuestos obtenidos.</a:t>
            </a:r>
          </a:p>
          <a:p>
            <a:pPr algn="just"/>
            <a:endParaRPr lang="es-MX" dirty="0"/>
          </a:p>
        </p:txBody>
      </p:sp>
    </p:spTree>
    <p:extLst>
      <p:ext uri="{BB962C8B-B14F-4D97-AF65-F5344CB8AC3E}">
        <p14:creationId xmlns:p14="http://schemas.microsoft.com/office/powerpoint/2010/main" val="39838587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MX" sz="3600" dirty="0" smtClean="0"/>
              <a:t>7.1.2 LEYES </a:t>
            </a:r>
            <a:r>
              <a:rPr lang="es-MX" sz="3600" dirty="0"/>
              <a:t>ESTEQUIOMÉTRICAS</a:t>
            </a:r>
          </a:p>
        </p:txBody>
      </p:sp>
      <p:sp>
        <p:nvSpPr>
          <p:cNvPr id="3" name="Marcador de contenido 2"/>
          <p:cNvSpPr>
            <a:spLocks noGrp="1"/>
          </p:cNvSpPr>
          <p:nvPr>
            <p:ph idx="1"/>
          </p:nvPr>
        </p:nvSpPr>
        <p:spPr/>
        <p:txBody>
          <a:bodyPr>
            <a:normAutofit/>
          </a:bodyPr>
          <a:lstStyle/>
          <a:p>
            <a:pPr marL="0" lvl="0" indent="0" algn="ctr">
              <a:buNone/>
            </a:pPr>
            <a:r>
              <a:rPr lang="es-MX" b="1" dirty="0" smtClean="0"/>
              <a:t>LEY DE PROUST</a:t>
            </a:r>
            <a:endParaRPr lang="es-MX" dirty="0"/>
          </a:p>
          <a:p>
            <a:pPr marL="0" lvl="0" indent="0" algn="just">
              <a:buNone/>
            </a:pPr>
            <a:r>
              <a:rPr lang="es-MX" dirty="0" smtClean="0"/>
              <a:t>Ley de las proporciones definidas. Cuando 2 o más elementos se combinan para formar un compuesto lo hacen en una relación de peso constante, esto es siempre se adicionarán las mismas cantidades de reactivo para obtener el mismo producto.</a:t>
            </a:r>
          </a:p>
          <a:p>
            <a:pPr marL="0" indent="0">
              <a:buNone/>
            </a:pPr>
            <a:endParaRPr lang="es-MX" dirty="0"/>
          </a:p>
        </p:txBody>
      </p:sp>
    </p:spTree>
    <p:extLst>
      <p:ext uri="{BB962C8B-B14F-4D97-AF65-F5344CB8AC3E}">
        <p14:creationId xmlns:p14="http://schemas.microsoft.com/office/powerpoint/2010/main" val="4596455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MX" sz="3600" dirty="0" smtClean="0"/>
              <a:t>7.1.2 LEYES </a:t>
            </a:r>
            <a:r>
              <a:rPr lang="es-MX" sz="3600" dirty="0"/>
              <a:t>ESTEQUIOMÉTRICAS</a:t>
            </a:r>
          </a:p>
        </p:txBody>
      </p:sp>
      <p:sp>
        <p:nvSpPr>
          <p:cNvPr id="3" name="Marcador de contenido 2"/>
          <p:cNvSpPr>
            <a:spLocks noGrp="1"/>
          </p:cNvSpPr>
          <p:nvPr>
            <p:ph idx="1"/>
          </p:nvPr>
        </p:nvSpPr>
        <p:spPr/>
        <p:txBody>
          <a:bodyPr/>
          <a:lstStyle/>
          <a:p>
            <a:pPr marL="0" lvl="0" indent="0" algn="ctr">
              <a:buNone/>
            </a:pPr>
            <a:r>
              <a:rPr lang="es-MX" b="1" dirty="0" smtClean="0"/>
              <a:t>LEY DE AVOGADRO</a:t>
            </a:r>
          </a:p>
          <a:p>
            <a:pPr marL="0" lvl="0" indent="0" algn="just">
              <a:buNone/>
            </a:pPr>
            <a:r>
              <a:rPr lang="es-MX" dirty="0" smtClean="0"/>
              <a:t>Esta ley postula que a volúmenes iguales de gases distintos bajo las mismas condiciones de presión y temperatura, contienen igual número de partículas; tal cantidad es aproximadamente igual a 6.0221×10</a:t>
            </a:r>
            <a:r>
              <a:rPr lang="es-MX" baseline="30000" dirty="0" smtClean="0"/>
              <a:t>23 </a:t>
            </a:r>
            <a:r>
              <a:rPr lang="es-MX" dirty="0" smtClean="0"/>
              <a:t> valor que se conoce como número de </a:t>
            </a:r>
            <a:r>
              <a:rPr lang="es-MX" dirty="0"/>
              <a:t>A</a:t>
            </a:r>
            <a:r>
              <a:rPr lang="es-MX" dirty="0" smtClean="0"/>
              <a:t>vogadro.</a:t>
            </a:r>
          </a:p>
          <a:p>
            <a:pPr marL="0" indent="0">
              <a:buNone/>
            </a:pPr>
            <a:endParaRPr lang="es-MX" dirty="0"/>
          </a:p>
        </p:txBody>
      </p:sp>
    </p:spTree>
    <p:extLst>
      <p:ext uri="{BB962C8B-B14F-4D97-AF65-F5344CB8AC3E}">
        <p14:creationId xmlns:p14="http://schemas.microsoft.com/office/powerpoint/2010/main" val="35377052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MX" sz="3600" dirty="0" smtClean="0"/>
              <a:t>7.1.2 LEYES </a:t>
            </a:r>
            <a:r>
              <a:rPr lang="es-MX" sz="3600" dirty="0"/>
              <a:t>ESTEQUIOMÉTRICAS</a:t>
            </a:r>
          </a:p>
        </p:txBody>
      </p:sp>
      <p:sp>
        <p:nvSpPr>
          <p:cNvPr id="3" name="Marcador de contenido 2"/>
          <p:cNvSpPr>
            <a:spLocks noGrp="1"/>
          </p:cNvSpPr>
          <p:nvPr>
            <p:ph idx="1"/>
          </p:nvPr>
        </p:nvSpPr>
        <p:spPr/>
        <p:txBody>
          <a:bodyPr/>
          <a:lstStyle/>
          <a:p>
            <a:pPr marL="0" lvl="0" indent="0" algn="ctr">
              <a:buNone/>
            </a:pPr>
            <a:r>
              <a:rPr lang="es-MX" b="1" dirty="0" smtClean="0"/>
              <a:t>LEY DE GAY-LUSSAC</a:t>
            </a:r>
          </a:p>
          <a:p>
            <a:pPr marL="0" lvl="0" indent="0" algn="ctr">
              <a:buNone/>
            </a:pPr>
            <a:endParaRPr lang="es-MX" b="1" dirty="0"/>
          </a:p>
          <a:p>
            <a:pPr marL="0" lvl="0" indent="0" algn="just">
              <a:buNone/>
            </a:pPr>
            <a:r>
              <a:rPr lang="es-MX" dirty="0" smtClean="0"/>
              <a:t>Esta ley postula que a volúmenes de los gases que se combinan entre sí en condiciones normales están en proporciones de números enteros sencillos.</a:t>
            </a:r>
          </a:p>
          <a:p>
            <a:pPr marL="0" indent="0">
              <a:buNone/>
            </a:pPr>
            <a:endParaRPr lang="es-MX" dirty="0"/>
          </a:p>
        </p:txBody>
      </p:sp>
    </p:spTree>
    <p:extLst>
      <p:ext uri="{BB962C8B-B14F-4D97-AF65-F5344CB8AC3E}">
        <p14:creationId xmlns:p14="http://schemas.microsoft.com/office/powerpoint/2010/main" val="21253991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smtClean="0"/>
              <a:t>BIBLIOGRAFÍA</a:t>
            </a:r>
            <a:endParaRPr lang="es-MX" dirty="0"/>
          </a:p>
        </p:txBody>
      </p:sp>
      <p:sp>
        <p:nvSpPr>
          <p:cNvPr id="3" name="Marcador de contenido 2"/>
          <p:cNvSpPr>
            <a:spLocks noGrp="1"/>
          </p:cNvSpPr>
          <p:nvPr>
            <p:ph idx="1"/>
          </p:nvPr>
        </p:nvSpPr>
        <p:spPr>
          <a:xfrm>
            <a:off x="421680" y="1052736"/>
            <a:ext cx="8229600" cy="5184576"/>
          </a:xfrm>
        </p:spPr>
        <p:txBody>
          <a:bodyPr>
            <a:normAutofit/>
          </a:bodyPr>
          <a:lstStyle/>
          <a:p>
            <a:endParaRPr lang="es-MX" dirty="0" smtClean="0"/>
          </a:p>
          <a:p>
            <a:pPr marL="0" indent="0">
              <a:buNone/>
            </a:pPr>
            <a:r>
              <a:rPr lang="es-MX" dirty="0" smtClean="0"/>
              <a:t>1. CHANG</a:t>
            </a:r>
            <a:r>
              <a:rPr lang="es-MX" dirty="0"/>
              <a:t>, R. </a:t>
            </a:r>
            <a:r>
              <a:rPr lang="es-MX" dirty="0" smtClean="0"/>
              <a:t>(2002). </a:t>
            </a:r>
            <a:r>
              <a:rPr lang="es-MX" i="1" dirty="0"/>
              <a:t>Química</a:t>
            </a:r>
            <a:r>
              <a:rPr lang="es-MX" dirty="0"/>
              <a:t>. </a:t>
            </a:r>
            <a:r>
              <a:rPr lang="es-MX" dirty="0" smtClean="0"/>
              <a:t>México, D.F. 7ª.Ed. Mc </a:t>
            </a:r>
            <a:r>
              <a:rPr lang="es-MX" dirty="0"/>
              <a:t>Graw Hill. </a:t>
            </a:r>
            <a:endParaRPr lang="es-MX" dirty="0" smtClean="0"/>
          </a:p>
          <a:p>
            <a:pPr marL="0" indent="0">
              <a:buNone/>
            </a:pPr>
            <a:r>
              <a:rPr lang="es-MX" dirty="0" smtClean="0"/>
              <a:t>2. </a:t>
            </a:r>
            <a:r>
              <a:rPr lang="es-ES" dirty="0" smtClean="0"/>
              <a:t>UNAM</a:t>
            </a:r>
            <a:r>
              <a:rPr lang="es-ES" dirty="0"/>
              <a:t>. (28 de Febrero de 2017). Leyes ponderales. México, D.F., México.</a:t>
            </a:r>
            <a:endParaRPr lang="es-MX" dirty="0"/>
          </a:p>
          <a:p>
            <a:pPr marL="0" indent="0">
              <a:buNone/>
            </a:pPr>
            <a:r>
              <a:rPr lang="es-MX" dirty="0"/>
              <a:t>depa.fquim.unam.mx/</a:t>
            </a:r>
            <a:r>
              <a:rPr lang="es-MX" dirty="0" err="1"/>
              <a:t>vmus</a:t>
            </a:r>
            <a:r>
              <a:rPr lang="es-MX" dirty="0"/>
              <a:t>/QGI/Teo/clases/Leyes_Ponderales.pptx</a:t>
            </a:r>
          </a:p>
          <a:p>
            <a:pPr marL="0" indent="0">
              <a:buNone/>
            </a:pPr>
            <a:endParaRPr lang="es-MX" dirty="0"/>
          </a:p>
          <a:p>
            <a:endParaRPr lang="es-MX" dirty="0" smtClean="0"/>
          </a:p>
          <a:p>
            <a:pPr marL="0" indent="0">
              <a:buNone/>
            </a:pPr>
            <a:endParaRPr lang="es-MX" dirty="0"/>
          </a:p>
        </p:txBody>
      </p:sp>
    </p:spTree>
    <p:extLst>
      <p:ext uri="{BB962C8B-B14F-4D97-AF65-F5344CB8AC3E}">
        <p14:creationId xmlns:p14="http://schemas.microsoft.com/office/powerpoint/2010/main" val="3584126278"/>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644</TotalTime>
  <Words>358</Words>
  <Application>Microsoft Office PowerPoint</Application>
  <PresentationFormat>Presentación en pantalla (4:3)</PresentationFormat>
  <Paragraphs>30</Paragraphs>
  <Slides>8</Slides>
  <Notes>0</Notes>
  <HiddenSlides>0</HiddenSlides>
  <MMClips>0</MMClips>
  <ScaleCrop>false</ScaleCrop>
  <HeadingPairs>
    <vt:vector size="4" baseType="variant">
      <vt:variant>
        <vt:lpstr>Tema</vt:lpstr>
      </vt:variant>
      <vt:variant>
        <vt:i4>1</vt:i4>
      </vt:variant>
      <vt:variant>
        <vt:lpstr>Títulos de diapositiva</vt:lpstr>
      </vt:variant>
      <vt:variant>
        <vt:i4>8</vt:i4>
      </vt:variant>
    </vt:vector>
  </HeadingPairs>
  <TitlesOfParts>
    <vt:vector size="9" baseType="lpstr">
      <vt:lpstr>Tema de Office</vt:lpstr>
      <vt:lpstr>ÁREA ACADÉMICA: CIENCIAS EXPERIMENTALES TEMA:7.1.2. LEYES ESTEQUIOMÉTRICAS (LAVOISIER, DALTON, PROUST, AVOGADRO, GAY LUSSAC) PROFESOR: LILIA GUERRA MEDRANO PERIODO: ENERO-JUNIO 2017 </vt:lpstr>
      <vt:lpstr>Asignatura: Química Inorgánica Semestre: cuarto Tema: 7.1.2. Leyes estequiométricas (Lavoisier, Dalton, Proust, Avogadro, Gay Lussac)</vt:lpstr>
      <vt:lpstr>7.1.2 LEYES ESTEQUIOMÉTRICAS</vt:lpstr>
      <vt:lpstr>7.1.2 LEYES ESTEQUIOMÉTRICAS</vt:lpstr>
      <vt:lpstr>7.1.2 LEYES ESTEQUIOMÉTRICAS</vt:lpstr>
      <vt:lpstr>7.1.2 LEYES ESTEQUIOMÉTRICAS</vt:lpstr>
      <vt:lpstr>7.1.2 LEYES ESTEQUIOMÉTRICAS</vt:lpstr>
      <vt:lpstr>BIBLIOGRAFÍA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UAEH</dc:creator>
  <cp:lastModifiedBy>DELL</cp:lastModifiedBy>
  <cp:revision>58</cp:revision>
  <dcterms:created xsi:type="dcterms:W3CDTF">2015-04-07T18:25:10Z</dcterms:created>
  <dcterms:modified xsi:type="dcterms:W3CDTF">2017-03-11T20:05:35Z</dcterms:modified>
</cp:coreProperties>
</file>