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AF8DD-A0B9-4E27-B42E-B8F8E42C4E74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17F7C-5B75-480D-B415-471351878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390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D5205-3A99-4F0B-B04A-4F36303A1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4019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cyt11.ipn.mx/Documents/estudiantes/guia_estudio/quimica_2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6694512" cy="2187674"/>
          </a:xfrm>
        </p:spPr>
        <p:txBody>
          <a:bodyPr>
            <a:normAutofit fontScale="90000"/>
          </a:bodyPr>
          <a:lstStyle/>
          <a:p>
            <a:pPr algn="l"/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ÁREA ACADÉMICA: CIENCIAS EXPERIMENTALES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TEMA: 6.1 DEFINICIÓN DE REACCIONES Y ECUACIONES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PROFESOR: LILIA GUERRA MEDRANO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PERIODO: ENERO-JUNIO 2017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058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s-ES" dirty="0"/>
              <a:t>1. Aguilar Segura, C. P. (11 de Diciembre de 2015). Guía para la unidad de aprendizaje de </a:t>
            </a:r>
            <a:r>
              <a:rPr lang="es-ES" dirty="0" smtClean="0"/>
              <a:t>Química </a:t>
            </a:r>
            <a:r>
              <a:rPr lang="es-ES" dirty="0"/>
              <a:t>II. México, Distrito Federal, México.</a:t>
            </a:r>
            <a:endParaRPr lang="es-MX" dirty="0"/>
          </a:p>
          <a:p>
            <a:pPr marL="68580" indent="0">
              <a:buNone/>
            </a:pPr>
            <a:r>
              <a:rPr lang="es-MX" u="sng" dirty="0">
                <a:hlinkClick r:id="rId2"/>
              </a:rPr>
              <a:t>http://www.cecyt11.ipn.mx/Documents/estudiantes/guia_estudio/quimica_2.pdf</a:t>
            </a:r>
            <a:endParaRPr lang="es-MX" dirty="0"/>
          </a:p>
          <a:p>
            <a:pPr marL="68580" indent="0">
              <a:buNone/>
            </a:pPr>
            <a:r>
              <a:rPr lang="es-MX" dirty="0"/>
              <a:t> </a:t>
            </a:r>
          </a:p>
          <a:p>
            <a:pPr marL="68580" indent="0">
              <a:buNone/>
            </a:pPr>
            <a:r>
              <a:rPr lang="es-MX" dirty="0" smtClean="0"/>
              <a:t>2. CHANG</a:t>
            </a:r>
            <a:r>
              <a:rPr lang="es-MX" dirty="0"/>
              <a:t>, R. (2002). </a:t>
            </a:r>
            <a:r>
              <a:rPr lang="es-MX" i="1" dirty="0"/>
              <a:t>Química</a:t>
            </a:r>
            <a:r>
              <a:rPr lang="es-MX" dirty="0"/>
              <a:t>. México, D.F. 7ª.Ed. Mc Graw Hill. 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291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MX" sz="2000" dirty="0">
                <a:solidFill>
                  <a:prstClr val="black"/>
                </a:solidFill>
              </a:rPr>
              <a:t>Asignatura: Química Inorgánica</a:t>
            </a:r>
            <a:br>
              <a:rPr lang="es-MX" sz="2000" dirty="0">
                <a:solidFill>
                  <a:prstClr val="black"/>
                </a:solidFill>
              </a:rPr>
            </a:br>
            <a:r>
              <a:rPr lang="es-MX" sz="2000" dirty="0">
                <a:solidFill>
                  <a:prstClr val="black"/>
                </a:solidFill>
              </a:rPr>
              <a:t>Semestre: cuarto</a:t>
            </a:r>
            <a:br>
              <a:rPr lang="es-MX" sz="2000" dirty="0">
                <a:solidFill>
                  <a:prstClr val="black"/>
                </a:solidFill>
              </a:rPr>
            </a:br>
            <a:r>
              <a:rPr lang="es-MX" sz="2000" dirty="0">
                <a:solidFill>
                  <a:prstClr val="black"/>
                </a:solidFill>
              </a:rPr>
              <a:t>Tema: 6.1. Definición de reacciones y </a:t>
            </a:r>
            <a:r>
              <a:rPr lang="es-MX" sz="2000" dirty="0" smtClean="0">
                <a:solidFill>
                  <a:prstClr val="black"/>
                </a:solidFill>
              </a:rPr>
              <a:t>ecuaciones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MX" b="1" dirty="0" smtClean="0"/>
              <a:t>ABSTRAC</a:t>
            </a:r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matter </a:t>
            </a:r>
            <a:r>
              <a:rPr lang="en-US" dirty="0"/>
              <a:t>undergoes changes, one of them is the chemical change or transformation of the substances that give origin to new substances with own physicochemical characteristics.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Keywords</a:t>
            </a:r>
            <a:r>
              <a:rPr lang="en-US" dirty="0"/>
              <a:t>: chemical reaction, chemical equation, reagent, product, catalyst.</a:t>
            </a:r>
            <a:endParaRPr lang="es-MX" dirty="0"/>
          </a:p>
          <a:p>
            <a:pPr marL="0" indent="0" algn="ctr">
              <a:buNone/>
            </a:pPr>
            <a:r>
              <a:rPr lang="es-MX" b="1" dirty="0" smtClean="0"/>
              <a:t>RESUMEN</a:t>
            </a:r>
          </a:p>
          <a:p>
            <a:pPr marL="0" indent="0">
              <a:buNone/>
            </a:pPr>
            <a:r>
              <a:rPr lang="es-MX" dirty="0" smtClean="0"/>
              <a:t>La materia sufre cambios, uno de ellos es el cambio químico o transformación de las sustancias que dan origen a sustancias nuevas con características fisicoquímicas propias.</a:t>
            </a:r>
          </a:p>
          <a:p>
            <a:pPr marL="0" indent="0">
              <a:buNone/>
            </a:pPr>
            <a:endParaRPr lang="es-MX" b="1" dirty="0" smtClean="0"/>
          </a:p>
          <a:p>
            <a:pPr marL="0" indent="0">
              <a:buNone/>
            </a:pPr>
            <a:r>
              <a:rPr lang="es-MX" b="1" dirty="0" smtClean="0"/>
              <a:t>Palabras clave</a:t>
            </a:r>
            <a:r>
              <a:rPr lang="es-MX" dirty="0" smtClean="0"/>
              <a:t>: reacción química, ecuación química, reactivo, producto, catalizador.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8782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6.1 DEFINICIÓN DE REACCIONES Y ECUACIONES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MX" dirty="0" smtClean="0"/>
              <a:t>REACCIÓN QUÍMICA</a:t>
            </a:r>
          </a:p>
          <a:p>
            <a:pPr marL="68580" indent="0" algn="just">
              <a:buNone/>
            </a:pPr>
            <a:r>
              <a:rPr lang="es-MX" dirty="0" smtClean="0"/>
              <a:t>Una </a:t>
            </a:r>
            <a:r>
              <a:rPr lang="es-MX" dirty="0"/>
              <a:t>reacción química es un proceso mediante el cual una o más sustancias (elementos o compuestos</a:t>
            </a:r>
            <a:r>
              <a:rPr lang="es-MX" dirty="0" smtClean="0"/>
              <a:t>), </a:t>
            </a:r>
            <a:r>
              <a:rPr lang="es-MX" dirty="0"/>
              <a:t>sufren una transformación para dar lugar a sustancias </a:t>
            </a:r>
            <a:r>
              <a:rPr lang="es-MX" dirty="0" smtClean="0"/>
              <a:t>diferentes. </a:t>
            </a:r>
            <a:r>
              <a:rPr lang="es-MX" dirty="0"/>
              <a:t>Una reacción química se compone de: </a:t>
            </a:r>
            <a:r>
              <a:rPr lang="es-MX" dirty="0" smtClean="0"/>
              <a:t>reactivos, productos y catalizadores.</a:t>
            </a:r>
            <a:endParaRPr lang="es-MX" b="1" dirty="0"/>
          </a:p>
          <a:p>
            <a:pPr marL="68580" indent="0">
              <a:buNone/>
            </a:pP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87354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6.1 DEFINICIÓN </a:t>
            </a:r>
            <a:r>
              <a:rPr lang="es-MX" sz="3600" dirty="0"/>
              <a:t>DE REACCIONES Y ECUACIONES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8580" indent="0" algn="ctr">
              <a:buNone/>
            </a:pPr>
            <a:r>
              <a:rPr lang="es-MX" dirty="0" smtClean="0"/>
              <a:t>REACTANTE O REACTIVO</a:t>
            </a:r>
          </a:p>
          <a:p>
            <a:pPr marL="68580" indent="0" algn="just">
              <a:buNone/>
            </a:pPr>
            <a:r>
              <a:rPr lang="es-MX" dirty="0" smtClean="0"/>
              <a:t>Es </a:t>
            </a:r>
            <a:r>
              <a:rPr lang="es-MX" dirty="0"/>
              <a:t>la o las sustancias iniciales que participan en una reacción química. Se escriben a la izquierda de la ecuación química</a:t>
            </a:r>
            <a:r>
              <a:rPr lang="es-MX" dirty="0" smtClean="0"/>
              <a:t>. </a:t>
            </a:r>
            <a:r>
              <a:rPr lang="es-MX" dirty="0"/>
              <a:t>Al combinarse, dan origen al producto del cambio químico. 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90404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6.1 DEFINICIÓN </a:t>
            </a:r>
            <a:r>
              <a:rPr lang="es-MX" sz="3600" dirty="0"/>
              <a:t>DE REACCIONES Y ECUACIONES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r>
              <a:rPr lang="es-MX" dirty="0" smtClean="0"/>
              <a:t>PRODUCTO </a:t>
            </a:r>
            <a:endParaRPr lang="es-MX" dirty="0"/>
          </a:p>
          <a:p>
            <a:pPr marL="68580" indent="0" algn="just">
              <a:buNone/>
            </a:pPr>
            <a:r>
              <a:rPr lang="es-MX" dirty="0" smtClean="0"/>
              <a:t>Es </a:t>
            </a:r>
            <a:r>
              <a:rPr lang="es-MX" dirty="0"/>
              <a:t>la o las sustancias que resultan de la combinación de otras, con características completamente diferentes de las originales. Se anotan a la derecha de la ecuación química</a:t>
            </a:r>
            <a:r>
              <a:rPr lang="es-MX" sz="2800" dirty="0" smtClean="0"/>
              <a:t>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87892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6.1 DEFINICIÓN </a:t>
            </a:r>
            <a:r>
              <a:rPr lang="es-MX" sz="3600" dirty="0"/>
              <a:t>DE REACCIONES Y ECUACIONES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r>
              <a:rPr lang="es-MX" sz="2800" dirty="0" smtClean="0"/>
              <a:t>CATALIZADORES</a:t>
            </a:r>
          </a:p>
          <a:p>
            <a:pPr marL="68580" indent="0" algn="just">
              <a:buNone/>
            </a:pPr>
            <a:r>
              <a:rPr lang="es-MX" dirty="0" smtClean="0"/>
              <a:t>Sustancias puras (elementos o compuestos) o condiciones ambientales tal como presión, temperatura, etc. que aceleran o permiten que una reacción se lleve a cabo pero no intervienen en la composición del producto</a:t>
            </a:r>
            <a:r>
              <a:rPr lang="es-MX" sz="3600" dirty="0" smtClean="0"/>
              <a:t>.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248713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6.1 DEFINICIÓN </a:t>
            </a:r>
            <a:r>
              <a:rPr lang="es-MX" sz="3600" dirty="0"/>
              <a:t>DE REACCIONES Y ECUACIONES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s-MX" dirty="0"/>
          </a:p>
          <a:p>
            <a:pPr marL="68580" indent="0">
              <a:buNone/>
            </a:pPr>
            <a:r>
              <a:rPr lang="es-MX" dirty="0"/>
              <a:t> </a:t>
            </a:r>
            <a:r>
              <a:rPr lang="es-MX" dirty="0" smtClean="0"/>
              <a:t>                                 </a:t>
            </a:r>
            <a:r>
              <a:rPr lang="es-MX" sz="2000" dirty="0" smtClean="0"/>
              <a:t>Catalizador</a:t>
            </a:r>
          </a:p>
          <a:p>
            <a:pPr marL="68580" indent="0">
              <a:buNone/>
            </a:pPr>
            <a:r>
              <a:rPr lang="es-MX" dirty="0"/>
              <a:t> </a:t>
            </a:r>
            <a:r>
              <a:rPr lang="es-MX" dirty="0" smtClean="0"/>
              <a:t>            </a:t>
            </a:r>
            <a:r>
              <a:rPr lang="es-MX" sz="4000" dirty="0" smtClean="0"/>
              <a:t>A   +     B               C</a:t>
            </a:r>
            <a:endParaRPr lang="es-MX" sz="4000" dirty="0"/>
          </a:p>
        </p:txBody>
      </p:sp>
      <p:sp>
        <p:nvSpPr>
          <p:cNvPr id="4" name="3 Flecha derecha"/>
          <p:cNvSpPr/>
          <p:nvPr/>
        </p:nvSpPr>
        <p:spPr>
          <a:xfrm>
            <a:off x="3923928" y="2996952"/>
            <a:ext cx="936104" cy="36004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002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6.1 DEFINICIÓN </a:t>
            </a:r>
            <a:r>
              <a:rPr lang="es-MX" dirty="0"/>
              <a:t>DE REACCIONES Y ECUACIONES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r>
              <a:rPr lang="es-MX" sz="3200" dirty="0" smtClean="0"/>
              <a:t>ECUACIÓN QUÍMICA</a:t>
            </a:r>
          </a:p>
          <a:p>
            <a:pPr marL="68580" indent="0" algn="just">
              <a:buNone/>
            </a:pPr>
            <a:r>
              <a:rPr lang="es-MX" sz="3200" dirty="0" smtClean="0"/>
              <a:t>Representa de </a:t>
            </a:r>
            <a:r>
              <a:rPr lang="es-MX" dirty="0" smtClean="0"/>
              <a:t>forma gráfica una reacción química. </a:t>
            </a:r>
            <a:r>
              <a:rPr lang="es-MX" sz="3200" dirty="0" smtClean="0"/>
              <a:t>Hace uso de la ley de la conservación de la materia postulada por Lavoisier y la Estequiometria para medir las  sustancias involucrados en una reacción química mediante moles o moléculas 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702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6.1 DEFINICIÓN </a:t>
            </a:r>
            <a:r>
              <a:rPr lang="es-MX" sz="3600" dirty="0"/>
              <a:t>DE REACCIONES Y ECUACIONES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MX" sz="3600" dirty="0" smtClean="0"/>
              <a:t>ECUACIÓN QUÍMICA</a:t>
            </a:r>
            <a:endParaRPr lang="es-MX" sz="3600" dirty="0"/>
          </a:p>
          <a:p>
            <a:pPr marL="68580" indent="0">
              <a:buNone/>
            </a:pPr>
            <a:r>
              <a:rPr lang="es-MX" sz="3600" dirty="0" smtClean="0"/>
              <a:t>                               </a:t>
            </a:r>
            <a:r>
              <a:rPr lang="es-MX" sz="2800" dirty="0" smtClean="0"/>
              <a:t>Calor</a:t>
            </a:r>
          </a:p>
          <a:p>
            <a:pPr marL="68580" indent="0">
              <a:buNone/>
            </a:pPr>
            <a:r>
              <a:rPr lang="es-MX" sz="3600" dirty="0" smtClean="0"/>
              <a:t>         C3H8 +5O2            3CO2 +4H2O </a:t>
            </a:r>
            <a:endParaRPr lang="es-MX" sz="3600" dirty="0"/>
          </a:p>
        </p:txBody>
      </p:sp>
      <p:sp>
        <p:nvSpPr>
          <p:cNvPr id="4" name="3 Flecha derecha"/>
          <p:cNvSpPr/>
          <p:nvPr/>
        </p:nvSpPr>
        <p:spPr>
          <a:xfrm>
            <a:off x="3923928" y="2996952"/>
            <a:ext cx="792088" cy="504056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154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386</Words>
  <Application>Microsoft Office PowerPoint</Application>
  <PresentationFormat>Presentación en pantalla (4:3)</PresentationFormat>
  <Paragraphs>39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ÁREA ACADÉMICA: CIENCIAS EXPERIMENTALES TEMA: 6.1 DEFINICIÓN DE REACCIONES Y ECUACIONES PROFESOR: LILIA GUERRA MEDRANO PERIODO: ENERO-JUNIO 2017 </vt:lpstr>
      <vt:lpstr>Asignatura: Química Inorgánica Semestre: cuarto Tema: 6.1. Definición de reacciones y ecuaciones</vt:lpstr>
      <vt:lpstr>6.1 DEFINICIÓN DE REACCIONES Y ECUACIONES</vt:lpstr>
      <vt:lpstr>6.1 DEFINICIÓN DE REACCIONES Y ECUACIONES</vt:lpstr>
      <vt:lpstr>6.1 DEFINICIÓN DE REACCIONES Y ECUACIONES</vt:lpstr>
      <vt:lpstr>6.1 DEFINICIÓN DE REACCIONES Y ECUACIONES</vt:lpstr>
      <vt:lpstr>6.1 DEFINICIÓN DE REACCIONES Y ECUACIONES</vt:lpstr>
      <vt:lpstr>6.1 DEFINICIÓN DE REACCIONES Y ECUACIONES</vt:lpstr>
      <vt:lpstr>6.1 DEFINICIÓN DE REACCIONES Y ECUACIONES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11</cp:revision>
  <dcterms:created xsi:type="dcterms:W3CDTF">2015-04-07T18:25:10Z</dcterms:created>
  <dcterms:modified xsi:type="dcterms:W3CDTF">2017-03-11T20:04:51Z</dcterms:modified>
</cp:coreProperties>
</file>