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71" r:id="rId5"/>
    <p:sldId id="272" r:id="rId6"/>
    <p:sldId id="273" r:id="rId7"/>
    <p:sldId id="259" r:id="rId8"/>
    <p:sldId id="270" r:id="rId9"/>
    <p:sldId id="261" r:id="rId10"/>
    <p:sldId id="268" r:id="rId11"/>
    <p:sldId id="260" r:id="rId12"/>
    <p:sldId id="263" r:id="rId13"/>
    <p:sldId id="269" r:id="rId14"/>
    <p:sldId id="262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4660"/>
  </p:normalViewPr>
  <p:slideViewPr>
    <p:cSldViewPr>
      <p:cViewPr>
        <p:scale>
          <a:sx n="81" d="100"/>
          <a:sy n="81" d="100"/>
        </p:scale>
        <p:origin x="-828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E7700D-5B6B-417E-8A8C-C6CE37BD4A59}" type="doc">
      <dgm:prSet loTypeId="urn:microsoft.com/office/officeart/2005/8/layout/radial6" loCatId="cycle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898D8E38-2E1D-4D0A-9034-483B0061FA79}">
      <dgm:prSet phldrT="[Texto]"/>
      <dgm:spPr/>
      <dgm:t>
        <a:bodyPr/>
        <a:lstStyle/>
        <a:p>
          <a:pPr algn="ctr"/>
          <a:r>
            <a:rPr lang="es-MX" b="1" dirty="0" smtClean="0"/>
            <a:t>CLASIFICACIÓN COMPUESTOS QUÍMICOS INORGÁNICOS</a:t>
          </a:r>
          <a:endParaRPr lang="es-MX" b="1" dirty="0"/>
        </a:p>
      </dgm:t>
    </dgm:pt>
    <dgm:pt modelId="{F645B1AF-879D-477E-85C7-BEC028E893E4}" type="parTrans" cxnId="{B6EDC397-D8BD-4C3E-B6A9-AF8E5D547BE6}">
      <dgm:prSet/>
      <dgm:spPr/>
      <dgm:t>
        <a:bodyPr/>
        <a:lstStyle/>
        <a:p>
          <a:endParaRPr lang="es-MX"/>
        </a:p>
      </dgm:t>
    </dgm:pt>
    <dgm:pt modelId="{96A41667-5FAB-438E-A0E0-666016E7303E}" type="sibTrans" cxnId="{B6EDC397-D8BD-4C3E-B6A9-AF8E5D547BE6}">
      <dgm:prSet/>
      <dgm:spPr/>
      <dgm:t>
        <a:bodyPr/>
        <a:lstStyle/>
        <a:p>
          <a:endParaRPr lang="es-MX"/>
        </a:p>
      </dgm:t>
    </dgm:pt>
    <dgm:pt modelId="{82AAAF3E-C0F8-49CF-8218-897EA6372B57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MX" sz="1050" b="1" dirty="0" smtClean="0"/>
            <a:t>ÓXIDOS</a:t>
          </a:r>
          <a:r>
            <a:rPr lang="es-MX" sz="1050" dirty="0" smtClean="0"/>
            <a:t>      </a:t>
          </a:r>
        </a:p>
        <a:p>
          <a:pPr>
            <a:lnSpc>
              <a:spcPct val="100000"/>
            </a:lnSpc>
          </a:pPr>
          <a:r>
            <a:rPr lang="es-MX" sz="1050" dirty="0" smtClean="0"/>
            <a:t>ÁCIDOS (ANHIDRIDO)</a:t>
          </a:r>
        </a:p>
        <a:p>
          <a:pPr>
            <a:lnSpc>
              <a:spcPct val="100000"/>
            </a:lnSpc>
          </a:pPr>
          <a:r>
            <a:rPr lang="es-MX" sz="1050" b="1" dirty="0" smtClean="0"/>
            <a:t>NM + O</a:t>
          </a:r>
        </a:p>
        <a:p>
          <a:pPr>
            <a:lnSpc>
              <a:spcPct val="100000"/>
            </a:lnSpc>
          </a:pPr>
          <a:r>
            <a:rPr lang="es-MX" sz="1050" dirty="0" smtClean="0"/>
            <a:t>BÁSICOS (METÁLICOS)</a:t>
          </a:r>
        </a:p>
        <a:p>
          <a:pPr>
            <a:lnSpc>
              <a:spcPct val="100000"/>
            </a:lnSpc>
          </a:pPr>
          <a:r>
            <a:rPr lang="es-MX" sz="1050" b="1" dirty="0" smtClean="0"/>
            <a:t>M + O</a:t>
          </a:r>
        </a:p>
      </dgm:t>
    </dgm:pt>
    <dgm:pt modelId="{F6CDCDB5-3011-4D78-877C-DB4BD9ED679A}" type="parTrans" cxnId="{5A229632-7834-4FE1-AE63-4B9A4EEF342E}">
      <dgm:prSet/>
      <dgm:spPr/>
      <dgm:t>
        <a:bodyPr/>
        <a:lstStyle/>
        <a:p>
          <a:endParaRPr lang="es-MX"/>
        </a:p>
      </dgm:t>
    </dgm:pt>
    <dgm:pt modelId="{499B8AAD-3B6C-440C-8032-207CCAE20750}" type="sibTrans" cxnId="{5A229632-7834-4FE1-AE63-4B9A4EEF342E}">
      <dgm:prSet/>
      <dgm:spPr/>
      <dgm:t>
        <a:bodyPr/>
        <a:lstStyle/>
        <a:p>
          <a:endParaRPr lang="es-MX"/>
        </a:p>
      </dgm:t>
    </dgm:pt>
    <dgm:pt modelId="{695C3955-44DD-453B-9493-1D416395B5A8}">
      <dgm:prSet phldrT="[Texto]" custT="1"/>
      <dgm:spPr/>
      <dgm:t>
        <a:bodyPr/>
        <a:lstStyle/>
        <a:p>
          <a:r>
            <a:rPr lang="es-MX" sz="1050" b="1" dirty="0" smtClean="0"/>
            <a:t>ÁCIDOS</a:t>
          </a:r>
          <a:r>
            <a:rPr lang="es-MX" sz="1050" dirty="0" smtClean="0"/>
            <a:t>:</a:t>
          </a:r>
        </a:p>
        <a:p>
          <a:r>
            <a:rPr lang="es-MX" sz="1050" dirty="0" smtClean="0"/>
            <a:t>BINARIOS (HIDRÁCIDOS)</a:t>
          </a:r>
        </a:p>
        <a:p>
          <a:r>
            <a:rPr lang="es-MX" sz="1050" b="1" dirty="0" smtClean="0"/>
            <a:t>H + NM</a:t>
          </a:r>
        </a:p>
        <a:p>
          <a:r>
            <a:rPr lang="es-MX" sz="1050" dirty="0" smtClean="0"/>
            <a:t>TERNARIOS (OXIÁCIDO) </a:t>
          </a:r>
        </a:p>
        <a:p>
          <a:r>
            <a:rPr lang="es-MX" sz="1050" b="1" dirty="0" smtClean="0"/>
            <a:t>H + NM + O</a:t>
          </a:r>
          <a:endParaRPr lang="es-MX" sz="1050" b="1" dirty="0"/>
        </a:p>
      </dgm:t>
    </dgm:pt>
    <dgm:pt modelId="{8464011B-E3CC-4A3A-B8ED-B3F715BEDAAF}" type="parTrans" cxnId="{4B85F161-6528-48C5-BC11-DE36BE020E6E}">
      <dgm:prSet/>
      <dgm:spPr/>
      <dgm:t>
        <a:bodyPr/>
        <a:lstStyle/>
        <a:p>
          <a:endParaRPr lang="es-MX"/>
        </a:p>
      </dgm:t>
    </dgm:pt>
    <dgm:pt modelId="{E582F106-77E7-437C-A8D5-FFF2D2C41171}" type="sibTrans" cxnId="{4B85F161-6528-48C5-BC11-DE36BE020E6E}">
      <dgm:prSet/>
      <dgm:spPr/>
      <dgm:t>
        <a:bodyPr/>
        <a:lstStyle/>
        <a:p>
          <a:endParaRPr lang="es-MX"/>
        </a:p>
      </dgm:t>
    </dgm:pt>
    <dgm:pt modelId="{286E367B-642B-49F5-8127-DEA21A09A81A}">
      <dgm:prSet phldrT="[Texto]" custT="1"/>
      <dgm:spPr/>
      <dgm:t>
        <a:bodyPr/>
        <a:lstStyle/>
        <a:p>
          <a:r>
            <a:rPr lang="es-MX" sz="1050" b="1" dirty="0" smtClean="0"/>
            <a:t>SALES</a:t>
          </a:r>
          <a:r>
            <a:rPr lang="es-MX" sz="1050" dirty="0" smtClean="0"/>
            <a:t>:</a:t>
          </a:r>
        </a:p>
        <a:p>
          <a:r>
            <a:rPr lang="es-MX" sz="1050" dirty="0" smtClean="0"/>
            <a:t>BINARIAS: </a:t>
          </a:r>
          <a:r>
            <a:rPr lang="es-MX" sz="1050" b="1" dirty="0" smtClean="0"/>
            <a:t>M + NM</a:t>
          </a:r>
        </a:p>
        <a:p>
          <a:r>
            <a:rPr lang="es-MX" sz="1050" dirty="0" smtClean="0"/>
            <a:t>TERNARIAS:</a:t>
          </a:r>
        </a:p>
        <a:p>
          <a:r>
            <a:rPr lang="es-MX" sz="1050" b="1" dirty="0" smtClean="0"/>
            <a:t>M+ NM + O</a:t>
          </a:r>
        </a:p>
        <a:p>
          <a:r>
            <a:rPr lang="es-MX" sz="1050" dirty="0" smtClean="0"/>
            <a:t>CUATERNARIAS:</a:t>
          </a:r>
        </a:p>
        <a:p>
          <a:r>
            <a:rPr lang="es-MX" sz="1050" b="1" dirty="0" smtClean="0"/>
            <a:t>M + H + NM + O</a:t>
          </a:r>
          <a:endParaRPr lang="es-MX" sz="1050" b="1" dirty="0"/>
        </a:p>
      </dgm:t>
    </dgm:pt>
    <dgm:pt modelId="{5955EC72-CA1C-4ABB-996F-0581ECA73932}" type="parTrans" cxnId="{6E3523EA-EF2A-4085-84B3-D4114E2985BB}">
      <dgm:prSet/>
      <dgm:spPr/>
      <dgm:t>
        <a:bodyPr/>
        <a:lstStyle/>
        <a:p>
          <a:endParaRPr lang="es-MX"/>
        </a:p>
      </dgm:t>
    </dgm:pt>
    <dgm:pt modelId="{381AFC20-67BD-4C70-BD18-F7179A42B9E5}" type="sibTrans" cxnId="{6E3523EA-EF2A-4085-84B3-D4114E2985BB}">
      <dgm:prSet/>
      <dgm:spPr/>
      <dgm:t>
        <a:bodyPr/>
        <a:lstStyle/>
        <a:p>
          <a:endParaRPr lang="es-MX"/>
        </a:p>
      </dgm:t>
    </dgm:pt>
    <dgm:pt modelId="{2F282035-9E5B-428E-A662-0D1B385C2D56}">
      <dgm:prSet phldrT="[Texto]" custT="1"/>
      <dgm:spPr/>
      <dgm:t>
        <a:bodyPr/>
        <a:lstStyle/>
        <a:p>
          <a:endParaRPr lang="es-MX" sz="1200" b="1" dirty="0" smtClean="0"/>
        </a:p>
        <a:p>
          <a:r>
            <a:rPr lang="es-MX" sz="1200" b="1" dirty="0" smtClean="0"/>
            <a:t>HIDRÓXIDOS</a:t>
          </a:r>
        </a:p>
        <a:p>
          <a:r>
            <a:rPr lang="es-MX" sz="1200" b="0" dirty="0" smtClean="0"/>
            <a:t>M + OH</a:t>
          </a:r>
        </a:p>
        <a:p>
          <a:endParaRPr lang="es-MX" sz="1200" b="1" dirty="0"/>
        </a:p>
      </dgm:t>
    </dgm:pt>
    <dgm:pt modelId="{44F3C46C-1278-4E26-8A2A-6831842F36B0}" type="parTrans" cxnId="{B887868E-90D7-4100-8360-66F0B1021BBA}">
      <dgm:prSet/>
      <dgm:spPr/>
      <dgm:t>
        <a:bodyPr/>
        <a:lstStyle/>
        <a:p>
          <a:endParaRPr lang="es-MX"/>
        </a:p>
      </dgm:t>
    </dgm:pt>
    <dgm:pt modelId="{802F3415-89BA-4E16-AC73-D52A1133945E}" type="sibTrans" cxnId="{B887868E-90D7-4100-8360-66F0B1021BBA}">
      <dgm:prSet/>
      <dgm:spPr/>
      <dgm:t>
        <a:bodyPr/>
        <a:lstStyle/>
        <a:p>
          <a:endParaRPr lang="es-MX"/>
        </a:p>
      </dgm:t>
    </dgm:pt>
    <dgm:pt modelId="{F3C44A18-EB54-45BC-A6B4-70F771CA35F2}" type="pres">
      <dgm:prSet presAssocID="{40E7700D-5B6B-417E-8A8C-C6CE37BD4A5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9C211B2-291F-4A80-975C-194431F286BA}" type="pres">
      <dgm:prSet presAssocID="{898D8E38-2E1D-4D0A-9034-483B0061FA79}" presName="centerShape" presStyleLbl="node0" presStyleIdx="0" presStyleCnt="1" custLinFactNeighborX="-16" custLinFactNeighborY="-16"/>
      <dgm:spPr/>
      <dgm:t>
        <a:bodyPr/>
        <a:lstStyle/>
        <a:p>
          <a:endParaRPr lang="es-MX"/>
        </a:p>
      </dgm:t>
    </dgm:pt>
    <dgm:pt modelId="{525725A2-45A6-455A-A0A5-71FF83D5B997}" type="pres">
      <dgm:prSet presAssocID="{82AAAF3E-C0F8-49CF-8218-897EA6372B57}" presName="node" presStyleLbl="node1" presStyleIdx="0" presStyleCnt="4" custScaleX="116471" custRadScaleRad="100515" custRadScaleInc="-347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F6098A-CBB8-4AF5-9793-BA97B06243E2}" type="pres">
      <dgm:prSet presAssocID="{82AAAF3E-C0F8-49CF-8218-897EA6372B57}" presName="dummy" presStyleCnt="0"/>
      <dgm:spPr/>
    </dgm:pt>
    <dgm:pt modelId="{66C72B59-1D6D-4592-AD6A-E8E2E0310639}" type="pres">
      <dgm:prSet presAssocID="{499B8AAD-3B6C-440C-8032-207CCAE20750}" presName="sibTrans" presStyleLbl="sibTrans2D1" presStyleIdx="0" presStyleCnt="4"/>
      <dgm:spPr/>
      <dgm:t>
        <a:bodyPr/>
        <a:lstStyle/>
        <a:p>
          <a:endParaRPr lang="es-MX"/>
        </a:p>
      </dgm:t>
    </dgm:pt>
    <dgm:pt modelId="{881C3926-C59B-456C-A866-1FEADCE4260D}" type="pres">
      <dgm:prSet presAssocID="{695C3955-44DD-453B-9493-1D416395B5A8}" presName="node" presStyleLbl="node1" presStyleIdx="1" presStyleCnt="4" custScaleX="11674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47C4A82-06AF-4947-977C-3E112B93DBDF}" type="pres">
      <dgm:prSet presAssocID="{695C3955-44DD-453B-9493-1D416395B5A8}" presName="dummy" presStyleCnt="0"/>
      <dgm:spPr/>
    </dgm:pt>
    <dgm:pt modelId="{3D28E92C-4833-4FC4-8D00-DF5FDEA5F37F}" type="pres">
      <dgm:prSet presAssocID="{E582F106-77E7-437C-A8D5-FFF2D2C41171}" presName="sibTrans" presStyleLbl="sibTrans2D1" presStyleIdx="1" presStyleCnt="4"/>
      <dgm:spPr/>
      <dgm:t>
        <a:bodyPr/>
        <a:lstStyle/>
        <a:p>
          <a:endParaRPr lang="es-MX"/>
        </a:p>
      </dgm:t>
    </dgm:pt>
    <dgm:pt modelId="{FAB4A657-A537-4AE4-91E1-A8C59FA9D25D}" type="pres">
      <dgm:prSet presAssocID="{286E367B-642B-49F5-8127-DEA21A09A81A}" presName="node" presStyleLbl="node1" presStyleIdx="2" presStyleCnt="4" custScaleX="11629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538B070-841F-4DAF-A3B0-8AD6E60EEE45}" type="pres">
      <dgm:prSet presAssocID="{286E367B-642B-49F5-8127-DEA21A09A81A}" presName="dummy" presStyleCnt="0"/>
      <dgm:spPr/>
    </dgm:pt>
    <dgm:pt modelId="{0ED6E5B4-D513-4D71-9790-9E026B69C4D9}" type="pres">
      <dgm:prSet presAssocID="{381AFC20-67BD-4C70-BD18-F7179A42B9E5}" presName="sibTrans" presStyleLbl="sibTrans2D1" presStyleIdx="2" presStyleCnt="4"/>
      <dgm:spPr/>
      <dgm:t>
        <a:bodyPr/>
        <a:lstStyle/>
        <a:p>
          <a:endParaRPr lang="es-MX"/>
        </a:p>
      </dgm:t>
    </dgm:pt>
    <dgm:pt modelId="{2440897E-F960-445F-B2D7-9AF9F7DB37A6}" type="pres">
      <dgm:prSet presAssocID="{2F282035-9E5B-428E-A662-0D1B385C2D56}" presName="node" presStyleLbl="node1" presStyleIdx="3" presStyleCnt="4" custScaleX="113092" custRadScaleRad="100824" custRadScaleInc="195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74CE0A1-27F9-48EF-8288-87D817E7A762}" type="pres">
      <dgm:prSet presAssocID="{2F282035-9E5B-428E-A662-0D1B385C2D56}" presName="dummy" presStyleCnt="0"/>
      <dgm:spPr/>
    </dgm:pt>
    <dgm:pt modelId="{B8C47F72-0C9A-445A-B77B-7E91C955F9EC}" type="pres">
      <dgm:prSet presAssocID="{802F3415-89BA-4E16-AC73-D52A1133945E}" presName="sibTrans" presStyleLbl="sibTrans2D1" presStyleIdx="3" presStyleCnt="4"/>
      <dgm:spPr/>
      <dgm:t>
        <a:bodyPr/>
        <a:lstStyle/>
        <a:p>
          <a:endParaRPr lang="es-MX"/>
        </a:p>
      </dgm:t>
    </dgm:pt>
  </dgm:ptLst>
  <dgm:cxnLst>
    <dgm:cxn modelId="{9C9158C9-1C07-4F18-BB35-E9DB2E6481C3}" type="presOf" srcId="{381AFC20-67BD-4C70-BD18-F7179A42B9E5}" destId="{0ED6E5B4-D513-4D71-9790-9E026B69C4D9}" srcOrd="0" destOrd="0" presId="urn:microsoft.com/office/officeart/2005/8/layout/radial6"/>
    <dgm:cxn modelId="{3F6C0DBC-5558-4D91-BC44-02F504E3AD52}" type="presOf" srcId="{802F3415-89BA-4E16-AC73-D52A1133945E}" destId="{B8C47F72-0C9A-445A-B77B-7E91C955F9EC}" srcOrd="0" destOrd="0" presId="urn:microsoft.com/office/officeart/2005/8/layout/radial6"/>
    <dgm:cxn modelId="{7EBEE165-C785-40D1-970B-A3B8DEFD650B}" type="presOf" srcId="{695C3955-44DD-453B-9493-1D416395B5A8}" destId="{881C3926-C59B-456C-A866-1FEADCE4260D}" srcOrd="0" destOrd="0" presId="urn:microsoft.com/office/officeart/2005/8/layout/radial6"/>
    <dgm:cxn modelId="{6E3523EA-EF2A-4085-84B3-D4114E2985BB}" srcId="{898D8E38-2E1D-4D0A-9034-483B0061FA79}" destId="{286E367B-642B-49F5-8127-DEA21A09A81A}" srcOrd="2" destOrd="0" parTransId="{5955EC72-CA1C-4ABB-996F-0581ECA73932}" sibTransId="{381AFC20-67BD-4C70-BD18-F7179A42B9E5}"/>
    <dgm:cxn modelId="{A1AE90FA-F08C-40F5-99A0-E7BE39C7D611}" type="presOf" srcId="{2F282035-9E5B-428E-A662-0D1B385C2D56}" destId="{2440897E-F960-445F-B2D7-9AF9F7DB37A6}" srcOrd="0" destOrd="0" presId="urn:microsoft.com/office/officeart/2005/8/layout/radial6"/>
    <dgm:cxn modelId="{B887868E-90D7-4100-8360-66F0B1021BBA}" srcId="{898D8E38-2E1D-4D0A-9034-483B0061FA79}" destId="{2F282035-9E5B-428E-A662-0D1B385C2D56}" srcOrd="3" destOrd="0" parTransId="{44F3C46C-1278-4E26-8A2A-6831842F36B0}" sibTransId="{802F3415-89BA-4E16-AC73-D52A1133945E}"/>
    <dgm:cxn modelId="{4B85F161-6528-48C5-BC11-DE36BE020E6E}" srcId="{898D8E38-2E1D-4D0A-9034-483B0061FA79}" destId="{695C3955-44DD-453B-9493-1D416395B5A8}" srcOrd="1" destOrd="0" parTransId="{8464011B-E3CC-4A3A-B8ED-B3F715BEDAAF}" sibTransId="{E582F106-77E7-437C-A8D5-FFF2D2C41171}"/>
    <dgm:cxn modelId="{5A229632-7834-4FE1-AE63-4B9A4EEF342E}" srcId="{898D8E38-2E1D-4D0A-9034-483B0061FA79}" destId="{82AAAF3E-C0F8-49CF-8218-897EA6372B57}" srcOrd="0" destOrd="0" parTransId="{F6CDCDB5-3011-4D78-877C-DB4BD9ED679A}" sibTransId="{499B8AAD-3B6C-440C-8032-207CCAE20750}"/>
    <dgm:cxn modelId="{B6EDC397-D8BD-4C3E-B6A9-AF8E5D547BE6}" srcId="{40E7700D-5B6B-417E-8A8C-C6CE37BD4A59}" destId="{898D8E38-2E1D-4D0A-9034-483B0061FA79}" srcOrd="0" destOrd="0" parTransId="{F645B1AF-879D-477E-85C7-BEC028E893E4}" sibTransId="{96A41667-5FAB-438E-A0E0-666016E7303E}"/>
    <dgm:cxn modelId="{881BBB30-00A0-49FE-BEA5-6DB3DE02A444}" type="presOf" srcId="{82AAAF3E-C0F8-49CF-8218-897EA6372B57}" destId="{525725A2-45A6-455A-A0A5-71FF83D5B997}" srcOrd="0" destOrd="0" presId="urn:microsoft.com/office/officeart/2005/8/layout/radial6"/>
    <dgm:cxn modelId="{7D132148-75BE-44E0-9050-B1DA60EA3B1A}" type="presOf" srcId="{898D8E38-2E1D-4D0A-9034-483B0061FA79}" destId="{B9C211B2-291F-4A80-975C-194431F286BA}" srcOrd="0" destOrd="0" presId="urn:microsoft.com/office/officeart/2005/8/layout/radial6"/>
    <dgm:cxn modelId="{100C640C-2ED6-4C72-BFC7-6195092C6D6D}" type="presOf" srcId="{E582F106-77E7-437C-A8D5-FFF2D2C41171}" destId="{3D28E92C-4833-4FC4-8D00-DF5FDEA5F37F}" srcOrd="0" destOrd="0" presId="urn:microsoft.com/office/officeart/2005/8/layout/radial6"/>
    <dgm:cxn modelId="{CAFB2143-C677-4F1F-B41F-5AF6E14BEAB8}" type="presOf" srcId="{40E7700D-5B6B-417E-8A8C-C6CE37BD4A59}" destId="{F3C44A18-EB54-45BC-A6B4-70F771CA35F2}" srcOrd="0" destOrd="0" presId="urn:microsoft.com/office/officeart/2005/8/layout/radial6"/>
    <dgm:cxn modelId="{39C097CB-EA9D-4513-B36A-B97352A68228}" type="presOf" srcId="{499B8AAD-3B6C-440C-8032-207CCAE20750}" destId="{66C72B59-1D6D-4592-AD6A-E8E2E0310639}" srcOrd="0" destOrd="0" presId="urn:microsoft.com/office/officeart/2005/8/layout/radial6"/>
    <dgm:cxn modelId="{78640102-1BE5-4702-B874-D20181433962}" type="presOf" srcId="{286E367B-642B-49F5-8127-DEA21A09A81A}" destId="{FAB4A657-A537-4AE4-91E1-A8C59FA9D25D}" srcOrd="0" destOrd="0" presId="urn:microsoft.com/office/officeart/2005/8/layout/radial6"/>
    <dgm:cxn modelId="{1FB8EB0F-8556-48CE-B709-0425C0F18C17}" type="presParOf" srcId="{F3C44A18-EB54-45BC-A6B4-70F771CA35F2}" destId="{B9C211B2-291F-4A80-975C-194431F286BA}" srcOrd="0" destOrd="0" presId="urn:microsoft.com/office/officeart/2005/8/layout/radial6"/>
    <dgm:cxn modelId="{831AE6A9-DF92-475E-872C-09DCC89150A0}" type="presParOf" srcId="{F3C44A18-EB54-45BC-A6B4-70F771CA35F2}" destId="{525725A2-45A6-455A-A0A5-71FF83D5B997}" srcOrd="1" destOrd="0" presId="urn:microsoft.com/office/officeart/2005/8/layout/radial6"/>
    <dgm:cxn modelId="{D98C1978-7EFD-45FE-8278-814E60AFFD34}" type="presParOf" srcId="{F3C44A18-EB54-45BC-A6B4-70F771CA35F2}" destId="{DFF6098A-CBB8-4AF5-9793-BA97B06243E2}" srcOrd="2" destOrd="0" presId="urn:microsoft.com/office/officeart/2005/8/layout/radial6"/>
    <dgm:cxn modelId="{BFBA4BFE-87C9-40C5-94A5-C62AC42F9133}" type="presParOf" srcId="{F3C44A18-EB54-45BC-A6B4-70F771CA35F2}" destId="{66C72B59-1D6D-4592-AD6A-E8E2E0310639}" srcOrd="3" destOrd="0" presId="urn:microsoft.com/office/officeart/2005/8/layout/radial6"/>
    <dgm:cxn modelId="{DAC11AE0-D897-43A3-AE14-99888957D5EC}" type="presParOf" srcId="{F3C44A18-EB54-45BC-A6B4-70F771CA35F2}" destId="{881C3926-C59B-456C-A866-1FEADCE4260D}" srcOrd="4" destOrd="0" presId="urn:microsoft.com/office/officeart/2005/8/layout/radial6"/>
    <dgm:cxn modelId="{0727A23E-2F1D-493D-A57A-51AAA6E33D21}" type="presParOf" srcId="{F3C44A18-EB54-45BC-A6B4-70F771CA35F2}" destId="{F47C4A82-06AF-4947-977C-3E112B93DBDF}" srcOrd="5" destOrd="0" presId="urn:microsoft.com/office/officeart/2005/8/layout/radial6"/>
    <dgm:cxn modelId="{B600BB66-FCC7-42A3-A1DB-124D3B9AA674}" type="presParOf" srcId="{F3C44A18-EB54-45BC-A6B4-70F771CA35F2}" destId="{3D28E92C-4833-4FC4-8D00-DF5FDEA5F37F}" srcOrd="6" destOrd="0" presId="urn:microsoft.com/office/officeart/2005/8/layout/radial6"/>
    <dgm:cxn modelId="{274104F2-E34F-4F46-A24C-A093834D4D0A}" type="presParOf" srcId="{F3C44A18-EB54-45BC-A6B4-70F771CA35F2}" destId="{FAB4A657-A537-4AE4-91E1-A8C59FA9D25D}" srcOrd="7" destOrd="0" presId="urn:microsoft.com/office/officeart/2005/8/layout/radial6"/>
    <dgm:cxn modelId="{48F82ABA-94AF-4278-B074-920A038EF0BF}" type="presParOf" srcId="{F3C44A18-EB54-45BC-A6B4-70F771CA35F2}" destId="{6538B070-841F-4DAF-A3B0-8AD6E60EEE45}" srcOrd="8" destOrd="0" presId="urn:microsoft.com/office/officeart/2005/8/layout/radial6"/>
    <dgm:cxn modelId="{ED9C2D64-803B-42A0-AE79-A5B5A76ACFAF}" type="presParOf" srcId="{F3C44A18-EB54-45BC-A6B4-70F771CA35F2}" destId="{0ED6E5B4-D513-4D71-9790-9E026B69C4D9}" srcOrd="9" destOrd="0" presId="urn:microsoft.com/office/officeart/2005/8/layout/radial6"/>
    <dgm:cxn modelId="{79C8AFDB-E52B-444C-B84C-EE82B163F30E}" type="presParOf" srcId="{F3C44A18-EB54-45BC-A6B4-70F771CA35F2}" destId="{2440897E-F960-445F-B2D7-9AF9F7DB37A6}" srcOrd="10" destOrd="0" presId="urn:microsoft.com/office/officeart/2005/8/layout/radial6"/>
    <dgm:cxn modelId="{159EA9A8-F1E2-48A5-A9CE-2E1431148BF8}" type="presParOf" srcId="{F3C44A18-EB54-45BC-A6B4-70F771CA35F2}" destId="{674CE0A1-27F9-48EF-8288-87D817E7A762}" srcOrd="11" destOrd="0" presId="urn:microsoft.com/office/officeart/2005/8/layout/radial6"/>
    <dgm:cxn modelId="{14AFF67F-6459-40F4-ACED-331951E59F7A}" type="presParOf" srcId="{F3C44A18-EB54-45BC-A6B4-70F771CA35F2}" destId="{B8C47F72-0C9A-445A-B77B-7E91C955F9EC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C47F72-0C9A-445A-B77B-7E91C955F9EC}">
      <dsp:nvSpPr>
        <dsp:cNvPr id="0" name=""/>
        <dsp:cNvSpPr/>
      </dsp:nvSpPr>
      <dsp:spPr>
        <a:xfrm>
          <a:off x="1282018" y="622538"/>
          <a:ext cx="4170309" cy="4170309"/>
        </a:xfrm>
        <a:prstGeom prst="blockArc">
          <a:avLst>
            <a:gd name="adj1" fmla="val 10834627"/>
            <a:gd name="adj2" fmla="val 16165378"/>
            <a:gd name="adj3" fmla="val 4634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D6E5B4-D513-4D71-9790-9E026B69C4D9}">
      <dsp:nvSpPr>
        <dsp:cNvPr id="0" name=""/>
        <dsp:cNvSpPr/>
      </dsp:nvSpPr>
      <dsp:spPr>
        <a:xfrm>
          <a:off x="1282012" y="623102"/>
          <a:ext cx="4170309" cy="4170309"/>
        </a:xfrm>
        <a:prstGeom prst="blockArc">
          <a:avLst>
            <a:gd name="adj1" fmla="val 5371670"/>
            <a:gd name="adj2" fmla="val 10835579"/>
            <a:gd name="adj3" fmla="val 4634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28E92C-4833-4FC4-8D00-DF5FDEA5F37F}">
      <dsp:nvSpPr>
        <dsp:cNvPr id="0" name=""/>
        <dsp:cNvSpPr/>
      </dsp:nvSpPr>
      <dsp:spPr>
        <a:xfrm>
          <a:off x="1298798" y="623033"/>
          <a:ext cx="4170309" cy="4170309"/>
        </a:xfrm>
        <a:prstGeom prst="blockArc">
          <a:avLst>
            <a:gd name="adj1" fmla="val 0"/>
            <a:gd name="adj2" fmla="val 5400000"/>
            <a:gd name="adj3" fmla="val 4634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C72B59-1D6D-4592-AD6A-E8E2E0310639}">
      <dsp:nvSpPr>
        <dsp:cNvPr id="0" name=""/>
        <dsp:cNvSpPr/>
      </dsp:nvSpPr>
      <dsp:spPr>
        <a:xfrm>
          <a:off x="1298798" y="622300"/>
          <a:ext cx="4170309" cy="4170309"/>
        </a:xfrm>
        <a:prstGeom prst="blockArc">
          <a:avLst>
            <a:gd name="adj1" fmla="val 16137055"/>
            <a:gd name="adj2" fmla="val 1237"/>
            <a:gd name="adj3" fmla="val 4634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C211B2-291F-4A80-975C-194431F286BA}">
      <dsp:nvSpPr>
        <dsp:cNvPr id="0" name=""/>
        <dsp:cNvSpPr/>
      </dsp:nvSpPr>
      <dsp:spPr>
        <a:xfrm>
          <a:off x="2424801" y="1749036"/>
          <a:ext cx="1917000" cy="191700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CLASIFICACIÓN COMPUESTOS QUÍMICOS INORGÁNICOS</a:t>
          </a:r>
          <a:endParaRPr lang="es-MX" sz="1600" b="1" kern="1200" dirty="0"/>
        </a:p>
      </dsp:txBody>
      <dsp:txXfrm>
        <a:off x="2705539" y="2029774"/>
        <a:ext cx="1355524" cy="1355524"/>
      </dsp:txXfrm>
    </dsp:sp>
    <dsp:sp modelId="{525725A2-45A6-455A-A0A5-71FF83D5B997}">
      <dsp:nvSpPr>
        <dsp:cNvPr id="0" name=""/>
        <dsp:cNvSpPr/>
      </dsp:nvSpPr>
      <dsp:spPr>
        <a:xfrm>
          <a:off x="2565198" y="0"/>
          <a:ext cx="1562924" cy="134190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 dirty="0" smtClean="0"/>
            <a:t>ÓXIDOS</a:t>
          </a:r>
          <a:r>
            <a:rPr lang="es-MX" sz="1050" kern="1200" dirty="0" smtClean="0"/>
            <a:t>      </a:t>
          </a:r>
        </a:p>
        <a:p>
          <a:pPr lvl="0" algn="ctr" defTabSz="466725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ÁCIDOS (ANHIDRIDO)</a:t>
          </a:r>
        </a:p>
        <a:p>
          <a:pPr lvl="0" algn="ctr" defTabSz="466725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 dirty="0" smtClean="0"/>
            <a:t>NM + O</a:t>
          </a:r>
        </a:p>
        <a:p>
          <a:pPr lvl="0" algn="ctr" defTabSz="466725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BÁSICOS (METÁLICOS)</a:t>
          </a:r>
        </a:p>
        <a:p>
          <a:pPr lvl="0" algn="ctr" defTabSz="466725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 dirty="0" smtClean="0"/>
            <a:t>M + O</a:t>
          </a:r>
        </a:p>
      </dsp:txBody>
      <dsp:txXfrm>
        <a:off x="2794083" y="196517"/>
        <a:ext cx="1105154" cy="948866"/>
      </dsp:txXfrm>
    </dsp:sp>
    <dsp:sp modelId="{881C3926-C59B-456C-A866-1FEADCE4260D}">
      <dsp:nvSpPr>
        <dsp:cNvPr id="0" name=""/>
        <dsp:cNvSpPr/>
      </dsp:nvSpPr>
      <dsp:spPr>
        <a:xfrm>
          <a:off x="4637498" y="2037237"/>
          <a:ext cx="1566601" cy="134190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 dirty="0" smtClean="0"/>
            <a:t>ÁCIDOS</a:t>
          </a:r>
          <a:r>
            <a:rPr lang="es-MX" sz="1050" kern="1200" dirty="0" smtClean="0"/>
            <a:t>: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BINARIOS (HIDRÁCIDOS)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 dirty="0" smtClean="0"/>
            <a:t>H + NM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TERNARIOS (OXIÁCIDO)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 dirty="0" smtClean="0"/>
            <a:t>H + NM + O</a:t>
          </a:r>
          <a:endParaRPr lang="es-MX" sz="1050" b="1" kern="1200" dirty="0"/>
        </a:p>
      </dsp:txBody>
      <dsp:txXfrm>
        <a:off x="4866921" y="2233754"/>
        <a:ext cx="1107755" cy="948866"/>
      </dsp:txXfrm>
    </dsp:sp>
    <dsp:sp modelId="{FAB4A657-A537-4AE4-91E1-A8C59FA9D25D}">
      <dsp:nvSpPr>
        <dsp:cNvPr id="0" name=""/>
        <dsp:cNvSpPr/>
      </dsp:nvSpPr>
      <dsp:spPr>
        <a:xfrm>
          <a:off x="2603698" y="4074084"/>
          <a:ext cx="1560509" cy="134190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 dirty="0" smtClean="0"/>
            <a:t>SALES</a:t>
          </a:r>
          <a:r>
            <a:rPr lang="es-MX" sz="1050" kern="1200" dirty="0" smtClean="0"/>
            <a:t>: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BINARIAS: </a:t>
          </a:r>
          <a:r>
            <a:rPr lang="es-MX" sz="1050" b="1" kern="1200" dirty="0" smtClean="0"/>
            <a:t>M + NM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TERNARIAS: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 dirty="0" smtClean="0"/>
            <a:t>M+ NM + O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CUATERNARIAS: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 dirty="0" smtClean="0"/>
            <a:t>M + H + NM + O</a:t>
          </a:r>
          <a:endParaRPr lang="es-MX" sz="1050" b="1" kern="1200" dirty="0"/>
        </a:p>
      </dsp:txBody>
      <dsp:txXfrm>
        <a:off x="2832229" y="4270601"/>
        <a:ext cx="1103447" cy="948866"/>
      </dsp:txXfrm>
    </dsp:sp>
    <dsp:sp modelId="{2440897E-F960-445F-B2D7-9AF9F7DB37A6}">
      <dsp:nvSpPr>
        <dsp:cNvPr id="0" name=""/>
        <dsp:cNvSpPr/>
      </dsp:nvSpPr>
      <dsp:spPr>
        <a:xfrm>
          <a:off x="571639" y="2016227"/>
          <a:ext cx="1517581" cy="134190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HIDRÓXIDOS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/>
            <a:t>M + OH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b="1" kern="1200" dirty="0"/>
        </a:p>
      </dsp:txBody>
      <dsp:txXfrm>
        <a:off x="793884" y="2212744"/>
        <a:ext cx="1073091" cy="9488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712968" cy="4608511"/>
          </a:xfrm>
        </p:spPr>
        <p:txBody>
          <a:bodyPr>
            <a:normAutofit/>
          </a:bodyPr>
          <a:lstStyle/>
          <a:p>
            <a:pPr algn="l"/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ÁREA ACADÉMICA: CIENCIAS EXPERIMENTALES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TEMA: 5.2 COMPUESTOS QUÍMICOS INORGÁNICOS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PROFESOR: LILIA GUERRA MEDRANO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PERIODO: ENERO- JUNIO 2017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058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QUÍMICOS INORGÁNICOS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s-MX" sz="2800" b="1" dirty="0" smtClean="0"/>
              <a:t>NOMENCLATURA DE HIDRÓXIDOS</a:t>
            </a:r>
          </a:p>
          <a:p>
            <a:pPr marL="0" indent="0" algn="ctr">
              <a:buNone/>
            </a:pPr>
            <a:endParaRPr lang="es-MX" b="1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789578"/>
              </p:ext>
            </p:extLst>
          </p:nvPr>
        </p:nvGraphicFramePr>
        <p:xfrm>
          <a:off x="107504" y="2009391"/>
          <a:ext cx="8928993" cy="426729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89736"/>
                <a:gridCol w="2589736"/>
                <a:gridCol w="1551149"/>
                <a:gridCol w="2198372"/>
              </a:tblGrid>
              <a:tr h="24255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TRADICIONAL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IUPAC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STOCK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48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NÚMERO DE OXIDACIÓN </a:t>
                      </a:r>
                      <a:r>
                        <a:rPr lang="es-MX" sz="1400" dirty="0">
                          <a:effectLst/>
                        </a:rPr>
                        <a:t>1 Y 2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HIDRÓXIDO </a:t>
                      </a:r>
                      <a:r>
                        <a:rPr lang="es-MX" sz="1400" dirty="0">
                          <a:effectLst/>
                        </a:rPr>
                        <a:t>+ HIPO + RAIZ DEL METAL + OSO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PREFIJO (DEACUERDO AL NÚMERO DE GRUPOS HIDROXILOS) MONO, DI, TRI, TETRA, ETC. + </a:t>
                      </a:r>
                      <a:r>
                        <a:rPr lang="es-MX" sz="1400" dirty="0" smtClean="0">
                          <a:effectLst/>
                        </a:rPr>
                        <a:t>HIDRÓXIDO </a:t>
                      </a:r>
                      <a:r>
                        <a:rPr lang="es-MX" sz="1400" dirty="0">
                          <a:effectLst/>
                        </a:rPr>
                        <a:t>+ DE + NOMBRE COMPLETO DEL METAL O NO METAL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HIDRÓXIDO </a:t>
                      </a:r>
                      <a:r>
                        <a:rPr lang="es-MX" sz="1400" dirty="0">
                          <a:effectLst/>
                        </a:rPr>
                        <a:t>+ DE + NOMBRE COMPLETO DEL METAL O NO METAL + NÚMERO ROMANO (CORRESPONDIENTE AL NÚMERO DE OXIDACIÓN DEL METAL O NO METAL)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NOTA: EN CASO DE QUE EL METAL CUENTE CON UN SOLO NÚMERO DE OXIDACIÓN, EL NUMERO ROMANO SE OMITE.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NÚMERO DE OXIDACIÓN 3 </a:t>
                      </a:r>
                      <a:r>
                        <a:rPr lang="es-MX" sz="1400" dirty="0">
                          <a:effectLst/>
                        </a:rPr>
                        <a:t>Y 4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HIDRÓXIDO </a:t>
                      </a:r>
                      <a:r>
                        <a:rPr lang="es-MX" sz="1400" dirty="0">
                          <a:effectLst/>
                        </a:rPr>
                        <a:t>+ RAIZ DEL METAL + OSO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8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NÚMERO DE OXIDACIÓN 5 </a:t>
                      </a:r>
                      <a:r>
                        <a:rPr lang="es-MX" sz="1400" dirty="0">
                          <a:effectLst/>
                        </a:rPr>
                        <a:t>Y 6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HIDRÓXIDO </a:t>
                      </a:r>
                      <a:r>
                        <a:rPr lang="es-MX" sz="1400" dirty="0">
                          <a:effectLst/>
                        </a:rPr>
                        <a:t>+ RAIZ DEL METAL + ICO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8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NÚMERO DE OXIDACIÓN 7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HIDRÓXIDO </a:t>
                      </a:r>
                      <a:r>
                        <a:rPr lang="es-MX" sz="1400" dirty="0">
                          <a:effectLst/>
                        </a:rPr>
                        <a:t>+ PER + RAIZ DEL METAL + ICO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8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NUMERO DE OXIDACIÓN </a:t>
                      </a:r>
                      <a:r>
                        <a:rPr lang="es-MX" sz="1400" dirty="0" smtClean="0">
                          <a:effectLst/>
                        </a:rPr>
                        <a:t>ÚNICO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HIDRÓXIDO </a:t>
                      </a:r>
                      <a:r>
                        <a:rPr lang="es-MX" sz="1400" dirty="0">
                          <a:effectLst/>
                        </a:rPr>
                        <a:t>+ RAIZ DEL METAL + ICO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2765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DOS NUMEROS DE OXIDACIÓN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MAYOR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HIDRÓXIDO </a:t>
                      </a:r>
                      <a:r>
                        <a:rPr lang="es-MX" sz="1400" dirty="0">
                          <a:effectLst/>
                        </a:rPr>
                        <a:t>+ RAIZ DEL METAL + ICO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8321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MENOR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HIDRÓXIDO </a:t>
                      </a:r>
                      <a:r>
                        <a:rPr lang="es-MX" sz="1400" dirty="0">
                          <a:effectLst/>
                        </a:rPr>
                        <a:t>+ RAIZ DEL METAL + OSO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45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QUÍMICOS INORGÁNICOS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 smtClean="0"/>
              <a:t>5.2.3 ÁCIDOS</a:t>
            </a:r>
            <a:endParaRPr lang="es-MX" b="1" dirty="0"/>
          </a:p>
          <a:p>
            <a:pPr marL="0" indent="0">
              <a:buNone/>
            </a:pPr>
            <a:r>
              <a:rPr lang="es-MX" dirty="0" smtClean="0"/>
              <a:t>Se forman cuando los óxidos se ponen en contacto con el agua. Se clasifican 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Ácidos binarios (hidrácidos): formados por hidrógeno con número de oxidación positivo y no metales con número de oxidación negativo. Ejemplo: HCl ácido clorhídrico</a:t>
            </a:r>
          </a:p>
        </p:txBody>
      </p:sp>
    </p:spTree>
    <p:extLst>
      <p:ext uri="{BB962C8B-B14F-4D97-AF65-F5344CB8AC3E}">
        <p14:creationId xmlns:p14="http://schemas.microsoft.com/office/powerpoint/2010/main" val="218324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QUÍMICOS INORGÁNICOS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 smtClean="0"/>
              <a:t>5.2.3 ÁCIDOS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Ácidos </a:t>
            </a:r>
            <a:r>
              <a:rPr lang="es-MX" dirty="0"/>
              <a:t>ternarios (oxácidos): </a:t>
            </a:r>
            <a:r>
              <a:rPr lang="es-MX" dirty="0" smtClean="0"/>
              <a:t>los forman el hidrógeno con número de oxidación positivo, </a:t>
            </a:r>
            <a:r>
              <a:rPr lang="es-MX" dirty="0"/>
              <a:t>no metal o metal de </a:t>
            </a:r>
            <a:r>
              <a:rPr lang="es-MX" dirty="0" smtClean="0"/>
              <a:t>transición con número de oxidación positivo </a:t>
            </a:r>
            <a:r>
              <a:rPr lang="es-MX" dirty="0"/>
              <a:t>y oxígeno </a:t>
            </a:r>
            <a:r>
              <a:rPr lang="es-MX" dirty="0" smtClean="0"/>
              <a:t>con número de oxidación negativo. Ej. HClO ácido hipocloroso. </a:t>
            </a:r>
            <a:endParaRPr lang="es-MX" dirty="0"/>
          </a:p>
          <a:p>
            <a:pPr>
              <a:buFont typeface="Wingdings" panose="05000000000000000000" pitchFamily="2" charset="2"/>
              <a:buChar char="§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2020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</a:t>
            </a:r>
            <a:r>
              <a:rPr lang="es-MX" dirty="0"/>
              <a:t>QUÍMICOS INORGÁNICOS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800" b="1" dirty="0" smtClean="0"/>
              <a:t>NOMENCLATURA DE ÁCIDOS</a:t>
            </a:r>
          </a:p>
          <a:p>
            <a:pPr marL="0" indent="0" algn="ctr">
              <a:buNone/>
            </a:pPr>
            <a:endParaRPr lang="es-MX" sz="2800" b="1" dirty="0"/>
          </a:p>
          <a:p>
            <a:pPr marL="0" indent="0" algn="ctr">
              <a:buNone/>
            </a:pPr>
            <a:endParaRPr lang="es-MX" sz="2800" b="1" dirty="0" smtClean="0"/>
          </a:p>
          <a:p>
            <a:pPr marL="0" indent="0" algn="ctr">
              <a:buNone/>
            </a:pPr>
            <a:endParaRPr lang="es-MX" sz="2800" b="1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780697"/>
              </p:ext>
            </p:extLst>
          </p:nvPr>
        </p:nvGraphicFramePr>
        <p:xfrm>
          <a:off x="251520" y="2132856"/>
          <a:ext cx="8568952" cy="275232"/>
        </p:xfrm>
        <a:graphic>
          <a:graphicData uri="http://schemas.openxmlformats.org/drawingml/2006/table">
            <a:tbl>
              <a:tblPr firstRow="1" firstCol="1" bandRow="1"/>
              <a:tblGrid>
                <a:gridCol w="8568952"/>
              </a:tblGrid>
              <a:tr h="275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NOMENCLATURA TRADICIONAL</a:t>
                      </a:r>
                      <a:r>
                        <a:rPr lang="es-MX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ACIDO BINARIO </a:t>
                      </a: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RAÍZ DEL NO METAL + HÍDRICO</a:t>
                      </a:r>
                      <a:endParaRPr lang="es-MX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86175"/>
              </p:ext>
            </p:extLst>
          </p:nvPr>
        </p:nvGraphicFramePr>
        <p:xfrm>
          <a:off x="251519" y="2492895"/>
          <a:ext cx="8568952" cy="3528396"/>
        </p:xfrm>
        <a:graphic>
          <a:graphicData uri="http://schemas.openxmlformats.org/drawingml/2006/table">
            <a:tbl>
              <a:tblPr firstRow="1" firstCol="1" bandRow="1"/>
              <a:tblGrid>
                <a:gridCol w="4284476"/>
                <a:gridCol w="4284476"/>
              </a:tblGrid>
              <a:tr h="2656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NOMENCLATURA TRADICIONAL: ÁCIDO</a:t>
                      </a:r>
                      <a:r>
                        <a:rPr lang="es-MX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 TERNARIOS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OXIDACIÓN </a:t>
                      </a: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Y 2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ÁCIDO + HIPO + RAIZ DEL METAL + OSO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OXIDACIÓN 3 </a:t>
                      </a: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 4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ÁCIDO + RAIZ DEL METAL + OSO</a:t>
                      </a:r>
                      <a:endParaRPr lang="es-MX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OXIDACIÓN 5 </a:t>
                      </a: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 6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ÁCIDO + RAIZ DEL METAL + ICO</a:t>
                      </a:r>
                      <a:endParaRPr lang="es-MX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OXIDACIÓN 7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ÁCIDO + PER + RAIZ DEL METAL + ICO</a:t>
                      </a:r>
                      <a:endParaRPr lang="es-MX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NUMERO DE OXIDACIÓN UNICO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OXIDO + RAIZ DEL METAL + ICO</a:t>
                      </a:r>
                      <a:endParaRPr lang="es-MX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27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 NUMEROS DE OXIDACIÓN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OXIDACIÓN MAYOR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ÁCIDO + RAIZ DEL METAL + ICO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27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OXIDACIÓN MENOR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ÁCIDO + RAIZ DEL METAL + OSO</a:t>
                      </a:r>
                      <a:endParaRPr lang="es-MX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25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</a:t>
            </a:r>
            <a:r>
              <a:rPr lang="es-MX" dirty="0"/>
              <a:t>QUÍMICOS INORGÁNICOS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 smtClean="0"/>
              <a:t>5.2.4 SALES</a:t>
            </a:r>
            <a:endParaRPr lang="es-MX" b="1" dirty="0"/>
          </a:p>
          <a:p>
            <a:pPr marL="0" indent="0">
              <a:buNone/>
            </a:pPr>
            <a:r>
              <a:rPr lang="es-MX" dirty="0"/>
              <a:t>R</a:t>
            </a:r>
            <a:r>
              <a:rPr lang="es-MX" dirty="0" smtClean="0"/>
              <a:t>esultan de la sustitución del o los hidrógenos de los ácidos por metales.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Sales binarias: formadas por un metal con número de oxidación positivo y un no metal con número de oxidación negativo. Ejemplo: NaCl cloruro de sodio.</a:t>
            </a:r>
          </a:p>
        </p:txBody>
      </p:sp>
    </p:spTree>
    <p:extLst>
      <p:ext uri="{BB962C8B-B14F-4D97-AF65-F5344CB8AC3E}">
        <p14:creationId xmlns:p14="http://schemas.microsoft.com/office/powerpoint/2010/main" val="393658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</a:t>
            </a:r>
            <a:r>
              <a:rPr lang="es-MX" dirty="0"/>
              <a:t>QUÍMICOS INORGÁNICOS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 smtClean="0"/>
              <a:t>SALES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Sales ternarias(</a:t>
            </a:r>
            <a:r>
              <a:rPr lang="es-MX" dirty="0" err="1" smtClean="0"/>
              <a:t>oxisales</a:t>
            </a:r>
            <a:r>
              <a:rPr lang="es-MX" dirty="0" smtClean="0"/>
              <a:t>): </a:t>
            </a:r>
            <a:r>
              <a:rPr lang="es-MX" dirty="0"/>
              <a:t>formadas por un metal, un no metal con número de oxidación positivo o un metal de transición y oxígeno. </a:t>
            </a:r>
            <a:r>
              <a:rPr lang="es-MX" dirty="0" smtClean="0"/>
              <a:t>Ejemplo: CaSO</a:t>
            </a:r>
            <a:r>
              <a:rPr lang="es-MX" sz="2000" dirty="0" smtClean="0"/>
              <a:t>4</a:t>
            </a:r>
            <a:r>
              <a:rPr lang="es-MX" dirty="0" smtClean="0"/>
              <a:t> sulfato de calcio.</a:t>
            </a:r>
            <a:endParaRPr lang="es-MX" dirty="0"/>
          </a:p>
          <a:p>
            <a:pPr>
              <a:buFont typeface="Wingdings" panose="05000000000000000000" pitchFamily="2" charset="2"/>
              <a:buChar char="§"/>
            </a:pPr>
            <a:r>
              <a:rPr lang="es-MX" dirty="0"/>
              <a:t>Sales cuaternarias: formadas por metal, hidrógeno, no metal o metal de </a:t>
            </a:r>
            <a:r>
              <a:rPr lang="es-MX" dirty="0" smtClean="0"/>
              <a:t>transición </a:t>
            </a:r>
            <a:r>
              <a:rPr lang="es-MX" dirty="0"/>
              <a:t>y </a:t>
            </a:r>
            <a:r>
              <a:rPr lang="es-MX" dirty="0" smtClean="0"/>
              <a:t>oxígeno. NaHCO</a:t>
            </a:r>
            <a:r>
              <a:rPr lang="es-MX" sz="2000" dirty="0" smtClean="0"/>
              <a:t>3</a:t>
            </a:r>
            <a:r>
              <a:rPr lang="es-MX" dirty="0" smtClean="0"/>
              <a:t> carbonato ácido de sodio.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521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</a:t>
            </a:r>
            <a:r>
              <a:rPr lang="es-MX" dirty="0"/>
              <a:t>QUÍMICOS INORGÁNICOS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 algn="ctr">
              <a:buNone/>
            </a:pPr>
            <a:r>
              <a:rPr lang="es-MX" sz="2800" b="1" dirty="0" smtClean="0"/>
              <a:t>NOMENCLATURA DE SALES</a:t>
            </a:r>
          </a:p>
          <a:p>
            <a:pPr marL="0" indent="0" algn="ctr">
              <a:buNone/>
            </a:pPr>
            <a:endParaRPr lang="es-MX" b="1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139173"/>
              </p:ext>
            </p:extLst>
          </p:nvPr>
        </p:nvGraphicFramePr>
        <p:xfrm>
          <a:off x="107504" y="1772816"/>
          <a:ext cx="8928992" cy="28803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928992"/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NOMENCLATURA TRADICIONAL: SALES BINARIAS:</a:t>
                      </a:r>
                      <a:r>
                        <a:rPr lang="es-MX" sz="1400" baseline="0" dirty="0" smtClean="0">
                          <a:effectLst/>
                        </a:rPr>
                        <a:t> </a:t>
                      </a:r>
                      <a:r>
                        <a:rPr lang="es-MX" sz="1400" dirty="0" smtClean="0">
                          <a:effectLst/>
                        </a:rPr>
                        <a:t>RAÍZ </a:t>
                      </a:r>
                      <a:r>
                        <a:rPr lang="es-MX" sz="1400" dirty="0">
                          <a:effectLst/>
                        </a:rPr>
                        <a:t>DEL NO METAL + URO + DE + NOMBRE DEL METAL</a:t>
                      </a:r>
                      <a:endParaRPr lang="es-MX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900291"/>
              </p:ext>
            </p:extLst>
          </p:nvPr>
        </p:nvGraphicFramePr>
        <p:xfrm>
          <a:off x="107504" y="1988840"/>
          <a:ext cx="8928992" cy="417134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6264"/>
                <a:gridCol w="6552728"/>
              </a:tblGrid>
              <a:tr h="23558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NOMENCLATURA TRADICIONAL: SALES TERNARIAS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</a:tr>
              <a:tr h="485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 NUMERO DE OXIDACIÓN 1 </a:t>
                      </a:r>
                      <a:r>
                        <a:rPr lang="es-MX" sz="1400" dirty="0">
                          <a:effectLst/>
                        </a:rPr>
                        <a:t>Y </a:t>
                      </a:r>
                      <a:r>
                        <a:rPr lang="es-MX" sz="1400" dirty="0" smtClean="0">
                          <a:effectLst/>
                        </a:rPr>
                        <a:t>2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HIPO + RAIZ DEL NO METAL O METAL DE TRANSICIÓN + ITO + RAÍZ DEL METAL + OSO ( O NOMBRE COMPLETO DEL METAL)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</a:tr>
              <a:tr h="485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NUMERO DE OXIDACIÓN 3 </a:t>
                      </a:r>
                      <a:r>
                        <a:rPr lang="es-MX" sz="1400" dirty="0">
                          <a:effectLst/>
                        </a:rPr>
                        <a:t>Y 4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RAIZ DEL NO METAL O METAL DE TRANSICIÓN  + ITO + RAÍZ DEL METAL + OSO ( O NOMBRE COMPLETO DEL METAL)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</a:tr>
              <a:tr h="485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NUMERO DE OXIDACIÓN 5 </a:t>
                      </a:r>
                      <a:r>
                        <a:rPr lang="es-MX" sz="1400" dirty="0">
                          <a:effectLst/>
                        </a:rPr>
                        <a:t>Y 6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RAIZ DEL NO METAL O METAL DE TRANSICIÓN  + ATO  + RAÍZ DEL METAL + ICO ( O NOMBRE COMPLETO DEL METAL)</a:t>
                      </a:r>
                      <a:endParaRPr lang="es-MX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</a:tr>
              <a:tr h="485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NUMERO DE OXIDACIÓN 7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PER + RAIZ DEL NO METAL O METAL DE </a:t>
                      </a:r>
                      <a:r>
                        <a:rPr lang="es-MX" sz="1400" dirty="0" smtClean="0">
                          <a:effectLst/>
                        </a:rPr>
                        <a:t>TRANSICIÓN </a:t>
                      </a:r>
                      <a:r>
                        <a:rPr lang="es-MX" sz="1400" dirty="0">
                          <a:effectLst/>
                        </a:rPr>
                        <a:t>+ ATO  + RAÍZ DEL METAL + ICO ( O NOMBRE COMPLETO DEL METAL)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</a:tr>
              <a:tr h="485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NUMERO DE OXIDACIÓN UNICO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RAIZ DEL NO METAL O METAL DE TRANSICIÓN </a:t>
                      </a:r>
                      <a:r>
                        <a:rPr lang="es-MX" sz="1400" dirty="0" smtClean="0">
                          <a:effectLst/>
                        </a:rPr>
                        <a:t> </a:t>
                      </a:r>
                      <a:r>
                        <a:rPr lang="es-MX" sz="1400" dirty="0">
                          <a:effectLst/>
                        </a:rPr>
                        <a:t>+ ATO  + RAÍZ DEL METAL + ICO ( O NOMBRE COMPLETO DEL METAL)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</a:tr>
              <a:tr h="73617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DOS NUMEROS DE OXIDACIÓN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MAYOR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RAIZ DEL NO METAL O METAL DE TRANSICIÓN  + </a:t>
                      </a:r>
                      <a:r>
                        <a:rPr lang="es-MX" sz="1400" dirty="0" smtClean="0">
                          <a:effectLst/>
                        </a:rPr>
                        <a:t>ATO </a:t>
                      </a:r>
                      <a:r>
                        <a:rPr lang="es-MX" sz="1400" dirty="0">
                          <a:effectLst/>
                        </a:rPr>
                        <a:t>+ RAÍZ DEL METAL + ICO ( O NOMBRE COMPLETO DEL METAL)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</a:tr>
              <a:tr h="73617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MENOR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RAIZ DEL NO METAL O METAL DE TRANSICIÓN  + </a:t>
                      </a:r>
                      <a:r>
                        <a:rPr lang="es-MX" sz="1400" dirty="0" smtClean="0">
                          <a:effectLst/>
                        </a:rPr>
                        <a:t>ITO  </a:t>
                      </a:r>
                      <a:r>
                        <a:rPr lang="es-MX" sz="1400" dirty="0">
                          <a:effectLst/>
                        </a:rPr>
                        <a:t>+ RAÍZ DEL METAL + OSO ( O NOMBRE COMPLETO DEL METAL)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30" marR="6763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1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BIBLIOGRAFÍA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1. CHANG, R. (2002). </a:t>
            </a:r>
            <a:r>
              <a:rPr lang="es-MX" i="1" dirty="0"/>
              <a:t>Química</a:t>
            </a:r>
            <a:r>
              <a:rPr lang="es-MX" dirty="0"/>
              <a:t>. México, D.F. 7ª.Ed. Mc Graw Hill. </a:t>
            </a:r>
          </a:p>
          <a:p>
            <a:pPr marL="0" indent="0">
              <a:buNone/>
            </a:pPr>
            <a:r>
              <a:rPr lang="es-MX" dirty="0" smtClean="0"/>
              <a:t>2. UNAM</a:t>
            </a:r>
            <a:r>
              <a:rPr lang="es-MX" dirty="0"/>
              <a:t>. (22 de Febrero de 2017). Química 1. México, D.F., </a:t>
            </a:r>
            <a:r>
              <a:rPr lang="es-MX" dirty="0" smtClean="0"/>
              <a:t>México.</a:t>
            </a:r>
          </a:p>
          <a:p>
            <a:pPr marL="0" indent="0">
              <a:buNone/>
            </a:pPr>
            <a:r>
              <a:rPr lang="es-MX" dirty="0" smtClean="0"/>
              <a:t>http://portalacademico.cch.unam.mx/alumno/quimica1/u2/oxigeno_elementos/reglas_nomenclatura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4409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MX" sz="2400" dirty="0">
                <a:solidFill>
                  <a:prstClr val="black"/>
                </a:solidFill>
              </a:rPr>
              <a:t>Asignatura: Química Inorgánica</a:t>
            </a:r>
            <a:br>
              <a:rPr lang="es-MX" sz="2400" dirty="0">
                <a:solidFill>
                  <a:prstClr val="black"/>
                </a:solidFill>
              </a:rPr>
            </a:br>
            <a:r>
              <a:rPr lang="es-MX" sz="2400" dirty="0">
                <a:solidFill>
                  <a:prstClr val="black"/>
                </a:solidFill>
              </a:rPr>
              <a:t>Semestre: cuarto</a:t>
            </a:r>
            <a:br>
              <a:rPr lang="es-MX" sz="2400" dirty="0">
                <a:solidFill>
                  <a:prstClr val="black"/>
                </a:solidFill>
              </a:rPr>
            </a:br>
            <a:r>
              <a:rPr lang="es-MX" sz="2400" dirty="0">
                <a:solidFill>
                  <a:prstClr val="black"/>
                </a:solidFill>
              </a:rPr>
              <a:t>Tema: </a:t>
            </a:r>
            <a:r>
              <a:rPr lang="es-MX" sz="2400" dirty="0" smtClean="0">
                <a:solidFill>
                  <a:prstClr val="black"/>
                </a:solidFill>
              </a:rPr>
              <a:t>5.2 Compuestos químicos inorgánicos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b="1" dirty="0" smtClean="0"/>
              <a:t>ABSTRAC</a:t>
            </a:r>
          </a:p>
          <a:p>
            <a:pPr marL="0" indent="0" algn="just">
              <a:buNone/>
            </a:pPr>
            <a:r>
              <a:rPr lang="en-US" dirty="0"/>
              <a:t>Inorganic chemicals have a wide variety of structures, depending on the type and amount of atoms that are bonded.</a:t>
            </a:r>
          </a:p>
          <a:p>
            <a:pPr marL="0" indent="0" algn="just">
              <a:buNone/>
            </a:pPr>
            <a:r>
              <a:rPr lang="en-US" b="1" dirty="0"/>
              <a:t>Key words</a:t>
            </a:r>
            <a:r>
              <a:rPr lang="en-US" dirty="0"/>
              <a:t>: inorganic, nomenclature, links.</a:t>
            </a:r>
            <a:endParaRPr lang="es-MX" dirty="0" smtClean="0"/>
          </a:p>
          <a:p>
            <a:pPr marL="0" indent="0" algn="ctr">
              <a:buNone/>
            </a:pPr>
            <a:endParaRPr lang="es-MX" b="1" dirty="0" smtClean="0"/>
          </a:p>
          <a:p>
            <a:pPr marL="0" indent="0" algn="ctr">
              <a:buNone/>
            </a:pPr>
            <a:r>
              <a:rPr lang="es-MX" b="1" dirty="0" smtClean="0"/>
              <a:t>RESUMEN</a:t>
            </a:r>
          </a:p>
          <a:p>
            <a:pPr marL="0" indent="0" algn="just">
              <a:buNone/>
            </a:pPr>
            <a:r>
              <a:rPr lang="es-MX" dirty="0"/>
              <a:t>Los compuestos químicos inorgánicos presentan una gran variedad de estructuras, dependiendo </a:t>
            </a:r>
            <a:r>
              <a:rPr lang="es-MX" dirty="0" smtClean="0"/>
              <a:t>del </a:t>
            </a:r>
            <a:r>
              <a:rPr lang="es-MX" dirty="0"/>
              <a:t>tipo y la cantidad de átomos que se enlacen.</a:t>
            </a:r>
          </a:p>
          <a:p>
            <a:pPr marL="0" indent="0" algn="just">
              <a:buNone/>
            </a:pPr>
            <a:r>
              <a:rPr lang="es-MX" b="1" dirty="0"/>
              <a:t>Palabras clave</a:t>
            </a:r>
            <a:r>
              <a:rPr lang="es-MX" dirty="0"/>
              <a:t>: inorgánico, nomenclatura, enlaces.</a:t>
            </a:r>
          </a:p>
          <a:p>
            <a:pPr marL="0" indent="0" algn="ctr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9556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044115336"/>
              </p:ext>
            </p:extLst>
          </p:nvPr>
        </p:nvGraphicFramePr>
        <p:xfrm>
          <a:off x="1524000" y="44624"/>
          <a:ext cx="6792416" cy="5416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50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QUÍMICOS INORGÁNICOS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 smtClean="0"/>
              <a:t>NOMENCLATURA</a:t>
            </a:r>
          </a:p>
          <a:p>
            <a:pPr marL="0" indent="0">
              <a:buNone/>
            </a:pPr>
            <a:r>
              <a:rPr lang="es-MX" dirty="0"/>
              <a:t>E</a:t>
            </a:r>
            <a:r>
              <a:rPr lang="es-MX" dirty="0" smtClean="0"/>
              <a:t>s </a:t>
            </a:r>
            <a:r>
              <a:rPr lang="es-MX" dirty="0"/>
              <a:t>un conjunto de </a:t>
            </a:r>
            <a:r>
              <a:rPr lang="es-MX" dirty="0" smtClean="0"/>
              <a:t>normas </a:t>
            </a:r>
            <a:r>
              <a:rPr lang="es-MX" dirty="0"/>
              <a:t>que se aplican para nombrar y representar </a:t>
            </a:r>
            <a:r>
              <a:rPr lang="es-MX" dirty="0" smtClean="0"/>
              <a:t>fórmulas haciendo uso de los elementos de la tabla periódica y sus símbolos.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4357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QUÍMICOS INORGÁNICOS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 smtClean="0"/>
              <a:t>NOMENCLATURA</a:t>
            </a:r>
          </a:p>
          <a:p>
            <a:pPr marL="0" indent="0">
              <a:buNone/>
            </a:pPr>
            <a:r>
              <a:rPr lang="es-MX" dirty="0" smtClean="0"/>
              <a:t>Actualmente </a:t>
            </a:r>
            <a:r>
              <a:rPr lang="es-MX" dirty="0"/>
              <a:t>se aceptan tres sistemas de nomenclatura donde se agrupan y nombran a los compuestos inorgánicos</a:t>
            </a:r>
            <a:r>
              <a:rPr lang="es-MX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Nomenclatura tradicional. Es el sistema más antiguo, utiliza prefijos de acuerdo con el número de oxidación en la formulación.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00506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QUÍMICOS INORGÁNICOS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s-MX" sz="3500" b="1" dirty="0" smtClean="0"/>
              <a:t>NOMENCLATURA</a:t>
            </a:r>
            <a:endParaRPr lang="es-MX" sz="35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s-MX" dirty="0"/>
              <a:t>Nomenclatura Stock. El sistema se basa </a:t>
            </a:r>
            <a:r>
              <a:rPr lang="es-MX" dirty="0" smtClean="0"/>
              <a:t>en los números de oxidación utilizados en la formulación y los representa mediante números romanos.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dirty="0" smtClean="0"/>
              <a:t>Nomenclatura IUPAC. Este sistema de la Unión Internacional de Química Pura y Aplicada utiliza la cantidad de átomos para nombrar y formular los compuestos químicos inorgánicos.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2875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006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5.2 COMPUESTOS </a:t>
            </a:r>
            <a:r>
              <a:rPr lang="es-MX" dirty="0"/>
              <a:t>QUÍMICOS INORGÁNICOS 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MX" b="1" dirty="0" smtClean="0">
                <a:solidFill>
                  <a:prstClr val="black"/>
                </a:solidFill>
              </a:rPr>
              <a:t>5.2.1 ÓXIDOS </a:t>
            </a:r>
          </a:p>
          <a:p>
            <a:pPr marL="0" indent="0" algn="just">
              <a:buNone/>
            </a:pPr>
            <a:r>
              <a:rPr lang="es-MX" dirty="0" smtClean="0"/>
              <a:t>Son compuestos binarios, se forman con dos átomos, el anión es el oxígeno.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 smtClean="0"/>
              <a:t>Óxidos básicos. son combinaciones del oxígeno con un metal. Ejemplo: CaO  óxido de calcio.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dirty="0" smtClean="0"/>
              <a:t>Óxidos ácidos: son combinaciones del oxígeno con un no metal. Ejemplo: CO monóxido de carbono.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1671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</a:t>
            </a:r>
            <a:r>
              <a:rPr lang="es-MX" dirty="0"/>
              <a:t>QUÍMICOS INORGÁNICOS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sz="2800" b="1" dirty="0" smtClean="0"/>
              <a:t>NOMENCLATURA DE ÓXIDOS</a:t>
            </a:r>
          </a:p>
          <a:p>
            <a:pPr marL="0" indent="0" algn="ctr">
              <a:buNone/>
            </a:pPr>
            <a:endParaRPr lang="es-MX" b="1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847378"/>
              </p:ext>
            </p:extLst>
          </p:nvPr>
        </p:nvGraphicFramePr>
        <p:xfrm>
          <a:off x="323528" y="2010779"/>
          <a:ext cx="8733656" cy="411601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62928"/>
                <a:gridCol w="2137472"/>
                <a:gridCol w="1800200"/>
                <a:gridCol w="1466394"/>
                <a:gridCol w="1866662"/>
              </a:tblGrid>
              <a:tr h="20999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NOMECLATURA TRADICIONAL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NOMECLATURA: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999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</a:rPr>
                        <a:t>                                                         OXIDOS </a:t>
                      </a:r>
                      <a:r>
                        <a:rPr lang="es-MX" sz="1200" dirty="0">
                          <a:effectLst/>
                        </a:rPr>
                        <a:t>BÁSICOS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OXIDOS ÁCIDOS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IUPAC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STOCK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430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</a:rPr>
                        <a:t>NÚMERO DE OXIDACIÓN </a:t>
                      </a:r>
                      <a:r>
                        <a:rPr lang="es-MX" sz="1200" dirty="0">
                          <a:effectLst/>
                        </a:rPr>
                        <a:t>1 Y 2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OXIDO + HIPO + RAIZ DEL METAL + OSO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ANHIDRIDO + HIPO + RAIZ DEL METAL + OSO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PREFIJO (DEACUERDO AL NÚMERO DE </a:t>
                      </a:r>
                      <a:r>
                        <a:rPr lang="es-MX" sz="1200" dirty="0" smtClean="0">
                          <a:effectLst/>
                        </a:rPr>
                        <a:t>OXÍGENO: </a:t>
                      </a:r>
                      <a:r>
                        <a:rPr lang="es-MX" sz="1200" dirty="0">
                          <a:effectLst/>
                        </a:rPr>
                        <a:t>MONO, DI, TRI, TETRA, ETC</a:t>
                      </a:r>
                      <a:r>
                        <a:rPr lang="es-MX" sz="1200" dirty="0" smtClean="0">
                          <a:effectLst/>
                        </a:rPr>
                        <a:t>.) </a:t>
                      </a:r>
                      <a:r>
                        <a:rPr lang="es-MX" sz="1200" dirty="0">
                          <a:effectLst/>
                        </a:rPr>
                        <a:t>+ OXIDO + DE </a:t>
                      </a:r>
                      <a:r>
                        <a:rPr lang="es-MX" sz="1200" dirty="0" smtClean="0">
                          <a:effectLst/>
                        </a:rPr>
                        <a:t>+ PREFIJO</a:t>
                      </a:r>
                      <a:r>
                        <a:rPr lang="es-MX" sz="1200" baseline="0" dirty="0" smtClean="0">
                          <a:effectLst/>
                        </a:rPr>
                        <a:t> (</a:t>
                      </a:r>
                      <a:r>
                        <a:rPr lang="es-MX" sz="1200" dirty="0" smtClean="0">
                          <a:effectLst/>
                        </a:rPr>
                        <a:t> </a:t>
                      </a:r>
                      <a:r>
                        <a:rPr lang="es-MX" sz="1200" dirty="0">
                          <a:effectLst/>
                        </a:rPr>
                        <a:t>DI, TRI, </a:t>
                      </a:r>
                      <a:r>
                        <a:rPr lang="es-MX" sz="1200" dirty="0" smtClean="0">
                          <a:effectLst/>
                        </a:rPr>
                        <a:t>TETRA) </a:t>
                      </a:r>
                      <a:r>
                        <a:rPr lang="es-MX" sz="1200" dirty="0">
                          <a:effectLst/>
                        </a:rPr>
                        <a:t>+ NOMBRE COMPLETO DEL METAL O NO METAL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OXIDO + DE + NOMBRE COMPLETO DEL METAL O NO METAL + NÚMERO ROMANO (CORRESPONDIENTE AL NÚMERO DE OXIDACIÓN DEL METAL O NO METAL)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NOTA: EN CASO DE QUE EL METAL O NO METAL CUENTEN CON UN SOLO NÚMERO DE OXIDACIÓN, EL NUMERO ROMANO SE OMITE.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0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</a:rPr>
                        <a:t>NÚMERO DE</a:t>
                      </a:r>
                      <a:r>
                        <a:rPr lang="es-MX" sz="1200" baseline="0" dirty="0" smtClean="0">
                          <a:effectLst/>
                        </a:rPr>
                        <a:t> OXIDACIÓN </a:t>
                      </a:r>
                      <a:r>
                        <a:rPr lang="es-MX" sz="1200" dirty="0" smtClean="0">
                          <a:effectLst/>
                        </a:rPr>
                        <a:t>3 </a:t>
                      </a:r>
                      <a:r>
                        <a:rPr lang="es-MX" sz="1200" dirty="0">
                          <a:effectLst/>
                        </a:rPr>
                        <a:t>Y 4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OXIDO + RAIZ DEL METAL + OSO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ANHIDRIDO + RAIZ DEL METAL + OSO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0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</a:rPr>
                        <a:t>NÚMERO DE OXIDACIÓN 5 </a:t>
                      </a:r>
                      <a:r>
                        <a:rPr lang="es-MX" sz="1200" dirty="0">
                          <a:effectLst/>
                        </a:rPr>
                        <a:t>Y 6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OXIDO + RAIZ DEL METAL + ICO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ANHIDRIDO + RAIZ DEL METAL + ICO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0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</a:rPr>
                        <a:t>NÚMERO DE OXIDACIÓN 7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OXIDO + PER + RAIZ DEL METAL + ICO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ANHIDRIDO + PER + RAIZ DEL METAL + ICO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0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NUMERO DE OXIDACIÓN UNICO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OXIDO + RAIZ DEL METAL + ICO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ANHIDRIDO + RAIZ DEL METAL + ICO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7131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DOS NUMEROS DE OXIDACIÓN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</a:rPr>
                        <a:t>NÚMERO</a:t>
                      </a:r>
                      <a:r>
                        <a:rPr lang="es-MX" sz="1200" baseline="0" dirty="0" smtClean="0">
                          <a:effectLst/>
                        </a:rPr>
                        <a:t> DE OXIDACIÓN </a:t>
                      </a:r>
                      <a:r>
                        <a:rPr lang="es-MX" sz="1200" dirty="0" smtClean="0">
                          <a:effectLst/>
                        </a:rPr>
                        <a:t>MAYOR</a:t>
                      </a:r>
                      <a:endParaRPr lang="es-MX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OXIDO + RAIZ DEL METAL + ICO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MAYOR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ANHIDRIDO + RAIZ DEL METAL + ICO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713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 smtClean="0">
                          <a:effectLst/>
                        </a:rPr>
                        <a:t>NÚMERO DE OXIDACIÓN</a:t>
                      </a:r>
                      <a:r>
                        <a:rPr lang="es-MX" sz="1200" baseline="0" dirty="0" smtClean="0">
                          <a:effectLst/>
                        </a:rPr>
                        <a:t> </a:t>
                      </a:r>
                      <a:r>
                        <a:rPr lang="es-MX" sz="1200" dirty="0" smtClean="0">
                          <a:effectLst/>
                        </a:rPr>
                        <a:t>MENOR</a:t>
                      </a:r>
                      <a:endParaRPr lang="es-MX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OXIDO + RAIZ DEL METAL + OSO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MENOR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ANHIDRIDO + RAIZ DEL METAL + OSO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56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5.2 COMPUESTOS QUÍMICOS INORGÁNICOS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 smtClean="0"/>
              <a:t>5.2.2 HIDRÓXIDOS</a:t>
            </a:r>
          </a:p>
          <a:p>
            <a:pPr marL="0" indent="0">
              <a:buNone/>
            </a:pPr>
            <a:r>
              <a:rPr lang="es-MX" dirty="0"/>
              <a:t>S</a:t>
            </a:r>
            <a:r>
              <a:rPr lang="es-MX" dirty="0" smtClean="0"/>
              <a:t>on compuestos que se forman al combinarse un óxido básico más agua.</a:t>
            </a:r>
          </a:p>
          <a:p>
            <a:pPr marL="0" indent="0">
              <a:buNone/>
            </a:pPr>
            <a:r>
              <a:rPr lang="es-MX" dirty="0" smtClean="0"/>
              <a:t>El metal presenta número de oxidación positivo y el grupo hidroxilo (formado por oxígeno e hidrógeno en ese </a:t>
            </a:r>
            <a:r>
              <a:rPr lang="es-MX" dirty="0"/>
              <a:t>o</a:t>
            </a:r>
            <a:r>
              <a:rPr lang="es-MX" dirty="0" smtClean="0"/>
              <a:t>rden) presenta número de oxidación negativo. Ejemplo: NaOH hidróxido de sodio.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4776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1216</Words>
  <Application>Microsoft Office PowerPoint</Application>
  <PresentationFormat>Presentación en pantalla (4:3)</PresentationFormat>
  <Paragraphs>174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ÁREA ACADÉMICA: CIENCIAS EXPERIMENTALES TEMA: 5.2 COMPUESTOS QUÍMICOS INORGÁNICOS PROFESOR: LILIA GUERRA MEDRANO PERIODO: ENERO- JUNIO 2017 </vt:lpstr>
      <vt:lpstr>Asignatura: Química Inorgánica Semestre: cuarto Tema: 5.2 Compuestos químicos inorgánicos</vt:lpstr>
      <vt:lpstr>Presentación de PowerPoint</vt:lpstr>
      <vt:lpstr>5.2 COMPUESTOS QUÍMICOS INORGÁNICOS</vt:lpstr>
      <vt:lpstr>5.2 COMPUESTOS QUÍMICOS INORGÁNICOS</vt:lpstr>
      <vt:lpstr>5.2 COMPUESTOS QUÍMICOS INORGÁNICOS</vt:lpstr>
      <vt:lpstr> 5.2 COMPUESTOS QUÍMICOS INORGÁNICOS  </vt:lpstr>
      <vt:lpstr>5.2 COMPUESTOS QUÍMICOS INORGÁNICOS</vt:lpstr>
      <vt:lpstr>5.2 COMPUESTOS QUÍMICOS INORGÁNICOS</vt:lpstr>
      <vt:lpstr>5.2 COMPUESTOS QUÍMICOS INORGÁNICOS</vt:lpstr>
      <vt:lpstr>5.2 COMPUESTOS QUÍMICOS INORGÁNICOS</vt:lpstr>
      <vt:lpstr>5.2 COMPUESTOS QUÍMICOS INORGÁNICOS</vt:lpstr>
      <vt:lpstr>5.2 COMPUESTOS QUÍMICOS INORGÁNICOS</vt:lpstr>
      <vt:lpstr>5.2 COMPUESTOS QUÍMICOS INORGÁNICOS</vt:lpstr>
      <vt:lpstr>5.2 COMPUESTOS QUÍMICOS INORGÁNICOS</vt:lpstr>
      <vt:lpstr>5.2 COMPUESTOS QUÍMICOS INORGÁNICOS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38</cp:revision>
  <dcterms:created xsi:type="dcterms:W3CDTF">2015-04-07T18:25:10Z</dcterms:created>
  <dcterms:modified xsi:type="dcterms:W3CDTF">2017-03-11T20:04:03Z</dcterms:modified>
</cp:coreProperties>
</file>