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7" r:id="rId3"/>
    <p:sldId id="258" r:id="rId4"/>
    <p:sldId id="261" r:id="rId5"/>
    <p:sldId id="262" r:id="rId6"/>
    <p:sldId id="264" r:id="rId7"/>
    <p:sldId id="266" r:id="rId8"/>
    <p:sldId id="270" r:id="rId9"/>
    <p:sldId id="271" r:id="rId10"/>
    <p:sldId id="259" r:id="rId11"/>
    <p:sldId id="263" r:id="rId12"/>
    <p:sldId id="268" r:id="rId13"/>
    <p:sldId id="272" r:id="rId14"/>
    <p:sldId id="273" r:id="rId15"/>
    <p:sldId id="260" r:id="rId16"/>
    <p:sldId id="265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60"/>
  </p:normalViewPr>
  <p:slideViewPr>
    <p:cSldViewPr>
      <p:cViewPr>
        <p:scale>
          <a:sx n="81" d="100"/>
          <a:sy n="81" d="100"/>
        </p:scale>
        <p:origin x="-82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uxchi.iztacala.unam.mx/cuaed/fisicoquimica/pdf/teo_atom_2010.pdf" TargetMode="External"/><Relationship Id="rId2" Type="http://schemas.openxmlformats.org/officeDocument/2006/relationships/hyperlink" Target="http://www.cecyt3.ipn.mx/actividades-on-line/QUIMICA1/Actividades-Quimica-I-%20Sergio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onfiguraci%C3%B3n_electr%C3%B3nica" TargetMode="External"/><Relationship Id="rId5" Type="http://schemas.openxmlformats.org/officeDocument/2006/relationships/hyperlink" Target="http://resumenesquimica-jmvm.blogspot.mx/2014/11/configuracion-electronica-y-diagrama-de.html" TargetMode="External"/><Relationship Id="rId4" Type="http://schemas.openxmlformats.org/officeDocument/2006/relationships/hyperlink" Target="http://la-mecanica-cuantica.blogspot.mx/2009/08/el-principio-de-exclusion-de-pauli-ii_11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6694512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CIENCIAS EXPERIMENTALES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2.2.3 CONFIGURACIÓN ELECTRÓNICA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LILIA GUERRA MEDRANO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ENERO-JUNIO 2017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88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</a:t>
            </a:r>
            <a:r>
              <a:rPr lang="es-MX" dirty="0"/>
              <a:t>ELECTRÓNICA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/>
              <a:t>PRINCIPIO DE MAXIMA MULTIPLICIDAD DE HUND</a:t>
            </a:r>
          </a:p>
          <a:p>
            <a:pPr marL="0" indent="0" algn="just">
              <a:buNone/>
            </a:pPr>
            <a:r>
              <a:rPr lang="es-MX" dirty="0" smtClean="0"/>
              <a:t>Friedrich Hund enuncia lo siguiente: la distribución electrónica más estable en los subniveles es la que tiene el mayor número de espines paralelos, esto se logra llenando los orbitales con electrones de giro positivo y posteriormente con electrones de giro negativo.</a:t>
            </a:r>
          </a:p>
        </p:txBody>
      </p:sp>
    </p:spTree>
    <p:extLst>
      <p:ext uri="{BB962C8B-B14F-4D97-AF65-F5344CB8AC3E}">
        <p14:creationId xmlns:p14="http://schemas.microsoft.com/office/powerpoint/2010/main" val="100365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/>
              <a:t>PRINCIPIO DE </a:t>
            </a:r>
            <a:r>
              <a:rPr lang="es-MX" b="1" dirty="0" smtClean="0"/>
              <a:t>EXCLUSIÓN </a:t>
            </a:r>
            <a:r>
              <a:rPr lang="es-MX" b="1" dirty="0"/>
              <a:t>DE PAULI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Ernst Pauli enuncia que dos electrones en un mismo átomo, no puede tener los cuatro números cuánticos iguales, esto es pueden coexistir en el mismo orbital pero con espines opuestos.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638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ELECTRONICA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EJEMPLOS: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 </a:t>
            </a:r>
            <a:r>
              <a:rPr lang="es-MX" sz="2000" dirty="0" smtClean="0"/>
              <a:t>Símbolo  Configuración         Representación gráfica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708920"/>
            <a:ext cx="5688632" cy="32403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9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MX" b="1" dirty="0" smtClean="0"/>
              <a:t>Configuración electrónica Kernel</a:t>
            </a:r>
          </a:p>
          <a:p>
            <a:pPr marL="0" indent="0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Se refiere a la configuración electrónica abreviada, basada en los gases nobles (tal y como se presentó en la regla de las diagonales) debido a la estabilidad de estos átomos al poseer orbitales “p” completamente llenos de electrones.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051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smtClean="0"/>
              <a:t>EJEMPLO: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327693"/>
              </p:ext>
            </p:extLst>
          </p:nvPr>
        </p:nvGraphicFramePr>
        <p:xfrm>
          <a:off x="539552" y="2708920"/>
          <a:ext cx="8280920" cy="142228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36104"/>
                <a:gridCol w="2880320"/>
                <a:gridCol w="2690013"/>
                <a:gridCol w="1774483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ÁTOMO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CONFIGURACIÓN NORMAL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CONFIGURACIÓN DEL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GAS NOBLE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CONFIGURACIÓN KERNEL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aseline="-2500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r>
                        <a:rPr lang="es-MX" sz="200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endParaRPr lang="es-MX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1S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2S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2P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3S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3P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, 4S</a:t>
                      </a:r>
                      <a:r>
                        <a:rPr lang="es-MX" sz="2000" baseline="30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Ar 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1S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2S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2P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3S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s-MX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, 3P</a:t>
                      </a:r>
                      <a:r>
                        <a:rPr lang="es-MX" sz="2000" baseline="30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Ar 4S</a:t>
                      </a:r>
                      <a:r>
                        <a:rPr lang="es-MX" sz="2000" baseline="30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MX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40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GLOSARIO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MX" b="1" dirty="0" smtClean="0"/>
              <a:t>Configuración electrónica</a:t>
            </a:r>
            <a:r>
              <a:rPr lang="es-MX" dirty="0" smtClean="0"/>
              <a:t>. Representa la distribución de los electrones de un átomo.</a:t>
            </a:r>
          </a:p>
          <a:p>
            <a:pPr marL="0" indent="0" algn="just">
              <a:buNone/>
            </a:pPr>
            <a:r>
              <a:rPr lang="es-MX" b="1" dirty="0" smtClean="0"/>
              <a:t>Configuración electrónica Kernel</a:t>
            </a:r>
            <a:r>
              <a:rPr lang="es-MX" dirty="0" smtClean="0"/>
              <a:t>. Configuración electrónica abreviada, basada en los gases nobles (Neón, argón kriptón y radón).</a:t>
            </a:r>
          </a:p>
          <a:p>
            <a:pPr marL="0" indent="0" algn="just">
              <a:buNone/>
            </a:pPr>
            <a:r>
              <a:rPr lang="es-MX" b="1" dirty="0" smtClean="0"/>
              <a:t>Nivel</a:t>
            </a:r>
            <a:r>
              <a:rPr lang="es-MX" dirty="0" smtClean="0"/>
              <a:t>. Región energética localizada fuera del núcleo formada por subniveles.</a:t>
            </a:r>
          </a:p>
          <a:p>
            <a:pPr marL="0" indent="0" algn="just">
              <a:buNone/>
            </a:pPr>
            <a:r>
              <a:rPr lang="es-MX" b="1" dirty="0" smtClean="0"/>
              <a:t>Orbital</a:t>
            </a:r>
            <a:r>
              <a:rPr lang="es-MX" dirty="0" smtClean="0"/>
              <a:t>. Región en la cual es probable encontrar un electrón.</a:t>
            </a:r>
          </a:p>
          <a:p>
            <a:pPr marL="0" indent="0" algn="just">
              <a:buNone/>
            </a:pPr>
            <a:r>
              <a:rPr lang="es-MX" b="1" dirty="0" smtClean="0"/>
              <a:t>Subnivel</a:t>
            </a:r>
            <a:r>
              <a:rPr lang="es-MX" dirty="0" smtClean="0"/>
              <a:t>. Región energética formado por un conjunto de orbitales. Son 4 regiones s, p, d, f.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0809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62500" lnSpcReduction="20000"/>
          </a:bodyPr>
          <a:lstStyle/>
          <a:p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1. </a:t>
            </a:r>
            <a:r>
              <a:rPr lang="es-MX" dirty="0"/>
              <a:t>CHANG, R. </a:t>
            </a:r>
            <a:r>
              <a:rPr lang="es-MX" dirty="0" smtClean="0"/>
              <a:t>(2002). </a:t>
            </a:r>
            <a:r>
              <a:rPr lang="es-MX" i="1" dirty="0"/>
              <a:t>Química</a:t>
            </a:r>
            <a:r>
              <a:rPr lang="es-MX" dirty="0"/>
              <a:t>. </a:t>
            </a:r>
            <a:r>
              <a:rPr lang="es-MX" dirty="0" smtClean="0"/>
              <a:t>México, D.F. 7ª.Ed. Mc </a:t>
            </a:r>
            <a:r>
              <a:rPr lang="es-MX" dirty="0"/>
              <a:t>Graw Hill. 	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2. IPN</a:t>
            </a:r>
            <a:r>
              <a:rPr lang="es-MX" dirty="0"/>
              <a:t>. (19 de Febrero de 2017). Química 1. México, D.F., </a:t>
            </a:r>
            <a:r>
              <a:rPr lang="es-MX" dirty="0" smtClean="0"/>
              <a:t>México.</a:t>
            </a:r>
          </a:p>
          <a:p>
            <a:pPr marL="0" indent="0">
              <a:buNone/>
            </a:pPr>
            <a:r>
              <a:rPr lang="es-MX" dirty="0" smtClean="0">
                <a:hlinkClick r:id="rId2"/>
              </a:rPr>
              <a:t>http</a:t>
            </a:r>
            <a:r>
              <a:rPr lang="es-MX" dirty="0">
                <a:hlinkClick r:id="rId2"/>
              </a:rPr>
              <a:t>://</a:t>
            </a:r>
            <a:r>
              <a:rPr lang="es-MX" dirty="0" smtClean="0">
                <a:hlinkClick r:id="rId2"/>
              </a:rPr>
              <a:t>www.cecyt3.ipn.mx/actividades-on-line/QUIMICA1/Actividades-Quimica-I- SergioS.pdf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3. </a:t>
            </a:r>
            <a:r>
              <a:rPr lang="es-MX" dirty="0"/>
              <a:t>UNAM. (21 de Febrero de 2017). Modelos atómicos y tabla periódica. México, D.F., México.   </a:t>
            </a:r>
            <a:r>
              <a:rPr lang="es-MX" dirty="0">
                <a:hlinkClick r:id="rId3"/>
              </a:rPr>
              <a:t>http://tuxchi.iztacala.unam.mx/cuaed/fisicoquimica/pdf/teo_atom_2010.pdf</a:t>
            </a: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b="1" dirty="0" smtClean="0"/>
              <a:t>Imágenes</a:t>
            </a:r>
          </a:p>
          <a:p>
            <a:pPr marL="0" indent="0">
              <a:buNone/>
            </a:pPr>
            <a:r>
              <a:rPr lang="es-MX" dirty="0" smtClean="0">
                <a:hlinkClick r:id="rId4"/>
              </a:rPr>
              <a:t>1. http</a:t>
            </a:r>
            <a:r>
              <a:rPr lang="es-MX" dirty="0">
                <a:hlinkClick r:id="rId4"/>
              </a:rPr>
              <a:t>://</a:t>
            </a:r>
            <a:r>
              <a:rPr lang="es-MX" dirty="0" smtClean="0">
                <a:hlinkClick r:id="rId4"/>
              </a:rPr>
              <a:t>la-mecanica-cuantica.blogspot.mx/2009/08/el-principio-de-exclusion-de-pauli-ii_11.html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>
                <a:hlinkClick r:id="rId5"/>
              </a:rPr>
              <a:t>2. http</a:t>
            </a:r>
            <a:r>
              <a:rPr lang="es-MX" dirty="0">
                <a:hlinkClick r:id="rId5"/>
              </a:rPr>
              <a:t>://</a:t>
            </a:r>
            <a:r>
              <a:rPr lang="es-MX" dirty="0" smtClean="0">
                <a:hlinkClick r:id="rId5"/>
              </a:rPr>
              <a:t>resumenesquimica-jmvm.blogspot.mx/2014/11/configuracion-electronica-y-diagrama-de.html</a:t>
            </a:r>
            <a:endParaRPr lang="es-MX" dirty="0"/>
          </a:p>
          <a:p>
            <a:pPr marL="0" indent="0">
              <a:buNone/>
            </a:pPr>
            <a:r>
              <a:rPr lang="es-MX" dirty="0" smtClean="0">
                <a:hlinkClick r:id="rId6"/>
              </a:rPr>
              <a:t>3. https</a:t>
            </a:r>
            <a:r>
              <a:rPr lang="es-MX" dirty="0">
                <a:hlinkClick r:id="rId6"/>
              </a:rPr>
              <a:t>://</a:t>
            </a:r>
            <a:r>
              <a:rPr lang="es-MX" dirty="0" smtClean="0">
                <a:hlinkClick r:id="rId6"/>
              </a:rPr>
              <a:t>es.wikipedia.org/wiki/Configuraci%C3%B3n_electr%C3%B3nica</a:t>
            </a: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412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2000" dirty="0" smtClean="0"/>
              <a:t>Asignatura: Química Inorgánica</a:t>
            </a:r>
            <a:br>
              <a:rPr lang="es-MX" sz="2000" dirty="0" smtClean="0"/>
            </a:br>
            <a:r>
              <a:rPr lang="es-MX" sz="2000" dirty="0" smtClean="0"/>
              <a:t>Semestre: cuarto</a:t>
            </a:r>
            <a:br>
              <a:rPr lang="es-MX" sz="2000" dirty="0" smtClean="0"/>
            </a:br>
            <a:r>
              <a:rPr lang="es-MX" sz="2000" dirty="0" smtClean="0"/>
              <a:t>Tema: 2.2.3 Configuración electrónica</a:t>
            </a: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MX" b="1" dirty="0" smtClean="0"/>
              <a:t>ABSTRAC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electron configuration represents the distribution of the electrons in the orbitals of each energy sub-level.</a:t>
            </a:r>
          </a:p>
          <a:p>
            <a:pPr marL="0" indent="0" algn="just">
              <a:buNone/>
            </a:pPr>
            <a:endParaRPr lang="en-US" b="1" dirty="0" smtClean="0"/>
          </a:p>
          <a:p>
            <a:pPr marL="0" indent="0" algn="just">
              <a:buNone/>
            </a:pPr>
            <a:r>
              <a:rPr lang="en-US" b="1" dirty="0" smtClean="0"/>
              <a:t>Keywords</a:t>
            </a:r>
            <a:r>
              <a:rPr lang="en-US" dirty="0"/>
              <a:t>: electronic configuration, levels, suborbital, orbitals</a:t>
            </a:r>
            <a:r>
              <a:rPr lang="en-US" dirty="0" smtClean="0"/>
              <a:t>.</a:t>
            </a: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 algn="ctr">
              <a:buNone/>
            </a:pPr>
            <a:r>
              <a:rPr lang="es-MX" b="1" dirty="0" smtClean="0"/>
              <a:t>RESUMEN</a:t>
            </a:r>
            <a:endParaRPr lang="es-MX" b="1" dirty="0"/>
          </a:p>
          <a:p>
            <a:pPr marL="0" indent="0" algn="just">
              <a:buNone/>
            </a:pPr>
            <a:r>
              <a:rPr lang="es-MX" dirty="0" smtClean="0"/>
              <a:t>La configuración electrónica representa la distribución de los </a:t>
            </a:r>
            <a:r>
              <a:rPr lang="es-MX" dirty="0"/>
              <a:t>electrones en los </a:t>
            </a:r>
            <a:r>
              <a:rPr lang="es-MX" dirty="0" smtClean="0"/>
              <a:t>orbitales de cada subnivel energético.</a:t>
            </a:r>
          </a:p>
          <a:p>
            <a:pPr marL="0" indent="0" algn="just">
              <a:buNone/>
            </a:pPr>
            <a:endParaRPr lang="es-MX" b="1" dirty="0" smtClean="0"/>
          </a:p>
          <a:p>
            <a:pPr marL="0" indent="0" algn="just">
              <a:buNone/>
            </a:pPr>
            <a:r>
              <a:rPr lang="es-MX" b="1" dirty="0" smtClean="0"/>
              <a:t>Palabras clave</a:t>
            </a:r>
            <a:r>
              <a:rPr lang="es-MX" dirty="0" smtClean="0"/>
              <a:t>: configuración electrónica, niveles, suborbitales, orbitales.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700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La configuración electrónica representa la distribución de los electrones fuera del núcleo y se basa en tres principios básicos que a continuación se mencionan: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1609080"/>
            <a:ext cx="3312368" cy="173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/>
              <a:t>PRINCIPIO DE LLENADO DE AUF-BAU</a:t>
            </a:r>
          </a:p>
          <a:p>
            <a:pPr marL="0" indent="0" algn="just">
              <a:buNone/>
            </a:pPr>
            <a:r>
              <a:rPr lang="es-MX" dirty="0" smtClean="0"/>
              <a:t>Establece que el llenado de orbitales, inicia del subnivel más bajo de energía. </a:t>
            </a:r>
          </a:p>
          <a:p>
            <a:pPr marL="0" indent="0" algn="just">
              <a:buNone/>
            </a:pPr>
            <a:r>
              <a:rPr lang="es-MX" dirty="0" smtClean="0"/>
              <a:t>Para ordenar los subniveles (s, p, d y f) de acuerdo con su nivel energético se utiliza la regla de las diagonales.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147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 smtClean="0"/>
              <a:t>REGLA DE LAS DIAGONALES</a:t>
            </a:r>
          </a:p>
          <a:p>
            <a:pPr marL="0" indent="0" algn="ctr">
              <a:buNone/>
            </a:pPr>
            <a:endParaRPr lang="es-MX" dirty="0" smtClean="0"/>
          </a:p>
          <a:p>
            <a:pPr marL="0" indent="0" algn="ctr">
              <a:buNone/>
            </a:pP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7593" y="2142557"/>
            <a:ext cx="3728814" cy="344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61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De acuerdo a la regla de las diagonales, el orden que siguen los niveles y subniveles de energía iniciando de la parte posterior a la parte anterior partiendo de la primer flecha, es el siguiente:</a:t>
            </a:r>
          </a:p>
          <a:p>
            <a:pPr marL="0" indent="0" algn="just">
              <a:buNone/>
            </a:pPr>
            <a:r>
              <a:rPr lang="es-MX" dirty="0" smtClean="0"/>
              <a:t>1s,2s, 2p, 3s, 3p, 4s, 3d, 4p, 5s, 4d, 5p, 6s, 4f, 5d, 6p, 7s, 5f, 6d, 7p.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944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El llenado de los orbitales se realiza de acuerdo con la capacidad contenida en cada orbital: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 algn="r">
              <a:buNone/>
            </a:pPr>
            <a:r>
              <a:rPr lang="es-MX" sz="2400" dirty="0"/>
              <a:t>(IPN, 2017)</a:t>
            </a:r>
            <a:endParaRPr lang="es-MX" sz="2400" b="1" dirty="0"/>
          </a:p>
          <a:p>
            <a:pPr marL="0" indent="0" algn="r">
              <a:buNone/>
            </a:pPr>
            <a:endParaRPr lang="es-MX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681944"/>
              </p:ext>
            </p:extLst>
          </p:nvPr>
        </p:nvGraphicFramePr>
        <p:xfrm>
          <a:off x="1331640" y="2924944"/>
          <a:ext cx="6096000" cy="239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/>
                <a:gridCol w="2664296"/>
                <a:gridCol w="1775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</a:rPr>
                        <a:t>Subnivel de energía</a:t>
                      </a:r>
                      <a:endParaRPr lang="es-MX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</a:rPr>
                        <a:t>Número</a:t>
                      </a:r>
                      <a:r>
                        <a:rPr lang="es-MX" baseline="0" dirty="0" smtClean="0">
                          <a:solidFill>
                            <a:sysClr val="windowText" lastClr="000000"/>
                          </a:solidFill>
                        </a:rPr>
                        <a:t> de orbitales y representación gráfica</a:t>
                      </a:r>
                      <a:endParaRPr lang="es-MX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ysClr val="windowText" lastClr="000000"/>
                          </a:solidFill>
                        </a:rPr>
                        <a:t>Máximo</a:t>
                      </a:r>
                      <a:r>
                        <a:rPr lang="es-MX" baseline="0" dirty="0" smtClean="0">
                          <a:solidFill>
                            <a:sysClr val="windowText" lastClr="000000"/>
                          </a:solidFill>
                        </a:rPr>
                        <a:t> de electrones contenidos</a:t>
                      </a:r>
                      <a:endParaRPr lang="es-MX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 __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 __  __</a:t>
                      </a:r>
                      <a:r>
                        <a:rPr lang="es-MX" baseline="0" dirty="0" smtClean="0"/>
                        <a:t> __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6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5 __ __ __ __ __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10 __ __ __ __ __ __ __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14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50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Los electrones en la configuración se representan mediante exponentes y en la representación gráfica se hace uso de flechas: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 smtClean="0"/>
              <a:t>Hacia arriba   indica el giro positivo del electrón.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 smtClean="0"/>
              <a:t>Hacia abajo   indica el giro negativo del electrón.</a:t>
            </a:r>
            <a:endParaRPr lang="es-MX" dirty="0"/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3419872" y="3284984"/>
            <a:ext cx="0" cy="2880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3347864" y="4437112"/>
            <a:ext cx="0" cy="2880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141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2.2.3 CONFIGURACIÓN ELECTRÓNICA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 smtClean="0"/>
              <a:t>Notación cuántica</a:t>
            </a:r>
            <a:endParaRPr lang="es-MX" b="1" dirty="0"/>
          </a:p>
          <a:p>
            <a:pPr marL="0" indent="0" algn="ctr">
              <a:buNone/>
            </a:pPr>
            <a:endParaRPr lang="es-MX" b="1" dirty="0" smtClean="0"/>
          </a:p>
          <a:p>
            <a:pPr marL="0" indent="0" algn="ctr">
              <a:buNone/>
            </a:pPr>
            <a:endParaRPr lang="es-MX" dirty="0" smtClean="0"/>
          </a:p>
          <a:p>
            <a:pPr marL="0" indent="0" algn="ctr">
              <a:buNone/>
            </a:pPr>
            <a:endParaRPr lang="es-MX" dirty="0"/>
          </a:p>
          <a:p>
            <a:pPr marL="0" indent="0" algn="ctr">
              <a:buNone/>
            </a:pPr>
            <a:endParaRPr lang="es-MX" dirty="0" smtClean="0"/>
          </a:p>
          <a:p>
            <a:pPr marL="0" indent="0" algn="r">
              <a:buNone/>
            </a:pPr>
            <a:r>
              <a:rPr lang="es-MX" sz="2400" dirty="0"/>
              <a:t>(IPN, 2017)</a:t>
            </a:r>
            <a:endParaRPr lang="es-MX" sz="2400" b="1" dirty="0"/>
          </a:p>
          <a:p>
            <a:pPr marL="0" indent="0" algn="r">
              <a:buNone/>
            </a:pPr>
            <a:endParaRPr lang="es-MX" sz="2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780928"/>
            <a:ext cx="5904656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2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645</Words>
  <Application>Microsoft Office PowerPoint</Application>
  <PresentationFormat>Presentación en pantalla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ÁREA ACADÉMICA: CIENCIAS EXPERIMENTALES TEMA: 2.2.3 CONFIGURACIÓN ELECTRÓNICA PROFESOR: LILIA GUERRA MEDRANO PERIODO: ENERO-JUNIO 2017 </vt:lpstr>
      <vt:lpstr>Asignatura: Química Inorgánica Semestre: cuarto Tema: 2.2.3 Configuración electrónica</vt:lpstr>
      <vt:lpstr>2.2.3 CONFIGURACIÓN ELECTRÓNICA</vt:lpstr>
      <vt:lpstr>2.2.3 CONFIGURACIÓN ELECTRÓNICA</vt:lpstr>
      <vt:lpstr>2.2.3 CONFIGURACIÓN ELECTRÓNICA</vt:lpstr>
      <vt:lpstr>2.2.3 CONFIGURACIÓN ELECTRÓNICA</vt:lpstr>
      <vt:lpstr>2.2.3 CONFIGURACIÓN ELECTRÓNICA</vt:lpstr>
      <vt:lpstr>2.2.3 CONFIGURACIÓN ELECTRÓNICA</vt:lpstr>
      <vt:lpstr>2.2.3 CONFIGURACIÓN ELECTRÓNICA</vt:lpstr>
      <vt:lpstr>2.2.3 CONFIGURACIÓN ELECTRÓNICA</vt:lpstr>
      <vt:lpstr>2.2.3 CONFIGURACIÓN ELECTRÓNICA</vt:lpstr>
      <vt:lpstr>2.2.3 CONFIGURACIÓN ELECTRONICA</vt:lpstr>
      <vt:lpstr>2.2.3 CONFIGURACIÓN ELECTRÓNICA</vt:lpstr>
      <vt:lpstr>2.2.3 CONFIGURACIÓN ELECTRÓNICA</vt:lpstr>
      <vt:lpstr>GLOSARIO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39</cp:revision>
  <dcterms:created xsi:type="dcterms:W3CDTF">2015-04-07T18:25:10Z</dcterms:created>
  <dcterms:modified xsi:type="dcterms:W3CDTF">2017-03-11T19:58:50Z</dcterms:modified>
</cp:coreProperties>
</file>