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6" r:id="rId2"/>
    <p:sldId id="287" r:id="rId3"/>
    <p:sldId id="28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0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37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93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71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96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776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70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80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84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49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8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655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6E5C9-355D-4F12-B7E6-CCF8B2248818}" type="datetimeFigureOut">
              <a:rPr lang="es-MX" smtClean="0"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DC38-25ED-444C-80E6-A657B135D7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9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PSICOLOGICAS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LICENCIATURA EN PSICOLOGÍA</a:t>
            </a:r>
          </a:p>
          <a:p>
            <a:r>
              <a:rPr lang="es-MX" dirty="0" smtClean="0"/>
              <a:t>MATERIA: TEST PSICOLOGICOS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92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476672"/>
            <a:ext cx="7543800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b="1" u="sng" dirty="0" smtClean="0"/>
              <a:t>Evaluación Psicológica.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b="1" i="1" dirty="0"/>
              <a:t>L</a:t>
            </a:r>
            <a:r>
              <a:rPr lang="es-MX" b="1" i="1" dirty="0" smtClean="0"/>
              <a:t>a entrevista y los test</a:t>
            </a:r>
            <a:r>
              <a:rPr lang="es-MX" b="1" dirty="0" smtClean="0"/>
              <a:t> </a:t>
            </a:r>
            <a:r>
              <a:rPr lang="es-MX" dirty="0" smtClean="0"/>
              <a:t>son las técnicas de evaluación más utilizados en psicología.</a:t>
            </a:r>
          </a:p>
          <a:p>
            <a:r>
              <a:rPr lang="es-MX" dirty="0" smtClean="0"/>
              <a:t>Sirven para obtener información sobre el sujeto.</a:t>
            </a:r>
          </a:p>
          <a:p>
            <a:r>
              <a:rPr lang="es-MX" b="1" i="1" dirty="0" smtClean="0"/>
              <a:t>Entrevista.</a:t>
            </a:r>
            <a:r>
              <a:rPr lang="es-MX" dirty="0" smtClean="0"/>
              <a:t> Se encuentra dentro de los métodos de observación que se basan en el carácter sistemático y en la verificación.</a:t>
            </a:r>
          </a:p>
          <a:p>
            <a:r>
              <a:rPr lang="es-MX" b="1" i="1" dirty="0" smtClean="0"/>
              <a:t>Test. </a:t>
            </a:r>
            <a:r>
              <a:rPr lang="es-MX" dirty="0" smtClean="0"/>
              <a:t>Son conocidos y extendidos en todas las áreas del comportamiento humano. Su </a:t>
            </a:r>
            <a:r>
              <a:rPr lang="es-MX" b="1" u="sng" dirty="0" smtClean="0"/>
              <a:t>función básica</a:t>
            </a:r>
            <a:r>
              <a:rPr lang="es-MX" dirty="0" smtClean="0"/>
              <a:t> consiste en medir diferencias entre los individuos o entre las reacciones del mismo individuo en distintas ocasiones.</a:t>
            </a:r>
          </a:p>
        </p:txBody>
      </p:sp>
    </p:spTree>
    <p:extLst>
      <p:ext uri="{BB962C8B-B14F-4D97-AF65-F5344CB8AC3E}">
        <p14:creationId xmlns:p14="http://schemas.microsoft.com/office/powerpoint/2010/main" val="7090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7728"/>
            <a:ext cx="6781800" cy="1087016"/>
          </a:xfrm>
        </p:spPr>
        <p:txBody>
          <a:bodyPr/>
          <a:lstStyle/>
          <a:p>
            <a:r>
              <a:rPr lang="es-MX" b="1" dirty="0" smtClean="0"/>
              <a:t>ENTREVISTA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021" y="1380932"/>
            <a:ext cx="3657600" cy="4475583"/>
          </a:xfrm>
        </p:spPr>
        <p:txBody>
          <a:bodyPr>
            <a:normAutofit fontScale="92500"/>
          </a:bodyPr>
          <a:lstStyle/>
          <a:p>
            <a:r>
              <a:rPr lang="es-MX" b="1" u="sng" dirty="0" smtClean="0"/>
              <a:t>Definición:</a:t>
            </a:r>
            <a:r>
              <a:rPr lang="es-MX" dirty="0" smtClean="0"/>
              <a:t> Consiste en un contacto personal entre el entrevistador y el entrevistado; proporciona un conjunto de elementos muy significativos para la interpretación de las puntuaciones obtenidas.</a:t>
            </a:r>
            <a:endParaRPr lang="es-MX" b="1" u="sng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3657600" cy="4752528"/>
          </a:xfrm>
        </p:spPr>
        <p:txBody>
          <a:bodyPr>
            <a:normAutofit fontScale="92500"/>
          </a:bodyPr>
          <a:lstStyle/>
          <a:p>
            <a:r>
              <a:rPr lang="es-MX" sz="2400" b="1" u="sng" dirty="0" smtClean="0"/>
              <a:t>Relación que componen la entrevista:</a:t>
            </a:r>
          </a:p>
          <a:p>
            <a:pPr marL="0" indent="0">
              <a:buNone/>
            </a:pPr>
            <a:endParaRPr lang="es-MX" sz="2400" b="1" u="sng" dirty="0" smtClean="0"/>
          </a:p>
          <a:p>
            <a:pPr>
              <a:buFontTx/>
              <a:buChar char="-"/>
            </a:pPr>
            <a:r>
              <a:rPr lang="es-MX" dirty="0" smtClean="0"/>
              <a:t>Relación directa entre 2 o más personas.</a:t>
            </a:r>
          </a:p>
          <a:p>
            <a:pPr>
              <a:buFontTx/>
              <a:buChar char="-"/>
            </a:pPr>
            <a:r>
              <a:rPr lang="es-MX" dirty="0" smtClean="0"/>
              <a:t>Comunicación simbólica, preferentemente oral.</a:t>
            </a:r>
          </a:p>
          <a:p>
            <a:pPr>
              <a:buFontTx/>
              <a:buChar char="-"/>
            </a:pPr>
            <a:r>
              <a:rPr lang="es-MX" dirty="0" smtClean="0"/>
              <a:t>Objetivos prefijados por el entrevistado.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63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CLASES DE ENTREVISTAS</a:t>
            </a:r>
            <a:endParaRPr lang="es-MX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idx="1"/>
          </p:nvPr>
        </p:nvSpPr>
        <p:spPr>
          <a:xfrm>
            <a:off x="457200" y="1200266"/>
            <a:ext cx="4040188" cy="639762"/>
          </a:xfrm>
        </p:spPr>
        <p:txBody>
          <a:bodyPr/>
          <a:lstStyle/>
          <a:p>
            <a:pPr algn="ctr"/>
            <a:r>
              <a:rPr lang="es-MX" dirty="0" smtClean="0"/>
              <a:t>Estructurada</a:t>
            </a:r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3456384"/>
          </a:xfrm>
        </p:spPr>
        <p:txBody>
          <a:bodyPr/>
          <a:lstStyle/>
          <a:p>
            <a:r>
              <a:rPr lang="es-MX" dirty="0" smtClean="0"/>
              <a:t>Búsqueda sistemática y ordenada de signos y síntomas.</a:t>
            </a:r>
          </a:p>
          <a:p>
            <a:r>
              <a:rPr lang="es-MX" dirty="0" smtClean="0"/>
              <a:t>Preguntas normalmente cerradas.</a:t>
            </a:r>
            <a:endParaRPr lang="es-MX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3"/>
          </p:nvPr>
        </p:nvSpPr>
        <p:spPr>
          <a:xfrm>
            <a:off x="4211960" y="1184230"/>
            <a:ext cx="4041775" cy="639762"/>
          </a:xfrm>
        </p:spPr>
        <p:txBody>
          <a:bodyPr/>
          <a:lstStyle/>
          <a:p>
            <a:pPr algn="ctr"/>
            <a:r>
              <a:rPr lang="es-MX" dirty="0" smtClean="0"/>
              <a:t>No estructurada</a:t>
            </a:r>
            <a:endParaRPr lang="es-MX" dirty="0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404047" y="1895908"/>
            <a:ext cx="3657600" cy="3827928"/>
          </a:xfrm>
        </p:spPr>
        <p:txBody>
          <a:bodyPr/>
          <a:lstStyle/>
          <a:p>
            <a:r>
              <a:rPr lang="es-MX" dirty="0" smtClean="0"/>
              <a:t>Crea un espacio de relación terapéutica ofreciendo un amplio margen al sujeto entrevistado que puede escoger el nivel de intercambio en la comunicación.</a:t>
            </a:r>
          </a:p>
          <a:p>
            <a:r>
              <a:rPr lang="es-MX" dirty="0" smtClean="0"/>
              <a:t>Preguntas abiertas.</a:t>
            </a:r>
          </a:p>
        </p:txBody>
      </p:sp>
    </p:spTree>
    <p:extLst>
      <p:ext uri="{BB962C8B-B14F-4D97-AF65-F5344CB8AC3E}">
        <p14:creationId xmlns:p14="http://schemas.microsoft.com/office/powerpoint/2010/main" val="8414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4682611" cy="1015008"/>
          </a:xfrm>
        </p:spPr>
        <p:txBody>
          <a:bodyPr>
            <a:noAutofit/>
          </a:bodyPr>
          <a:lstStyle/>
          <a:p>
            <a:r>
              <a:rPr lang="es-MX" sz="6600" dirty="0" smtClean="0"/>
              <a:t>TEST</a:t>
            </a:r>
            <a:endParaRPr lang="es-MX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560" y="1768624"/>
            <a:ext cx="3657600" cy="3244552"/>
          </a:xfrm>
        </p:spPr>
        <p:txBody>
          <a:bodyPr>
            <a:normAutofit/>
          </a:bodyPr>
          <a:lstStyle/>
          <a:p>
            <a:r>
              <a:rPr lang="es-MX" dirty="0" smtClean="0"/>
              <a:t>Es una medida objetiva y tipificada de muestra de conducta.</a:t>
            </a:r>
          </a:p>
          <a:p>
            <a:r>
              <a:rPr lang="es-MX" dirty="0" smtClean="0"/>
              <a:t>Palabra inglesa que significa </a:t>
            </a:r>
            <a:r>
              <a:rPr lang="es-MX" b="1" i="1" dirty="0" smtClean="0"/>
              <a:t>“Prueba”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016" y="1117104"/>
            <a:ext cx="3657600" cy="4547592"/>
          </a:xfrm>
        </p:spPr>
        <p:txBody>
          <a:bodyPr>
            <a:normAutofit/>
          </a:bodyPr>
          <a:lstStyle/>
          <a:p>
            <a:r>
              <a:rPr lang="es-MX" b="1" u="sng" dirty="0" smtClean="0"/>
              <a:t>Definición:</a:t>
            </a:r>
            <a:r>
              <a:rPr lang="es-MX" dirty="0" smtClean="0"/>
              <a:t> Son los medios, los criterios de prueba y valoración de los componentes de nuestro carácter, es decir los aspectos de la personalidad que revelan nuestra forma de ser.</a:t>
            </a:r>
            <a:endParaRPr lang="es-MX" b="1" u="sng" dirty="0"/>
          </a:p>
        </p:txBody>
      </p:sp>
    </p:spTree>
    <p:extLst>
      <p:ext uri="{BB962C8B-B14F-4D97-AF65-F5344CB8AC3E}">
        <p14:creationId xmlns:p14="http://schemas.microsoft.com/office/powerpoint/2010/main" val="28507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/>
          <a:lstStyle/>
          <a:p>
            <a:pPr marL="0" indent="0">
              <a:buNone/>
            </a:pPr>
            <a:r>
              <a:rPr lang="es-MX" sz="2800" b="1" dirty="0" smtClean="0"/>
              <a:t>Condiciones indispensables de un test:</a:t>
            </a:r>
          </a:p>
          <a:p>
            <a:pPr marL="0" indent="0">
              <a:buNone/>
            </a:pPr>
            <a:endParaRPr lang="es-MX" sz="2800" b="1" dirty="0" smtClean="0"/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Estar estandarizados, ser objetivos.</a:t>
            </a:r>
          </a:p>
          <a:p>
            <a:pPr marL="0" indent="0">
              <a:buNone/>
            </a:pPr>
            <a:endParaRPr lang="es-MX" sz="2800" dirty="0" smtClean="0"/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Constancias y fiabilidad.</a:t>
            </a:r>
          </a:p>
          <a:p>
            <a:pPr marL="0" indent="0">
              <a:buNone/>
            </a:pPr>
            <a:endParaRPr lang="es-MX" sz="2800" dirty="0" smtClean="0"/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Sensibilidad para diferenciar a los sujetos sometidos al test</a:t>
            </a:r>
          </a:p>
          <a:p>
            <a:pPr marL="0" indent="0">
              <a:buNone/>
            </a:pPr>
            <a:endParaRPr lang="es-MX" sz="2800" dirty="0" smtClean="0"/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Validez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42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FORMAS DE ADMINISTRACIÓN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Niños </a:t>
            </a:r>
          </a:p>
          <a:p>
            <a:pPr marL="0" indent="0">
              <a:buNone/>
            </a:pPr>
            <a:r>
              <a:rPr lang="es-MX" dirty="0" smtClean="0"/>
              <a:t>(nacimiento – 15 años)</a:t>
            </a:r>
          </a:p>
          <a:p>
            <a:r>
              <a:rPr lang="es-MX" dirty="0" smtClean="0"/>
              <a:t>Adultos </a:t>
            </a:r>
          </a:p>
          <a:p>
            <a:pPr marL="0" indent="0">
              <a:buNone/>
            </a:pPr>
            <a:r>
              <a:rPr lang="es-MX" dirty="0" smtClean="0"/>
              <a:t>(16 – 89 años)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Individual</a:t>
            </a:r>
          </a:p>
          <a:p>
            <a:pPr marL="0" indent="0">
              <a:buNone/>
            </a:pPr>
            <a:endParaRPr lang="es-MX" sz="3200" dirty="0" smtClean="0"/>
          </a:p>
          <a:p>
            <a:r>
              <a:rPr lang="es-MX" sz="3200" dirty="0" smtClean="0"/>
              <a:t>Colectivos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7308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543800" cy="2304256"/>
          </a:xfrm>
        </p:spPr>
        <p:txBody>
          <a:bodyPr>
            <a:normAutofit fontScale="90000"/>
          </a:bodyPr>
          <a:lstStyle/>
          <a:p>
            <a:r>
              <a:rPr lang="es-MX" sz="6600" dirty="0" smtClean="0"/>
              <a:t>CLASIFICACIÓN GENERAL DE  LOS TEST</a:t>
            </a:r>
            <a:endParaRPr lang="es-MX" sz="6600" dirty="0"/>
          </a:p>
        </p:txBody>
      </p:sp>
    </p:spTree>
    <p:extLst>
      <p:ext uri="{BB962C8B-B14F-4D97-AF65-F5344CB8AC3E}">
        <p14:creationId xmlns:p14="http://schemas.microsoft.com/office/powerpoint/2010/main" val="7808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dirty="0" smtClean="0"/>
              <a:t>TEST DE INTELIGENCIA</a:t>
            </a:r>
            <a:endParaRPr lang="es-MX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</a:t>
            </a:r>
            <a:r>
              <a:rPr lang="es-MX" b="1" i="1" dirty="0" smtClean="0"/>
              <a:t>inteligencia</a:t>
            </a:r>
            <a:r>
              <a:rPr lang="es-MX" dirty="0" smtClean="0"/>
              <a:t> es el nivel medio de la capacidad de la persona para percibir, aprender, pensar, </a:t>
            </a:r>
            <a:r>
              <a:rPr lang="es-MX" u="sng" dirty="0" smtClean="0"/>
              <a:t>resolver problemas y adaptarse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Se le relaciona con el </a:t>
            </a:r>
            <a:r>
              <a:rPr lang="es-MX" b="1" i="1" dirty="0" smtClean="0"/>
              <a:t>Coeficiente Intelectual </a:t>
            </a:r>
            <a:r>
              <a:rPr lang="es-MX" dirty="0" smtClean="0"/>
              <a:t>(CI), obtenido al dividir la edad mental por la cronológica.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91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/>
          </a:bodyPr>
          <a:lstStyle/>
          <a:p>
            <a:r>
              <a:rPr lang="es-MX" sz="3200" dirty="0"/>
              <a:t>El CI medio de la población se establece en 100 puntos</a:t>
            </a:r>
            <a:r>
              <a:rPr lang="es-MX" sz="3200" dirty="0" smtClean="0"/>
              <a:t>.</a:t>
            </a:r>
          </a:p>
          <a:p>
            <a:pPr marL="0" indent="0">
              <a:buNone/>
            </a:pPr>
            <a:endParaRPr lang="es-MX" sz="3200" dirty="0"/>
          </a:p>
          <a:p>
            <a:r>
              <a:rPr lang="es-MX" sz="3200" dirty="0" smtClean="0"/>
              <a:t>CI menor a 67 se considera retraso mental.</a:t>
            </a:r>
          </a:p>
          <a:p>
            <a:pPr marL="0" indent="0">
              <a:buNone/>
            </a:pPr>
            <a:endParaRPr lang="es-MX" sz="3200" dirty="0" smtClean="0"/>
          </a:p>
          <a:p>
            <a:r>
              <a:rPr lang="es-MX" sz="3200" dirty="0" smtClean="0"/>
              <a:t>CI superior al 133 se considera como inteligencia excepcional.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150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 smtClean="0"/>
              <a:t>Un test de inteligencia adecuado debe incluir:</a:t>
            </a:r>
          </a:p>
          <a:p>
            <a:pPr marL="0" indent="0">
              <a:buNone/>
            </a:pPr>
            <a:endParaRPr lang="es-MX" sz="2800" b="1" dirty="0" smtClean="0"/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Comprensión verbal</a:t>
            </a:r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Facilidad de palabra</a:t>
            </a:r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Habilidad numérica o matemática</a:t>
            </a:r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Relaciones espaciales</a:t>
            </a:r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Memoria</a:t>
            </a:r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Percepción</a:t>
            </a:r>
          </a:p>
          <a:p>
            <a:pPr>
              <a:buFont typeface="Wingdings" pitchFamily="2" charset="2"/>
              <a:buChar char="ü"/>
            </a:pPr>
            <a:r>
              <a:rPr lang="es-MX" sz="2800" dirty="0" smtClean="0"/>
              <a:t>Razonamiento.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8381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Académica: PSICOLOGÍA </a:t>
            </a:r>
          </a:p>
          <a:p>
            <a:pPr marL="0" indent="0">
              <a:buNone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Tema:  PRUEBAS PSICOLOGICAS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(a):MTRA. CELIA GLORIA ARMENTA HERNANDEZ</a:t>
            </a:r>
          </a:p>
          <a:p>
            <a:pPr marL="0" indent="0">
              <a:buNone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Periodo: JULIO- DICIEMBRE 2015</a:t>
            </a:r>
          </a:p>
          <a:p>
            <a:pPr marL="0" indent="0">
              <a:buNone/>
            </a:pP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Palabras clave: PRUEBA, TEST, EVALUACIÓN</a:t>
            </a:r>
          </a:p>
          <a:p>
            <a:pPr marL="0" lvl="0" indent="0">
              <a:buNone/>
            </a:pP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Keywords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MX" altLang="es-MX" dirty="0">
                <a:solidFill>
                  <a:srgbClr val="212121"/>
                </a:solidFill>
                <a:latin typeface="inherit"/>
              </a:rPr>
              <a:t>TEST </a:t>
            </a:r>
            <a:r>
              <a:rPr lang="es-MX" altLang="es-MX" dirty="0" err="1">
                <a:solidFill>
                  <a:srgbClr val="212121"/>
                </a:solidFill>
                <a:latin typeface="inherit"/>
              </a:rPr>
              <a:t>TEST</a:t>
            </a:r>
            <a:r>
              <a:rPr lang="es-MX" altLang="es-MX" dirty="0">
                <a:solidFill>
                  <a:srgbClr val="212121"/>
                </a:solidFill>
                <a:latin typeface="inherit"/>
              </a:rPr>
              <a:t>, EVALUATION</a:t>
            </a:r>
            <a:r>
              <a:rPr lang="es-MX" altLang="es-MX" sz="1000" dirty="0"/>
              <a:t> </a:t>
            </a:r>
            <a:endParaRPr lang="es-MX" altLang="es-MX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sz="3200" b="1" u="sng" dirty="0" smtClean="0"/>
              <a:t>Test de desarrollo para niño.</a:t>
            </a:r>
          </a:p>
          <a:p>
            <a:pPr marL="0" indent="0">
              <a:buNone/>
            </a:pPr>
            <a:endParaRPr lang="es-MX" sz="3200" b="1" u="sng" dirty="0" smtClean="0"/>
          </a:p>
          <a:p>
            <a:pPr>
              <a:buFont typeface="Wingdings" pitchFamily="2" charset="2"/>
              <a:buChar char="v"/>
            </a:pPr>
            <a:r>
              <a:rPr lang="es-MX" sz="3200" dirty="0" smtClean="0"/>
              <a:t>Todos los test destinados a niños en edad infantil o </a:t>
            </a:r>
            <a:r>
              <a:rPr lang="es-MX" sz="3200" dirty="0" err="1" smtClean="0"/>
              <a:t>preescolar</a:t>
            </a:r>
            <a:r>
              <a:rPr lang="es-MX" sz="3200" dirty="0" smtClean="0"/>
              <a:t> han de aplicarse </a:t>
            </a:r>
            <a:r>
              <a:rPr lang="es-MX" sz="3200" b="1" i="1" dirty="0" smtClean="0"/>
              <a:t>individualmente</a:t>
            </a:r>
            <a:r>
              <a:rPr lang="es-MX" sz="3200" dirty="0" smtClean="0"/>
              <a:t>.</a:t>
            </a:r>
          </a:p>
          <a:p>
            <a:pPr marL="0" indent="0">
              <a:buNone/>
            </a:pPr>
            <a:endParaRPr lang="es-MX" sz="3200" dirty="0" smtClean="0"/>
          </a:p>
          <a:p>
            <a:pPr>
              <a:buFont typeface="Wingdings" pitchFamily="2" charset="2"/>
              <a:buChar char="v"/>
            </a:pPr>
            <a:r>
              <a:rPr lang="es-MX" sz="3200" dirty="0" smtClean="0"/>
              <a:t>En su mayoría, los test para los menores de 6 años son </a:t>
            </a:r>
            <a:r>
              <a:rPr lang="es-MX" sz="3200" b="1" i="1" dirty="0" smtClean="0"/>
              <a:t>verbales</a:t>
            </a:r>
            <a:r>
              <a:rPr lang="es-MX" sz="3200" dirty="0" smtClean="0"/>
              <a:t> o de </a:t>
            </a:r>
            <a:r>
              <a:rPr lang="es-MX" sz="3200" b="1" i="1" dirty="0" smtClean="0"/>
              <a:t>ejecución</a:t>
            </a:r>
            <a:r>
              <a:rPr lang="es-MX" sz="3200" dirty="0" smtClean="0"/>
              <a:t>, algunos incluyen el manejo rudimentario de papel y lápiz.</a:t>
            </a:r>
          </a:p>
          <a:p>
            <a:pPr>
              <a:buFont typeface="Wingdings" pitchFamily="2" charset="2"/>
              <a:buChar char="v"/>
            </a:pPr>
            <a:r>
              <a:rPr lang="es-MX" sz="3200" b="1" i="1" dirty="0" smtClean="0"/>
              <a:t>Infantil: </a:t>
            </a:r>
            <a:r>
              <a:rPr lang="es-MX" sz="3200" dirty="0" smtClean="0"/>
              <a:t>Nacimiento hasta los 18 meses.</a:t>
            </a:r>
          </a:p>
          <a:p>
            <a:pPr marL="0" indent="0">
              <a:buNone/>
            </a:pPr>
            <a:endParaRPr lang="es-MX" sz="3200" dirty="0" smtClean="0"/>
          </a:p>
          <a:p>
            <a:pPr>
              <a:buFont typeface="Wingdings" pitchFamily="2" charset="2"/>
              <a:buChar char="v"/>
            </a:pPr>
            <a:r>
              <a:rPr lang="es-MX" sz="3200" b="1" i="1" dirty="0" err="1" smtClean="0"/>
              <a:t>Preescolar</a:t>
            </a:r>
            <a:r>
              <a:rPr lang="es-MX" sz="3200" b="1" i="1" dirty="0" smtClean="0"/>
              <a:t>: </a:t>
            </a:r>
            <a:r>
              <a:rPr lang="es-MX" sz="3200" dirty="0" smtClean="0"/>
              <a:t>18 a 60 meses.</a:t>
            </a:r>
            <a:endParaRPr lang="es-MX" sz="3200" b="1" i="1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ESCALA DE DESARROLLO DE LA CONDUCTA DE GESELL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Se utiliza para determinar el nivel de desarrollo de la conducta que el niño ha alcanzado en 4 áreas principales.</a:t>
            </a:r>
          </a:p>
          <a:p>
            <a:endParaRPr lang="es-MX" sz="3200" dirty="0"/>
          </a:p>
          <a:p>
            <a:endParaRPr lang="es-MX" sz="3200" dirty="0" smtClean="0"/>
          </a:p>
          <a:p>
            <a:pPr marL="0" indent="0">
              <a:buNone/>
            </a:pPr>
            <a:endParaRPr lang="es-MX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1939460" cy="183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2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54836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b="1" dirty="0" smtClean="0"/>
              <a:t>Conducta Motora:</a:t>
            </a:r>
            <a:r>
              <a:rPr lang="es-MX" dirty="0" smtClean="0"/>
              <a:t> abarca el control general del cuerpo y la coordinación motora.</a:t>
            </a:r>
          </a:p>
          <a:p>
            <a:pPr marL="514350" indent="-514350">
              <a:buFont typeface="+mj-lt"/>
              <a:buAutoNum type="arabicPeriod"/>
            </a:pPr>
            <a:r>
              <a:rPr lang="es-MX" b="1" dirty="0" smtClean="0"/>
              <a:t>Conducta Adaptativa: </a:t>
            </a:r>
            <a:r>
              <a:rPr lang="es-MX" dirty="0" smtClean="0"/>
              <a:t>comprende la coordinación vista-mano, alcanzar y manejar objetos.</a:t>
            </a:r>
            <a:endParaRPr lang="es-MX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54836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MX" b="1" dirty="0" smtClean="0"/>
              <a:t>Conducta del Lenguaje: </a:t>
            </a:r>
            <a:r>
              <a:rPr lang="es-MX" dirty="0" smtClean="0"/>
              <a:t>todos los medios de comunicación, expresión facial, el gesto, vocalización.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MX" b="1" dirty="0" smtClean="0"/>
              <a:t>Conducta Personal – Social:</a:t>
            </a:r>
            <a:r>
              <a:rPr lang="es-MX" dirty="0" smtClean="0"/>
              <a:t> relaciones personales del niño respecto a la cultura social en que vive.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7504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5616624"/>
          </a:xfrm>
        </p:spPr>
        <p:txBody>
          <a:bodyPr>
            <a:normAutofit/>
          </a:bodyPr>
          <a:lstStyle/>
          <a:p>
            <a:r>
              <a:rPr lang="es-MX" sz="2800" dirty="0" smtClean="0"/>
              <a:t>La mayoría de estos inventarios son puramente de observación.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Los datos se obtienen a partir de la observación directa de las respuestas del niño y se completan mediante la información proporcionada por la madre.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Estas escalas abarcan desde las 4 semanas hasta los 6 años de edad.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668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986" y="476672"/>
            <a:ext cx="7554416" cy="997250"/>
          </a:xfrm>
        </p:spPr>
        <p:txBody>
          <a:bodyPr>
            <a:normAutofit fontScale="90000"/>
          </a:bodyPr>
          <a:lstStyle/>
          <a:p>
            <a:r>
              <a:rPr lang="es-MX" sz="4800" dirty="0" smtClean="0"/>
              <a:t>TEST DE INTELIGENCIA INFANTIL</a:t>
            </a:r>
            <a:endParaRPr lang="es-MX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1877" y="1465902"/>
            <a:ext cx="7543800" cy="4255368"/>
          </a:xfrm>
        </p:spPr>
        <p:txBody>
          <a:bodyPr/>
          <a:lstStyle/>
          <a:p>
            <a:r>
              <a:rPr lang="es-MX" sz="2800" dirty="0" smtClean="0"/>
              <a:t>Test </a:t>
            </a:r>
            <a:r>
              <a:rPr lang="es-MX" sz="2800" b="1" dirty="0" err="1" smtClean="0"/>
              <a:t>Binet</a:t>
            </a:r>
            <a:r>
              <a:rPr lang="es-MX" sz="2800" b="1" dirty="0" smtClean="0"/>
              <a:t>-Simón</a:t>
            </a:r>
            <a:r>
              <a:rPr lang="es-MX" sz="2800" dirty="0" smtClean="0"/>
              <a:t>.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dirty="0" smtClean="0"/>
              <a:t>Escala de </a:t>
            </a:r>
            <a:r>
              <a:rPr lang="es-MX" sz="2800" dirty="0" err="1" smtClean="0"/>
              <a:t>Wechsler</a:t>
            </a:r>
            <a:r>
              <a:rPr lang="es-MX" sz="2800" dirty="0" smtClean="0"/>
              <a:t> para los niveles </a:t>
            </a:r>
            <a:r>
              <a:rPr lang="es-MX" sz="2800" dirty="0" err="1" smtClean="0"/>
              <a:t>preescolar</a:t>
            </a:r>
            <a:r>
              <a:rPr lang="es-MX" sz="2800" dirty="0" smtClean="0"/>
              <a:t> y primaria: </a:t>
            </a:r>
            <a:r>
              <a:rPr lang="es-MX" sz="2800" b="1" dirty="0" smtClean="0"/>
              <a:t>WISC</a:t>
            </a:r>
            <a:r>
              <a:rPr lang="es-MX" sz="2800" dirty="0" smtClean="0"/>
              <a:t>.</a:t>
            </a:r>
          </a:p>
          <a:p>
            <a:pPr marL="0" indent="0">
              <a:buNone/>
            </a:pPr>
            <a:endParaRPr lang="es-MX" sz="2800" dirty="0" smtClean="0"/>
          </a:p>
          <a:p>
            <a:r>
              <a:rPr lang="es-MX" sz="2800" b="1" dirty="0" smtClean="0"/>
              <a:t>WIPPSI</a:t>
            </a:r>
            <a:r>
              <a:rPr lang="es-MX" sz="2800" dirty="0" smtClean="0"/>
              <a:t>. Extensión del WISC, </a:t>
            </a:r>
          </a:p>
          <a:p>
            <a:pPr marL="0" indent="0">
              <a:buNone/>
            </a:pPr>
            <a:r>
              <a:rPr lang="es-MX" sz="2800" dirty="0" smtClean="0"/>
              <a:t>de 4 a 6 años y medio</a:t>
            </a:r>
            <a:r>
              <a:rPr lang="es-MX" dirty="0" smtClean="0"/>
              <a:t>.</a:t>
            </a:r>
            <a:endParaRPr lang="es-MX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1" y="3140968"/>
            <a:ext cx="1539255" cy="1986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801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42292"/>
            <a:ext cx="7554416" cy="1087016"/>
          </a:xfrm>
        </p:spPr>
        <p:txBody>
          <a:bodyPr>
            <a:normAutofit fontScale="90000"/>
          </a:bodyPr>
          <a:lstStyle/>
          <a:p>
            <a:r>
              <a:rPr lang="es-MX" sz="4000" dirty="0" smtClean="0"/>
              <a:t>TEST DE INTELIGENCIA PARA ADULTOS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0626" y="1071970"/>
            <a:ext cx="7543800" cy="15910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David </a:t>
            </a:r>
            <a:r>
              <a:rPr lang="es-MX" dirty="0" err="1" smtClean="0"/>
              <a:t>Wechsler</a:t>
            </a:r>
            <a:r>
              <a:rPr lang="es-MX" dirty="0" smtClean="0"/>
              <a:t>, creador de las escalas de inteligencia, para adultos:  		</a:t>
            </a:r>
            <a:r>
              <a:rPr lang="es-MX" sz="3200" b="1" dirty="0" smtClean="0"/>
              <a:t>WAIS</a:t>
            </a:r>
          </a:p>
          <a:p>
            <a:pPr marL="0" indent="0">
              <a:buNone/>
            </a:pPr>
            <a:endParaRPr lang="es-MX" sz="3200" b="1" dirty="0" smtClean="0"/>
          </a:p>
          <a:p>
            <a:pPr marL="0" indent="0" algn="ctr">
              <a:buNone/>
            </a:pPr>
            <a:endParaRPr lang="es-MX" sz="3200" b="1" dirty="0"/>
          </a:p>
          <a:p>
            <a:pPr marL="0" indent="0" algn="ctr">
              <a:buNone/>
            </a:pPr>
            <a:endParaRPr lang="es-MX" sz="3200" b="1" dirty="0" smtClean="0"/>
          </a:p>
          <a:p>
            <a:pPr marL="0" indent="0" algn="ctr">
              <a:buNone/>
            </a:pPr>
            <a:endParaRPr lang="es-MX" sz="3200" b="1" dirty="0"/>
          </a:p>
          <a:p>
            <a:pPr marL="0" indent="0" algn="ctr">
              <a:buNone/>
            </a:pPr>
            <a:endParaRPr lang="es-MX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4680521" cy="3039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2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TEST DE APTITUDES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3200" dirty="0" smtClean="0"/>
              <a:t>La </a:t>
            </a:r>
            <a:r>
              <a:rPr lang="es-MX" sz="3200" b="1" i="1" dirty="0" smtClean="0"/>
              <a:t>Aptitud</a:t>
            </a:r>
            <a:r>
              <a:rPr lang="es-MX" sz="3200" dirty="0" smtClean="0"/>
              <a:t> puede definirse como le límite superior que un individuo puede alcanzar en un momento determinado.</a:t>
            </a:r>
          </a:p>
          <a:p>
            <a:pPr marL="0" indent="0">
              <a:buNone/>
            </a:pPr>
            <a:endParaRPr lang="es-MX" sz="3200" dirty="0"/>
          </a:p>
          <a:p>
            <a:pPr marL="0" indent="0">
              <a:buNone/>
            </a:pPr>
            <a:r>
              <a:rPr lang="es-MX" sz="3200" dirty="0" smtClean="0"/>
              <a:t>No debe confundirse con </a:t>
            </a:r>
            <a:r>
              <a:rPr lang="es-MX" sz="3200" i="1" u="sng" dirty="0" smtClean="0"/>
              <a:t>potencial</a:t>
            </a:r>
            <a:r>
              <a:rPr lang="es-MX" sz="3200" dirty="0" smtClean="0"/>
              <a:t> o </a:t>
            </a:r>
            <a:r>
              <a:rPr lang="es-MX" sz="3200" i="1" u="sng" dirty="0" smtClean="0"/>
              <a:t>capacidad</a:t>
            </a:r>
            <a:r>
              <a:rPr lang="es-MX" sz="3200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9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TEST DE APTITUDES DIFERENCIALES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/>
              <a:t>Su objetivo es la evaluación de las aptitudes:</a:t>
            </a:r>
          </a:p>
          <a:p>
            <a:pPr marL="0" indent="0">
              <a:buNone/>
            </a:pPr>
            <a:endParaRPr lang="es-MX" sz="3200" dirty="0" smtClean="0"/>
          </a:p>
          <a:p>
            <a:pPr>
              <a:buFont typeface="Wingdings" pitchFamily="2" charset="2"/>
              <a:buChar char="q"/>
            </a:pPr>
            <a:r>
              <a:rPr lang="es-MX" sz="3200" dirty="0" smtClean="0"/>
              <a:t>Verbal</a:t>
            </a:r>
          </a:p>
          <a:p>
            <a:pPr>
              <a:buFont typeface="Wingdings" pitchFamily="2" charset="2"/>
              <a:buChar char="q"/>
            </a:pPr>
            <a:r>
              <a:rPr lang="es-MX" sz="3200" dirty="0" smtClean="0"/>
              <a:t>Numérica</a:t>
            </a:r>
          </a:p>
          <a:p>
            <a:pPr>
              <a:buFont typeface="Wingdings" pitchFamily="2" charset="2"/>
              <a:buChar char="q"/>
            </a:pPr>
            <a:r>
              <a:rPr lang="es-MX" sz="3200" dirty="0" smtClean="0"/>
              <a:t>Razonamiento abstracto.</a:t>
            </a:r>
            <a:endParaRPr lang="es-MX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r="16280"/>
          <a:stretch/>
        </p:blipFill>
        <p:spPr bwMode="auto">
          <a:xfrm>
            <a:off x="6105998" y="2276872"/>
            <a:ext cx="2180371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8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es-MX" sz="4400" dirty="0" smtClean="0"/>
              <a:t>TEST DE APTITUDES ESPECIALES</a:t>
            </a:r>
            <a:endParaRPr lang="es-MX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6638" indent="-273050">
              <a:buNone/>
            </a:pPr>
            <a:r>
              <a:rPr lang="es-MX" sz="2800" dirty="0" smtClean="0"/>
              <a:t>Tiene áreas que son:</a:t>
            </a:r>
          </a:p>
          <a:p>
            <a:pPr marL="3576638" indent="-273050">
              <a:buFont typeface="Wingdings" pitchFamily="2" charset="2"/>
              <a:buChar char="§"/>
            </a:pPr>
            <a:r>
              <a:rPr lang="es-MX" sz="2800" dirty="0" smtClean="0"/>
              <a:t>Capacidades sensoriales</a:t>
            </a:r>
          </a:p>
          <a:p>
            <a:pPr marL="3576638" indent="-273050">
              <a:buFont typeface="Wingdings" pitchFamily="2" charset="2"/>
              <a:buChar char="§"/>
            </a:pPr>
            <a:r>
              <a:rPr lang="es-MX" sz="2800" dirty="0" smtClean="0"/>
              <a:t>Aptitudes mecánicas</a:t>
            </a:r>
          </a:p>
          <a:p>
            <a:pPr marL="3576638" indent="-273050">
              <a:buFont typeface="Wingdings" pitchFamily="2" charset="2"/>
              <a:buChar char="§"/>
            </a:pPr>
            <a:r>
              <a:rPr lang="es-MX" sz="2800" dirty="0" smtClean="0"/>
              <a:t>Aptitudes artísticas</a:t>
            </a:r>
          </a:p>
          <a:p>
            <a:pPr marL="3576638" indent="-273050">
              <a:buFont typeface="Wingdings" pitchFamily="2" charset="2"/>
              <a:buChar char="§"/>
            </a:pPr>
            <a:r>
              <a:rPr lang="es-MX" sz="2800" dirty="0" smtClean="0"/>
              <a:t>Aptitud musical</a:t>
            </a:r>
          </a:p>
          <a:p>
            <a:pPr marL="3576638" indent="-273050">
              <a:buFont typeface="Wingdings" pitchFamily="2" charset="2"/>
              <a:buChar char="§"/>
            </a:pPr>
            <a:r>
              <a:rPr lang="es-MX" sz="2800" dirty="0" smtClean="0"/>
              <a:t>Creatividad </a:t>
            </a:r>
          </a:p>
          <a:p>
            <a:pPr marL="3576638" indent="-273050">
              <a:buFont typeface="Wingdings" pitchFamily="2" charset="2"/>
              <a:buChar char="§"/>
            </a:pPr>
            <a:r>
              <a:rPr lang="es-MX" sz="2800" smtClean="0"/>
              <a:t>Memoria </a:t>
            </a:r>
            <a:endParaRPr lang="es-MX" sz="2800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08720"/>
            <a:ext cx="25875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2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TEST DE ACTITUDES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dirty="0" smtClean="0"/>
              <a:t>La </a:t>
            </a:r>
            <a:r>
              <a:rPr lang="es-MX" sz="3200" b="1" i="1" u="sng" dirty="0" smtClean="0"/>
              <a:t>Actitud</a:t>
            </a:r>
            <a:r>
              <a:rPr lang="es-MX" sz="3200" dirty="0" smtClean="0"/>
              <a:t> se define como </a:t>
            </a:r>
            <a:r>
              <a:rPr lang="es-MX" sz="3200" dirty="0"/>
              <a:t>una disposición mental y neurológica, que se organiza a partir de la experiencia que ejerce una influencia directriz o dinámica sobre las reacciones del individuo respecto de todos los objetos y a todas las situaciones que les </a:t>
            </a:r>
            <a:r>
              <a:rPr lang="es-MX" sz="3200" dirty="0" smtClean="0"/>
              <a:t>corresponden.</a:t>
            </a:r>
          </a:p>
          <a:p>
            <a:pPr marL="0" indent="0">
              <a:buNone/>
            </a:pPr>
            <a:r>
              <a:rPr lang="es-MX" sz="3200" b="1" dirty="0" smtClean="0"/>
              <a:t>F. Allport.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674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 / Resumen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Las </a:t>
            </a:r>
            <a:r>
              <a:rPr lang="es-MX" b="1" u="sng" dirty="0"/>
              <a:t>pruebas</a:t>
            </a:r>
            <a:r>
              <a:rPr lang="es-MX" b="1" dirty="0"/>
              <a:t> psicológicas</a:t>
            </a:r>
            <a:r>
              <a:rPr lang="es-MX" dirty="0"/>
              <a:t>, por lo tanto, </a:t>
            </a:r>
            <a:r>
              <a:rPr lang="es-MX" u="sng" dirty="0"/>
              <a:t>tienen</a:t>
            </a:r>
            <a:r>
              <a:rPr lang="es-MX" dirty="0"/>
              <a:t> la finalidad de </a:t>
            </a:r>
            <a:r>
              <a:rPr lang="es-MX" b="1" dirty="0"/>
              <a:t>evaluar la salud mental de un individuo</a:t>
            </a:r>
            <a:r>
              <a:rPr lang="es-MX" dirty="0"/>
              <a:t>. El desarrollo y la interpretación de estas pruebas deben ser llevados a cabo por un </a:t>
            </a:r>
            <a:r>
              <a:rPr lang="es-MX" b="1" dirty="0"/>
              <a:t>psicólogo</a:t>
            </a:r>
            <a:r>
              <a:rPr lang="es-MX" dirty="0"/>
              <a:t>  (un experto en </a:t>
            </a:r>
            <a:r>
              <a:rPr lang="es-MX" u="sng" dirty="0"/>
              <a:t>psicología</a:t>
            </a:r>
            <a:r>
              <a:rPr lang="es-MX" dirty="0"/>
              <a:t>).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26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dirty="0" smtClean="0"/>
              <a:t>Test de Actitudes Disfuncionales del </a:t>
            </a:r>
            <a:r>
              <a:rPr lang="es-MX" sz="4000" dirty="0" err="1" smtClean="0"/>
              <a:t>Weismman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Mide:</a:t>
            </a:r>
          </a:p>
          <a:p>
            <a:pPr marL="0" indent="0">
              <a:buNone/>
            </a:pPr>
            <a:endParaRPr lang="es-MX" dirty="0" smtClean="0"/>
          </a:p>
          <a:p>
            <a:pPr>
              <a:buFont typeface="Wingdings" pitchFamily="2" charset="2"/>
              <a:buChar char="v"/>
            </a:pPr>
            <a:r>
              <a:rPr lang="es-MX" dirty="0"/>
              <a:t> </a:t>
            </a:r>
            <a:r>
              <a:rPr lang="es-MX" dirty="0" smtClean="0"/>
              <a:t>Valoración del proceso de interacción social.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Disposición al cambio.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Determina si se es o no vulnerable:</a:t>
            </a:r>
          </a:p>
          <a:p>
            <a:pPr>
              <a:buFont typeface="Courier New" pitchFamily="49" charset="0"/>
              <a:buChar char="o"/>
            </a:pPr>
            <a:r>
              <a:rPr lang="es-MX" dirty="0" smtClean="0"/>
              <a:t>Fracaso,</a:t>
            </a:r>
          </a:p>
          <a:p>
            <a:pPr>
              <a:buFont typeface="Courier New" pitchFamily="49" charset="0"/>
              <a:buChar char="o"/>
            </a:pPr>
            <a:r>
              <a:rPr lang="es-MX" dirty="0" smtClean="0"/>
              <a:t>Frustración,</a:t>
            </a:r>
          </a:p>
          <a:p>
            <a:pPr>
              <a:buFont typeface="Courier New" pitchFamily="49" charset="0"/>
              <a:buChar char="o"/>
            </a:pPr>
            <a:r>
              <a:rPr lang="es-MX" dirty="0" smtClean="0"/>
              <a:t>Depresión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12976"/>
            <a:ext cx="1943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1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TEST DE PERSONALIDAD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Son los más utilizados debido a que al identificar los </a:t>
            </a:r>
            <a:r>
              <a:rPr lang="es-MX" b="1" i="1" u="sng" dirty="0" smtClean="0"/>
              <a:t>Rasgos de Personalidad</a:t>
            </a:r>
            <a:r>
              <a:rPr lang="es-MX" dirty="0" smtClean="0"/>
              <a:t>, se puede diagnosticar y pronosticar conductas tanto sanas como patológicas en cualquiera de las áreas del sujeto.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10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Test Gestáltico Visomotor de </a:t>
            </a:r>
            <a:r>
              <a:rPr lang="es-MX" dirty="0" err="1" smtClean="0"/>
              <a:t>Lauretta</a:t>
            </a:r>
            <a:r>
              <a:rPr lang="es-MX" dirty="0" smtClean="0"/>
              <a:t> Bender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3" y="1278234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20" y="1763712"/>
            <a:ext cx="1634463" cy="122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8849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3127">
            <a:off x="5436096" y="1974279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Referencias bibliográficas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/>
              <a:t>Adams, G. MEDICIÓN Y EVALUACIÓN Herder, Barcelona 1975 </a:t>
            </a:r>
            <a:r>
              <a:rPr lang="es-MX" sz="2800" dirty="0" err="1"/>
              <a:t>Aiken.L</a:t>
            </a:r>
            <a:r>
              <a:rPr lang="es-MX" sz="2800" dirty="0"/>
              <a:t>. PSYCHOLOGICAL TESTING AND ASSESMENT. </a:t>
            </a:r>
            <a:r>
              <a:rPr lang="es-MX" sz="2800" dirty="0" err="1"/>
              <a:t>Alyn</a:t>
            </a:r>
            <a:r>
              <a:rPr lang="es-MX" sz="2800" dirty="0"/>
              <a:t> &amp; Bacon. USA. 1994 </a:t>
            </a:r>
            <a:r>
              <a:rPr lang="es-MX" sz="2800" dirty="0" err="1"/>
              <a:t>Anastasi</a:t>
            </a:r>
            <a:r>
              <a:rPr lang="es-MX" sz="2800" dirty="0"/>
              <a:t>, A. TESTS PSICOLÓGICOS. Trillas. </a:t>
            </a:r>
            <a:r>
              <a:rPr lang="es-MX" sz="2800" dirty="0" err="1"/>
              <a:t>Mex</a:t>
            </a:r>
            <a:r>
              <a:rPr lang="es-MX" sz="2800" dirty="0"/>
              <a:t>. 1978. </a:t>
            </a:r>
            <a:r>
              <a:rPr lang="es-MX" sz="2800" dirty="0" err="1"/>
              <a:t>Braunstein</a:t>
            </a:r>
            <a:r>
              <a:rPr lang="es-MX" sz="2800" dirty="0"/>
              <a:t>, N. PSICOLOGÍA IDEOLOGÍA Y CIENCIA. Ed. </a:t>
            </a:r>
            <a:r>
              <a:rPr lang="es-MX" sz="2800" dirty="0" err="1"/>
              <a:t>Xxi</a:t>
            </a:r>
            <a:r>
              <a:rPr lang="es-MX" sz="2800" dirty="0"/>
              <a:t> </a:t>
            </a:r>
            <a:r>
              <a:rPr lang="es-MX" sz="2800" dirty="0" err="1"/>
              <a:t>Mex</a:t>
            </a:r>
            <a:r>
              <a:rPr lang="es-MX" sz="2800" dirty="0"/>
              <a:t>. 1980. </a:t>
            </a:r>
            <a:r>
              <a:rPr lang="es-MX" sz="2800" dirty="0" err="1"/>
              <a:t>Cerdá</a:t>
            </a:r>
            <a:r>
              <a:rPr lang="es-MX" sz="2800" dirty="0"/>
              <a:t> E. PSICOMETRÍA GENERAL. Herder, Barcelona, 1978. </a:t>
            </a:r>
            <a:r>
              <a:rPr lang="es-MX" sz="2800" dirty="0" err="1"/>
              <a:t>Magnusson</a:t>
            </a:r>
            <a:r>
              <a:rPr lang="es-MX" sz="2800" dirty="0"/>
              <a:t>, D. TEORÍA DE LOS TEST. Ed. Trillas, </a:t>
            </a:r>
            <a:r>
              <a:rPr lang="es-MX" sz="2800" dirty="0" err="1"/>
              <a:t>Mex</a:t>
            </a:r>
            <a:r>
              <a:rPr lang="es-MX" sz="2800" dirty="0"/>
              <a:t>. 1975.</a:t>
            </a:r>
          </a:p>
        </p:txBody>
      </p:sp>
    </p:spTree>
    <p:extLst>
      <p:ext uri="{BB962C8B-B14F-4D97-AF65-F5344CB8AC3E}">
        <p14:creationId xmlns:p14="http://schemas.microsoft.com/office/powerpoint/2010/main" val="16260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543800" cy="1524000"/>
          </a:xfrm>
        </p:spPr>
        <p:txBody>
          <a:bodyPr/>
          <a:lstStyle/>
          <a:p>
            <a:r>
              <a:rPr lang="es-MX" dirty="0" smtClean="0"/>
              <a:t>PRUEBAS PSICOLÓGICAS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88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rmAutofit/>
          </a:bodyPr>
          <a:lstStyle/>
          <a:p>
            <a:r>
              <a:rPr lang="es-MX" sz="3200" b="1" u="sng" dirty="0" smtClean="0"/>
              <a:t>Pruebas psicológicas:</a:t>
            </a:r>
            <a:r>
              <a:rPr lang="es-MX" sz="3200" dirty="0" smtClean="0"/>
              <a:t> Son aquellos instrumentos de evaluación que permiten observar o investigar o explorar el comportamiento humano, es decir la forma de conducirse e interactuar de un individuo.</a:t>
            </a:r>
            <a:endParaRPr lang="es-MX" sz="3200" b="1" u="sng" dirty="0"/>
          </a:p>
        </p:txBody>
      </p:sp>
    </p:spTree>
    <p:extLst>
      <p:ext uri="{BB962C8B-B14F-4D97-AF65-F5344CB8AC3E}">
        <p14:creationId xmlns:p14="http://schemas.microsoft.com/office/powerpoint/2010/main" val="19327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>
            <a:normAutofit/>
          </a:bodyPr>
          <a:lstStyle/>
          <a:p>
            <a:r>
              <a:rPr lang="es-MX" sz="3200" b="1" u="sng" dirty="0" smtClean="0"/>
              <a:t>Personalidad:</a:t>
            </a:r>
            <a:r>
              <a:rPr lang="es-MX" sz="3200" dirty="0" smtClean="0"/>
              <a:t> Es el resultado de la combinación del temperamento y el carácter de un individuo; y se manifiesta en el contenido expresado en las respuestas.</a:t>
            </a:r>
            <a:endParaRPr lang="es-MX" sz="3200" b="1" u="sng" dirty="0"/>
          </a:p>
        </p:txBody>
      </p:sp>
    </p:spTree>
    <p:extLst>
      <p:ext uri="{BB962C8B-B14F-4D97-AF65-F5344CB8AC3E}">
        <p14:creationId xmlns:p14="http://schemas.microsoft.com/office/powerpoint/2010/main" val="12506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b="1" dirty="0" smtClean="0"/>
              <a:t>Los factores que pueden obtenerse a través de las pruebas psicológicas son: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Capacidad de adaptación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Capacidad de organización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Capacidad para la toma de decisiones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Capacidad para la asociación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Introversión o extroversión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Juicio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Dependencia o independencia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Tolerancia al estrés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Tolerancia a la frustración</a:t>
            </a:r>
          </a:p>
          <a:p>
            <a:pPr>
              <a:buFont typeface="Wingdings" pitchFamily="2" charset="2"/>
              <a:buChar char="ü"/>
            </a:pPr>
            <a:r>
              <a:rPr lang="es-MX" dirty="0" smtClean="0"/>
              <a:t>Tendencia a la manipulación</a:t>
            </a:r>
          </a:p>
          <a:p>
            <a:pPr>
              <a:buFont typeface="Wingdings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23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/>
          </a:bodyPr>
          <a:lstStyle/>
          <a:p>
            <a:r>
              <a:rPr lang="es-MX" sz="2800" b="1" u="sng" dirty="0" smtClean="0"/>
              <a:t>Evaluación psicológica:</a:t>
            </a:r>
            <a:r>
              <a:rPr lang="es-MX" sz="2800" dirty="0" smtClean="0"/>
              <a:t> Disciplina de la psicología científica que explora y analiza el comportamiento de los niveles de complejidad que considere oportuno, motor, fisiológico y cognitivo, de un sujeto o grupo con distintos objetivos básicos o aplicados, por medio de un proceso de toma de decisiones en el que se aplican diferentes dispositivos, pruebas y técnicas de medida y evaluación.</a:t>
            </a:r>
            <a:endParaRPr lang="es-MX" sz="2800" b="1" u="sng" dirty="0"/>
          </a:p>
        </p:txBody>
      </p:sp>
    </p:spTree>
    <p:extLst>
      <p:ext uri="{BB962C8B-B14F-4D97-AF65-F5344CB8AC3E}">
        <p14:creationId xmlns:p14="http://schemas.microsoft.com/office/powerpoint/2010/main" val="35628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 smtClean="0"/>
              <a:t>Los objetivos de la evaluación psicológica son:</a:t>
            </a:r>
          </a:p>
          <a:p>
            <a:pPr marL="0" indent="0">
              <a:buNone/>
            </a:pPr>
            <a:endParaRPr lang="es-MX" sz="2800" b="1" dirty="0" smtClean="0"/>
          </a:p>
          <a:p>
            <a:pPr marL="457200" indent="-457200">
              <a:buFont typeface="+mj-lt"/>
              <a:buAutoNum type="arabicParenR"/>
            </a:pPr>
            <a:r>
              <a:rPr lang="es-MX" sz="2800" dirty="0" smtClean="0"/>
              <a:t>Proporcionar una descripción acertada de los problemas del paciente (dx).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800" dirty="0" smtClean="0"/>
              <a:t>Determinar qué factores interpersonales y ambientales precipitaron la etiología (origen) del comportamiento psicológico.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800" dirty="0" smtClean="0"/>
              <a:t>Dictaminar la gravedad del problema.</a:t>
            </a:r>
          </a:p>
          <a:p>
            <a:pPr marL="457200" indent="-457200">
              <a:buFont typeface="+mj-lt"/>
              <a:buAutoNum type="arabicParenR"/>
            </a:pPr>
            <a:r>
              <a:rPr lang="es-MX" sz="2800" dirty="0" smtClean="0"/>
              <a:t>Programar tratamientos sistemáticos de intervención y prevención.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436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67562A4-FE43-4DAB-BF01-DE6A41E612C0}" vid="{821FE1D1-A2B0-4934-BF6D-424A9602C1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387</TotalTime>
  <Words>1197</Words>
  <Application>Microsoft Office PowerPoint</Application>
  <PresentationFormat>Presentación en pantalla (4:3)</PresentationFormat>
  <Paragraphs>162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inherit</vt:lpstr>
      <vt:lpstr>Wingdings</vt:lpstr>
      <vt:lpstr>Tema1</vt:lpstr>
      <vt:lpstr>PRUEBAS PSICOLOGICAS</vt:lpstr>
      <vt:lpstr>Presentación de PowerPoint</vt:lpstr>
      <vt:lpstr>Abstract / Resumen</vt:lpstr>
      <vt:lpstr>PRUEBAS PSICOLÓGICAS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ENTREVISTA</vt:lpstr>
      <vt:lpstr>CLASES DE ENTREVISTAS</vt:lpstr>
      <vt:lpstr>TEST</vt:lpstr>
      <vt:lpstr>Presentación de PowerPoint</vt:lpstr>
      <vt:lpstr>FORMAS DE ADMINISTRACIÓN</vt:lpstr>
      <vt:lpstr>CLASIFICACIÓN GENERAL DE  LOS TEST</vt:lpstr>
      <vt:lpstr>TEST DE INTELIGENCIA</vt:lpstr>
      <vt:lpstr>Presentación de PowerPoint</vt:lpstr>
      <vt:lpstr>Presentación de PowerPoint</vt:lpstr>
      <vt:lpstr>Presentación de PowerPoint</vt:lpstr>
      <vt:lpstr>ESCALA DE DESARROLLO DE LA CONDUCTA DE GESELL</vt:lpstr>
      <vt:lpstr>Presentación de PowerPoint</vt:lpstr>
      <vt:lpstr>Presentación de PowerPoint</vt:lpstr>
      <vt:lpstr>TEST DE INTELIGENCIA INFANTIL</vt:lpstr>
      <vt:lpstr>TEST DE INTELIGENCIA PARA ADULTOS</vt:lpstr>
      <vt:lpstr>TEST DE APTITUDES</vt:lpstr>
      <vt:lpstr>TEST DE APTITUDES DIFERENCIALES</vt:lpstr>
      <vt:lpstr>TEST DE APTITUDES ESPECIALES</vt:lpstr>
      <vt:lpstr>TEST DE ACTITUDES</vt:lpstr>
      <vt:lpstr>Test de Actitudes Disfuncionales del Weismman</vt:lpstr>
      <vt:lpstr>TEST DE PERSONALIDAD</vt:lpstr>
      <vt:lpstr>Test Gestáltico Visomotor de Lauretta Bender</vt:lpstr>
      <vt:lpstr>Referencias bibliográficas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PRUEBAS PSICOLÓGICAS</dc:title>
  <dc:creator>Iliana</dc:creator>
  <cp:lastModifiedBy>Abel</cp:lastModifiedBy>
  <cp:revision>29</cp:revision>
  <dcterms:created xsi:type="dcterms:W3CDTF">2013-03-13T19:54:20Z</dcterms:created>
  <dcterms:modified xsi:type="dcterms:W3CDTF">2015-12-02T18:45:24Z</dcterms:modified>
</cp:coreProperties>
</file>