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1" r:id="rId5"/>
    <p:sldId id="260" r:id="rId6"/>
    <p:sldId id="263" r:id="rId7"/>
    <p:sldId id="265" r:id="rId8"/>
    <p:sldId id="267" r:id="rId9"/>
    <p:sldId id="268" r:id="rId10"/>
    <p:sldId id="266" r:id="rId11"/>
    <p:sldId id="269" r:id="rId12"/>
    <p:sldId id="264" r:id="rId13"/>
    <p:sldId id="262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65" d="100"/>
          <a:sy n="65" d="100"/>
        </p:scale>
        <p:origin x="145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F</a:t>
            </a:r>
            <a:r>
              <a:rPr lang="es-MX" dirty="0" smtClean="0"/>
              <a:t>UTURE TENSE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 MA. E. GUADALUPE ISLAS LÓPEZ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</a:t>
            </a:r>
            <a:r>
              <a:rPr lang="es-MX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   </a:t>
            </a:r>
            <a:r>
              <a:rPr lang="es-MX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s-MX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ENERO_JUNIO </a:t>
            </a:r>
            <a:r>
              <a:rPr lang="es-MX"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2017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856662" cy="954087"/>
          </a:xfrm>
        </p:spPr>
        <p:txBody>
          <a:bodyPr/>
          <a:lstStyle/>
          <a:p>
            <a:pPr algn="l"/>
            <a:r>
              <a:rPr lang="en-US" altLang="es-MX" sz="2800" b="1" dirty="0">
                <a:solidFill>
                  <a:srgbClr val="008000"/>
                </a:solidFill>
                <a:latin typeface="Rockwell" panose="02060603020205020403" pitchFamily="18" charset="0"/>
              </a:rPr>
              <a:t>FUTURE TENSES </a:t>
            </a:r>
            <a:r>
              <a:rPr lang="en-US" altLang="es-MX" sz="2800" b="1" dirty="0">
                <a:solidFill>
                  <a:srgbClr val="CC00CC"/>
                </a:solidFill>
                <a:latin typeface="Rockwell" panose="02060603020205020403" pitchFamily="18" charset="0"/>
              </a:rPr>
              <a:t>WILL/GOING TO</a:t>
            </a:r>
            <a:r>
              <a:rPr lang="en-US" altLang="es-MX" sz="2800" b="1" dirty="0">
                <a:solidFill>
                  <a:srgbClr val="008000"/>
                </a:solidFill>
                <a:latin typeface="Rockwell" panose="02060603020205020403" pitchFamily="18" charset="0"/>
              </a:rPr>
              <a:t>: COMPLETE THE SENTENCES</a:t>
            </a: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323850" y="1196975"/>
            <a:ext cx="8424863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s-MX" sz="2000" dirty="0">
                <a:solidFill>
                  <a:srgbClr val="008000"/>
                </a:solidFill>
                <a:sym typeface="Symbol" panose="05050102010706020507" pitchFamily="18" charset="2"/>
              </a:rPr>
              <a:t></a:t>
            </a:r>
            <a:r>
              <a:rPr lang="en-US" altLang="es-MX" sz="2000" dirty="0">
                <a:sym typeface="Symbol" panose="05050102010706020507" pitchFamily="18" charset="2"/>
              </a:rPr>
              <a:t> </a:t>
            </a:r>
            <a: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  <a:t>A: Why are you holding a piece of paper? </a:t>
            </a:r>
            <a:b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</a:br>
            <a: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  <a:t>  B: I …………………….. (write) a letter to my friends back home  in Texas                           </a:t>
            </a:r>
            <a:b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</a:br>
            <a: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  <a:sym typeface="Symbol" panose="05050102010706020507" pitchFamily="18" charset="2"/>
              </a:rPr>
              <a:t> </a:t>
            </a:r>
            <a: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  <a:t>A: I'm about to fall asleep. I need to wake up! </a:t>
            </a:r>
            <a:b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</a:br>
            <a: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  <a:t>  B: I (get)………………… you a cup of coffee.  </a:t>
            </a:r>
          </a:p>
          <a:p>
            <a:pPr>
              <a:spcBef>
                <a:spcPct val="50000"/>
              </a:spcBef>
              <a:buFont typeface="Symbol" panose="05050102010706020507" pitchFamily="18" charset="2"/>
              <a:buChar char="·"/>
            </a:pPr>
            <a: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  <a:t> We are so excited about our trip next month to France. We       ………………………. (visit) Paris, Nice and Grenoble.</a:t>
            </a:r>
            <a:b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</a:br>
            <a: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  <a:sym typeface="Symbol" panose="05050102010706020507" pitchFamily="18" charset="2"/>
              </a:rPr>
              <a:t> </a:t>
            </a:r>
            <a: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  <a:t>I think he …………………. (be) the next British Prime Minister. </a:t>
            </a:r>
            <a:b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</a:br>
            <a: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  <a:t/>
            </a:r>
            <a:b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</a:br>
            <a:endParaRPr lang="en-US" altLang="es-MX" sz="2000" dirty="0">
              <a:solidFill>
                <a:srgbClr val="008000"/>
              </a:solidFill>
              <a:latin typeface="Rockwell" panose="02060603020205020403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47665" y="3905065"/>
            <a:ext cx="3672408" cy="1756183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88936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9144000" cy="1417638"/>
          </a:xfrm>
        </p:spPr>
        <p:txBody>
          <a:bodyPr/>
          <a:lstStyle/>
          <a:p>
            <a:pPr algn="l"/>
            <a:r>
              <a:rPr lang="en-US" altLang="es-MX" sz="2800" b="1" dirty="0">
                <a:solidFill>
                  <a:srgbClr val="008000"/>
                </a:solidFill>
                <a:latin typeface="Rockwell" panose="02060603020205020403" pitchFamily="18" charset="0"/>
              </a:rPr>
              <a:t>OTHER WAYS OF EXPRESSING THE FUTURE</a:t>
            </a:r>
            <a:r>
              <a:rPr lang="en-US" altLang="es-MX" dirty="0"/>
              <a:t> 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50825" y="1341438"/>
            <a:ext cx="7993063" cy="276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s-MX" sz="2000" b="1" dirty="0">
                <a:solidFill>
                  <a:srgbClr val="CC00CC"/>
                </a:solidFill>
                <a:latin typeface="Rockwell" panose="02060603020205020403" pitchFamily="18" charset="0"/>
              </a:rPr>
              <a:t>The simple present</a:t>
            </a:r>
            <a:r>
              <a:rPr lang="en-US" altLang="es-MX" sz="2000" b="1" dirty="0">
                <a:solidFill>
                  <a:srgbClr val="008000"/>
                </a:solidFill>
                <a:latin typeface="Rockwell" panose="02060603020205020403" pitchFamily="18" charset="0"/>
              </a:rPr>
              <a:t> and </a:t>
            </a:r>
            <a:r>
              <a:rPr lang="en-US" altLang="es-MX" sz="2000" b="1" dirty="0">
                <a:solidFill>
                  <a:srgbClr val="CC00CC"/>
                </a:solidFill>
                <a:latin typeface="Rockwell" panose="02060603020205020403" pitchFamily="18" charset="0"/>
              </a:rPr>
              <a:t>present progressive</a:t>
            </a:r>
            <a:r>
              <a:rPr lang="en-US" altLang="es-MX" sz="2000" b="1" dirty="0">
                <a:solidFill>
                  <a:srgbClr val="008000"/>
                </a:solidFill>
                <a:latin typeface="Rockwell" panose="02060603020205020403" pitchFamily="18" charset="0"/>
              </a:rPr>
              <a:t> are also used to express future time.  These are often used </a:t>
            </a:r>
            <a:r>
              <a:rPr lang="en-US" altLang="es-MX" sz="2000" b="1" dirty="0" err="1">
                <a:solidFill>
                  <a:srgbClr val="008000"/>
                </a:solidFill>
                <a:latin typeface="Rockwell" panose="02060603020205020403" pitchFamily="18" charset="0"/>
              </a:rPr>
              <a:t>used</a:t>
            </a:r>
            <a:r>
              <a:rPr lang="en-US" altLang="es-MX" sz="2000" b="1" dirty="0">
                <a:solidFill>
                  <a:srgbClr val="008000"/>
                </a:solidFill>
                <a:latin typeface="Rockwell" panose="02060603020205020403" pitchFamily="18" charset="0"/>
              </a:rPr>
              <a:t> in connection with schedules.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None/>
            </a:pPr>
            <a:endParaRPr lang="en-US" altLang="es-MX" b="1" dirty="0">
              <a:solidFill>
                <a:srgbClr val="008000"/>
              </a:solidFill>
            </a:endParaRPr>
          </a:p>
          <a:p>
            <a: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  <a:t>The train</a:t>
            </a:r>
            <a:r>
              <a:rPr lang="en-US" altLang="es-MX" sz="2000" dirty="0">
                <a:solidFill>
                  <a:schemeClr val="hlink"/>
                </a:solidFill>
                <a:latin typeface="Rockwell" panose="02060603020205020403" pitchFamily="18" charset="0"/>
              </a:rPr>
              <a:t> </a:t>
            </a:r>
            <a:r>
              <a:rPr lang="en-US" altLang="es-MX" sz="2000" u="sng" dirty="0">
                <a:solidFill>
                  <a:srgbClr val="CC00CC"/>
                </a:solidFill>
                <a:latin typeface="Rockwell" panose="02060603020205020403" pitchFamily="18" charset="0"/>
              </a:rPr>
              <a:t>leaves</a:t>
            </a:r>
            <a:r>
              <a:rPr lang="en-US" altLang="es-MX" sz="2000" dirty="0">
                <a:solidFill>
                  <a:schemeClr val="hlink"/>
                </a:solidFill>
                <a:latin typeface="Rockwell" panose="02060603020205020403" pitchFamily="18" charset="0"/>
              </a:rPr>
              <a:t> </a:t>
            </a:r>
            <a: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  <a:t>at 6:00 a.m. tomorrow.</a:t>
            </a:r>
          </a:p>
          <a:p>
            <a: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  <a:t>She</a:t>
            </a:r>
            <a:r>
              <a:rPr lang="en-US" altLang="es-MX" sz="2000" dirty="0">
                <a:solidFill>
                  <a:schemeClr val="hlink"/>
                </a:solidFill>
                <a:latin typeface="Rockwell" panose="02060603020205020403" pitchFamily="18" charset="0"/>
              </a:rPr>
              <a:t> </a:t>
            </a:r>
            <a:r>
              <a:rPr lang="en-US" altLang="es-MX" sz="2000" u="sng" dirty="0">
                <a:solidFill>
                  <a:srgbClr val="CC00CC"/>
                </a:solidFill>
                <a:latin typeface="Rockwell" panose="02060603020205020403" pitchFamily="18" charset="0"/>
              </a:rPr>
              <a:t>is meeting</a:t>
            </a:r>
            <a:r>
              <a:rPr lang="en-US" altLang="es-MX" sz="2000" dirty="0">
                <a:solidFill>
                  <a:schemeClr val="hlink"/>
                </a:solidFill>
                <a:latin typeface="Rockwell" panose="02060603020205020403" pitchFamily="18" charset="0"/>
              </a:rPr>
              <a:t> </a:t>
            </a:r>
            <a: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  <a:t>a new client at six o’clock in the evening and she </a:t>
            </a:r>
            <a:r>
              <a:rPr lang="en-US" altLang="es-MX" sz="2000" dirty="0">
                <a:solidFill>
                  <a:srgbClr val="CC00CC"/>
                </a:solidFill>
                <a:latin typeface="Rockwell" panose="02060603020205020403" pitchFamily="18" charset="0"/>
              </a:rPr>
              <a:t>is travelling</a:t>
            </a:r>
            <a: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  <a:t> by </a:t>
            </a:r>
            <a:r>
              <a:rPr lang="en-US" altLang="es-MX" sz="2000" dirty="0" err="1">
                <a:solidFill>
                  <a:srgbClr val="008000"/>
                </a:solidFill>
                <a:latin typeface="Rockwell" panose="02060603020205020403" pitchFamily="18" charset="0"/>
              </a:rPr>
              <a:t>byke</a:t>
            </a:r>
            <a:r>
              <a:rPr lang="en-US" altLang="es-MX" sz="2000" dirty="0">
                <a:solidFill>
                  <a:srgbClr val="008000"/>
                </a:solidFill>
                <a:latin typeface="Rockwell" panose="02060603020205020403" pitchFamily="18" charset="0"/>
              </a:rPr>
              <a:t> through the forest.</a:t>
            </a:r>
          </a:p>
          <a:p>
            <a:pPr>
              <a:spcBef>
                <a:spcPct val="50000"/>
              </a:spcBef>
            </a:pPr>
            <a:endParaRPr lang="en-US" altLang="es-MX" sz="2000" dirty="0">
              <a:solidFill>
                <a:srgbClr val="008000"/>
              </a:solidFill>
              <a:latin typeface="Rockwell" panose="02060603020205020403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11413" y="3860801"/>
            <a:ext cx="3240087" cy="1872456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99838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11560" y="2204864"/>
            <a:ext cx="80752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 smtClean="0"/>
          </a:p>
          <a:p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Redston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Ch. </a:t>
            </a:r>
            <a:r>
              <a:rPr lang="es-MX" sz="32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Cunningham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G. (2010)</a:t>
            </a:r>
            <a:endParaRPr lang="es-MX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Face2face.Elementary </a:t>
            </a:r>
            <a:r>
              <a:rPr lang="es-MX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student’s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book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Cambridge</a:t>
            </a:r>
            <a:endParaRPr lang="es-MX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148099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FUTURE TENSE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El tiempo futuro lo vamos a utilizar para eventos que se van a desarrollar en un tiempo posterior; puede utilizarse para decisiones, planes, intenciones.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Abstract</a:t>
            </a: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We are going to use future tense for events that they will happened after. We are going to use for decisions, plans or intentions.</a:t>
            </a: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Keywords: future, decisions, plans, intentions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487" y="1581336"/>
            <a:ext cx="3743325" cy="1866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 descr="j0415492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62" y="3861047"/>
            <a:ext cx="3816350" cy="1701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/>
          <a:lstStyle/>
          <a:p>
            <a:r>
              <a:rPr lang="en-US" altLang="es-MX" sz="3600" b="1" dirty="0">
                <a:solidFill>
                  <a:srgbClr val="008000"/>
                </a:solidFill>
                <a:latin typeface="Rockwell" panose="02060603020205020403" pitchFamily="18" charset="0"/>
              </a:rPr>
              <a:t>FUTURE TENSES: WILL / GOING TO</a:t>
            </a:r>
          </a:p>
        </p:txBody>
      </p:sp>
      <p:sp>
        <p:nvSpPr>
          <p:cNvPr id="12" name="Rectangle 8"/>
          <p:cNvSpPr txBox="1">
            <a:spLocks noChangeArrowheads="1"/>
          </p:cNvSpPr>
          <p:nvPr/>
        </p:nvSpPr>
        <p:spPr bwMode="auto"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s-MX" sz="2800" smtClean="0">
                <a:solidFill>
                  <a:srgbClr val="008000"/>
                </a:solidFill>
                <a:latin typeface="Rockwell" panose="02060603020205020403" pitchFamily="18" charset="0"/>
              </a:rPr>
              <a:t>    </a:t>
            </a:r>
            <a:r>
              <a:rPr lang="en-US" altLang="es-MX" sz="2400" smtClean="0">
                <a:solidFill>
                  <a:srgbClr val="008000"/>
                </a:solidFill>
                <a:latin typeface="Rockwell" panose="02060603020205020403" pitchFamily="18" charset="0"/>
              </a:rPr>
              <a:t>I </a:t>
            </a:r>
            <a:r>
              <a:rPr lang="en-US" altLang="es-MX" sz="2400" smtClean="0">
                <a:solidFill>
                  <a:srgbClr val="CC00CC"/>
                </a:solidFill>
                <a:latin typeface="Rockwell" panose="02060603020205020403" pitchFamily="18" charset="0"/>
              </a:rPr>
              <a:t>will</a:t>
            </a:r>
            <a:r>
              <a:rPr lang="en-US" altLang="es-MX" sz="2400" smtClean="0">
                <a:solidFill>
                  <a:srgbClr val="008000"/>
                </a:solidFill>
                <a:latin typeface="Rockwell" panose="02060603020205020403" pitchFamily="18" charset="0"/>
              </a:rPr>
              <a:t>  travel to Japan next year </a:t>
            </a:r>
            <a:r>
              <a:rPr lang="en-US" altLang="es-MX" sz="240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decision</a:t>
            </a:r>
            <a:endParaRPr lang="en-US" altLang="es-MX" sz="2400" dirty="0" smtClean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4932363" y="4365625"/>
            <a:ext cx="42116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s-MX" sz="2400" dirty="0">
                <a:solidFill>
                  <a:srgbClr val="008000"/>
                </a:solidFill>
                <a:latin typeface="Rockwell" panose="02060603020205020403" pitchFamily="18" charset="0"/>
              </a:rPr>
              <a:t>I </a:t>
            </a:r>
            <a:r>
              <a:rPr lang="en-US" altLang="es-MX" sz="2400" dirty="0">
                <a:solidFill>
                  <a:srgbClr val="CC00CC"/>
                </a:solidFill>
                <a:latin typeface="Rockwell" panose="02060603020205020403" pitchFamily="18" charset="0"/>
              </a:rPr>
              <a:t>am going to</a:t>
            </a:r>
            <a:r>
              <a:rPr lang="en-US" altLang="es-MX" sz="2400" dirty="0">
                <a:solidFill>
                  <a:srgbClr val="008000"/>
                </a:solidFill>
                <a:latin typeface="Rockwell" panose="02060603020205020403" pitchFamily="18" charset="0"/>
              </a:rPr>
              <a:t> study German at school</a:t>
            </a:r>
            <a:r>
              <a:rPr lang="en-US" altLang="es-MX" sz="2400" dirty="0">
                <a:solidFill>
                  <a:srgbClr val="008000"/>
                </a:solidFill>
                <a:latin typeface="Rockwell" panose="02060603020205020403" pitchFamily="18" charset="0"/>
                <a:sym typeface="Symbol" panose="05050102010706020507" pitchFamily="18" charset="2"/>
              </a:rPr>
              <a:t> plan</a:t>
            </a: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68313" y="112553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en-US" altLang="es-MX" smtClean="0">
                <a:solidFill>
                  <a:srgbClr val="008000"/>
                </a:solidFill>
                <a:latin typeface="Rockwell" panose="02060603020205020403" pitchFamily="18" charset="0"/>
              </a:rPr>
              <a:t>   </a:t>
            </a:r>
            <a:r>
              <a:rPr lang="en-US" altLang="es-MX" sz="2400" smtClean="0">
                <a:solidFill>
                  <a:srgbClr val="008000"/>
                </a:solidFill>
                <a:latin typeface="Rockwell" panose="02060603020205020403" pitchFamily="18" charset="0"/>
              </a:rPr>
              <a:t>The</a:t>
            </a:r>
            <a:r>
              <a:rPr lang="en-US" altLang="es-MX" smtClean="0">
                <a:solidFill>
                  <a:srgbClr val="008000"/>
                </a:solidFill>
                <a:latin typeface="Rockwell" panose="02060603020205020403" pitchFamily="18" charset="0"/>
              </a:rPr>
              <a:t> </a:t>
            </a:r>
            <a:r>
              <a:rPr lang="en-US" altLang="es-MX" sz="2400" smtClean="0">
                <a:solidFill>
                  <a:srgbClr val="008000"/>
                </a:solidFill>
                <a:latin typeface="Rockwell" panose="02060603020205020403" pitchFamily="18" charset="0"/>
              </a:rPr>
              <a:t>Simple Future has two different forms in English: "will" and "be going to." Although the two forms can sometimes be used interchangeably, they often express two very different meanings as mentioned before.</a:t>
            </a:r>
            <a:r>
              <a:rPr lang="en-US" altLang="es-MX" sz="2400" smtClean="0">
                <a:solidFill>
                  <a:srgbClr val="008000"/>
                </a:solidFill>
              </a:rPr>
              <a:t> </a:t>
            </a:r>
          </a:p>
          <a:p>
            <a:endParaRPr lang="en-US" altLang="es-MX" sz="2400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es-MX" b="1">
                <a:solidFill>
                  <a:srgbClr val="008000"/>
                </a:solidFill>
                <a:latin typeface="Rockwell" panose="02060603020205020403" pitchFamily="18" charset="0"/>
              </a:rPr>
              <a:t>WILL/GOING TO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3357563"/>
            <a:ext cx="4032250" cy="229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580063" y="3357563"/>
            <a:ext cx="3384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s-MX" dirty="0">
                <a:solidFill>
                  <a:srgbClr val="008000"/>
                </a:solidFill>
                <a:latin typeface="Rockwell" panose="02060603020205020403" pitchFamily="18" charset="0"/>
              </a:rPr>
              <a:t>I </a:t>
            </a:r>
            <a:r>
              <a:rPr lang="en-US" altLang="es-MX" dirty="0">
                <a:solidFill>
                  <a:srgbClr val="CC00CC"/>
                </a:solidFill>
                <a:latin typeface="Rockwell" panose="02060603020205020403" pitchFamily="18" charset="0"/>
              </a:rPr>
              <a:t>will</a:t>
            </a:r>
            <a:r>
              <a:rPr lang="en-US" altLang="es-MX" dirty="0">
                <a:solidFill>
                  <a:srgbClr val="008000"/>
                </a:solidFill>
                <a:latin typeface="Rockwell" panose="02060603020205020403" pitchFamily="18" charset="0"/>
              </a:rPr>
              <a:t> probably go to Italy next Summer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651500" y="4508500"/>
            <a:ext cx="3168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s-MX" dirty="0">
                <a:solidFill>
                  <a:srgbClr val="008000"/>
                </a:solidFill>
                <a:latin typeface="Rockwell" panose="02060603020205020403" pitchFamily="18" charset="0"/>
              </a:rPr>
              <a:t>I </a:t>
            </a:r>
            <a:r>
              <a:rPr lang="en-US" altLang="es-MX" dirty="0">
                <a:solidFill>
                  <a:srgbClr val="CC00CC"/>
                </a:solidFill>
                <a:latin typeface="Rockwell" panose="02060603020205020403" pitchFamily="18" charset="0"/>
              </a:rPr>
              <a:t>am going to</a:t>
            </a:r>
            <a:r>
              <a:rPr lang="en-US" altLang="es-MX" dirty="0">
                <a:solidFill>
                  <a:srgbClr val="008000"/>
                </a:solidFill>
                <a:latin typeface="Rockwell" panose="02060603020205020403" pitchFamily="18" charset="0"/>
              </a:rPr>
              <a:t> fly to Italy next Saturday</a:t>
            </a:r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_tradnl" altLang="es-MX" b="1" dirty="0" err="1">
                <a:solidFill>
                  <a:srgbClr val="008000"/>
                </a:solidFill>
                <a:latin typeface="Rockwell" panose="02060603020205020403" pitchFamily="18" charset="0"/>
              </a:rPr>
              <a:t>Future</a:t>
            </a:r>
            <a:r>
              <a:rPr lang="es-ES_tradnl" altLang="es-MX" b="1" dirty="0">
                <a:solidFill>
                  <a:srgbClr val="008000"/>
                </a:solidFill>
                <a:latin typeface="Rockwell" panose="02060603020205020403" pitchFamily="18" charset="0"/>
              </a:rPr>
              <a:t> Tense: </a:t>
            </a:r>
            <a:r>
              <a:rPr lang="es-ES_tradnl" altLang="es-MX" b="1" dirty="0" err="1">
                <a:solidFill>
                  <a:srgbClr val="008000"/>
                </a:solidFill>
                <a:latin typeface="Rockwell" panose="02060603020205020403" pitchFamily="18" charset="0"/>
              </a:rPr>
              <a:t>Will</a:t>
            </a:r>
            <a:r>
              <a:rPr lang="es-ES_tradnl" altLang="es-MX" b="1" dirty="0">
                <a:solidFill>
                  <a:srgbClr val="008000"/>
                </a:solidFill>
                <a:latin typeface="Rockwell" panose="02060603020205020403" pitchFamily="18" charset="0"/>
                <a:sym typeface="Symbol" panose="05050102010706020507" pitchFamily="18" charset="2"/>
              </a:rPr>
              <a:t> </a:t>
            </a:r>
            <a:r>
              <a:rPr lang="es-ES_tradnl" altLang="es-MX" b="1" dirty="0" err="1">
                <a:solidFill>
                  <a:srgbClr val="CC00CC"/>
                </a:solidFill>
                <a:latin typeface="Rockwell" panose="02060603020205020403" pitchFamily="18" charset="0"/>
                <a:sym typeface="Symbol" panose="05050102010706020507" pitchFamily="18" charset="2"/>
              </a:rPr>
              <a:t>Form</a:t>
            </a:r>
            <a:endParaRPr lang="es-ES_tradnl" altLang="es-MX" b="1" dirty="0">
              <a:solidFill>
                <a:srgbClr val="CC00CC"/>
              </a:solidFill>
              <a:latin typeface="Rockwell" panose="02060603020205020403" pitchFamily="18" charset="0"/>
              <a:sym typeface="Symbol" panose="05050102010706020507" pitchFamily="18" charset="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30188" y="1628775"/>
            <a:ext cx="891381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GB" altLang="es-MX" sz="2800" b="1" u="sng" smtClean="0">
                <a:solidFill>
                  <a:srgbClr val="008000"/>
                </a:solidFill>
                <a:latin typeface="Rockwell" panose="02060603020205020403" pitchFamily="18" charset="0"/>
              </a:rPr>
              <a:t>Affirmative</a:t>
            </a:r>
            <a:r>
              <a:rPr lang="en-GB" altLang="es-MX" sz="2800" b="1" smtClean="0">
                <a:solidFill>
                  <a:srgbClr val="008000"/>
                </a:solidFill>
                <a:latin typeface="Rockwell" panose="02060603020205020403" pitchFamily="18" charset="0"/>
              </a:rPr>
              <a:t>:       </a:t>
            </a:r>
            <a:r>
              <a:rPr lang="en-GB" altLang="es-MX" sz="2800" smtClean="0">
                <a:solidFill>
                  <a:srgbClr val="008000"/>
                </a:solidFill>
                <a:latin typeface="Rockwell" panose="02060603020205020403" pitchFamily="18" charset="0"/>
              </a:rPr>
              <a:t>I </a:t>
            </a:r>
            <a:r>
              <a:rPr lang="en-GB" altLang="es-MX" sz="2800" smtClean="0">
                <a:solidFill>
                  <a:srgbClr val="CC00CC"/>
                </a:solidFill>
                <a:latin typeface="Rockwell" panose="02060603020205020403" pitchFamily="18" charset="0"/>
              </a:rPr>
              <a:t>will</a:t>
            </a:r>
            <a:r>
              <a:rPr lang="en-GB" altLang="es-MX" sz="2800" smtClean="0">
                <a:solidFill>
                  <a:srgbClr val="000099"/>
                </a:solidFill>
                <a:latin typeface="Rockwell" panose="02060603020205020403" pitchFamily="18" charset="0"/>
              </a:rPr>
              <a:t> </a:t>
            </a:r>
            <a:r>
              <a:rPr lang="en-GB" altLang="es-MX" sz="2800" smtClean="0">
                <a:solidFill>
                  <a:srgbClr val="008000"/>
                </a:solidFill>
                <a:latin typeface="Rockwell" panose="02060603020205020403" pitchFamily="18" charset="0"/>
              </a:rPr>
              <a:t>travel to Madrid in October</a:t>
            </a:r>
            <a:r>
              <a:rPr lang="en-GB" altLang="es-MX" sz="2800" b="1" u="sng" smtClean="0">
                <a:solidFill>
                  <a:srgbClr val="008000"/>
                </a:solidFill>
                <a:latin typeface="Rockwell" panose="02060603020205020403" pitchFamily="18" charset="0"/>
              </a:rPr>
              <a:t> </a:t>
            </a:r>
            <a:r>
              <a:rPr lang="en-GB" altLang="es-MX" sz="2800" smtClean="0">
                <a:solidFill>
                  <a:srgbClr val="008000"/>
                </a:solidFill>
                <a:latin typeface="Rockwell" panose="02060603020205020403" pitchFamily="18" charset="0"/>
              </a:rPr>
              <a:t>  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s-MX" sz="2800" smtClean="0">
              <a:solidFill>
                <a:srgbClr val="008000"/>
              </a:solidFill>
              <a:latin typeface="Rockwell" panose="02060603020205020403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s-MX" sz="2800" b="1" u="sng" smtClean="0">
                <a:solidFill>
                  <a:srgbClr val="008000"/>
                </a:solidFill>
                <a:latin typeface="Rockwell" panose="02060603020205020403" pitchFamily="18" charset="0"/>
              </a:rPr>
              <a:t>Interrogative</a:t>
            </a:r>
            <a:r>
              <a:rPr lang="en-GB" altLang="es-MX" sz="2800" b="1" smtClean="0">
                <a:solidFill>
                  <a:srgbClr val="008000"/>
                </a:solidFill>
                <a:latin typeface="Rockwell" panose="02060603020205020403" pitchFamily="18" charset="0"/>
              </a:rPr>
              <a:t> :  </a:t>
            </a:r>
            <a:r>
              <a:rPr lang="en-GB" altLang="es-MX" sz="2800" smtClean="0">
                <a:solidFill>
                  <a:srgbClr val="008000"/>
                </a:solidFill>
                <a:latin typeface="Rockwell" panose="02060603020205020403" pitchFamily="18" charset="0"/>
              </a:rPr>
              <a:t> </a:t>
            </a:r>
            <a:r>
              <a:rPr lang="en-GB" altLang="es-MX" sz="2800" smtClean="0">
                <a:solidFill>
                  <a:srgbClr val="CC00CC"/>
                </a:solidFill>
                <a:latin typeface="Rockwell" panose="02060603020205020403" pitchFamily="18" charset="0"/>
              </a:rPr>
              <a:t>Will</a:t>
            </a:r>
            <a:r>
              <a:rPr lang="en-GB" altLang="es-MX" sz="2800" smtClean="0">
                <a:solidFill>
                  <a:srgbClr val="008000"/>
                </a:solidFill>
                <a:latin typeface="Rockwell" panose="02060603020205020403" pitchFamily="18" charset="0"/>
              </a:rPr>
              <a:t> you travel  by bus? </a:t>
            </a:r>
            <a:endParaRPr lang="en-GB" altLang="es-MX" sz="2800" b="1" u="sng" smtClean="0">
              <a:solidFill>
                <a:srgbClr val="008000"/>
              </a:solidFill>
              <a:latin typeface="Rockwell" panose="02060603020205020403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GB" altLang="es-MX" sz="2800" b="1" u="sng" smtClean="0">
              <a:solidFill>
                <a:srgbClr val="008000"/>
              </a:solidFill>
              <a:latin typeface="Rockwell" panose="02060603020205020403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s-MX" sz="2800" b="1" u="sng" smtClean="0">
                <a:solidFill>
                  <a:srgbClr val="008000"/>
                </a:solidFill>
                <a:latin typeface="Rockwell" panose="02060603020205020403" pitchFamily="18" charset="0"/>
              </a:rPr>
              <a:t>Negative</a:t>
            </a:r>
            <a:r>
              <a:rPr lang="en-GB" altLang="es-MX" sz="2800" b="1" smtClean="0">
                <a:solidFill>
                  <a:srgbClr val="008000"/>
                </a:solidFill>
                <a:latin typeface="Rockwell" panose="02060603020205020403" pitchFamily="18" charset="0"/>
              </a:rPr>
              <a:t> :            </a:t>
            </a:r>
            <a:r>
              <a:rPr lang="en-GB" altLang="es-MX" sz="2800" smtClean="0">
                <a:solidFill>
                  <a:srgbClr val="008000"/>
                </a:solidFill>
                <a:latin typeface="Rockwell" panose="02060603020205020403" pitchFamily="18" charset="0"/>
              </a:rPr>
              <a:t>I </a:t>
            </a:r>
            <a:r>
              <a:rPr lang="en-GB" altLang="es-MX" sz="2800" smtClean="0">
                <a:solidFill>
                  <a:srgbClr val="CC00CC"/>
                </a:solidFill>
                <a:latin typeface="Rockwell" panose="02060603020205020403" pitchFamily="18" charset="0"/>
              </a:rPr>
              <a:t>will </a:t>
            </a:r>
            <a:r>
              <a:rPr lang="en-GB" altLang="es-MX" sz="2800" smtClean="0">
                <a:solidFill>
                  <a:srgbClr val="008000"/>
                </a:solidFill>
                <a:latin typeface="Rockwell" panose="02060603020205020403" pitchFamily="18" charset="0"/>
              </a:rPr>
              <a:t>not travel </a:t>
            </a:r>
            <a:r>
              <a:rPr lang="en-GB" altLang="es-MX" sz="2800" smtClean="0">
                <a:solidFill>
                  <a:srgbClr val="CC00CC"/>
                </a:solidFill>
                <a:latin typeface="Rockwell" panose="02060603020205020403" pitchFamily="18" charset="0"/>
              </a:rPr>
              <a:t>- </a:t>
            </a:r>
            <a:r>
              <a:rPr lang="en-GB" altLang="es-MX" sz="2800" u="sng" smtClean="0">
                <a:solidFill>
                  <a:srgbClr val="CC00CC"/>
                </a:solidFill>
                <a:latin typeface="Rockwell" panose="02060603020205020403" pitchFamily="18" charset="0"/>
              </a:rPr>
              <a:t>won’t</a:t>
            </a:r>
            <a:r>
              <a:rPr lang="en-GB" altLang="es-MX" sz="2800" u="sng" smtClean="0">
                <a:solidFill>
                  <a:srgbClr val="008000"/>
                </a:solidFill>
                <a:latin typeface="Rockwell" panose="02060603020205020403" pitchFamily="18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s-MX" sz="2400" smtClean="0">
              <a:solidFill>
                <a:srgbClr val="CC00CC"/>
              </a:solidFill>
              <a:latin typeface="Rockwell" panose="02060603020205020403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s-MX" sz="2400" smtClean="0">
                <a:solidFill>
                  <a:srgbClr val="CC00CC"/>
                </a:solidFill>
                <a:latin typeface="Rockwell" panose="02060603020205020403" pitchFamily="18" charset="0"/>
              </a:rPr>
              <a:t>Will </a:t>
            </a:r>
            <a:r>
              <a:rPr lang="en-GB" altLang="es-MX" sz="2400" smtClean="0">
                <a:solidFill>
                  <a:srgbClr val="008000"/>
                </a:solidFill>
                <a:latin typeface="Rockwell" panose="02060603020205020403" pitchFamily="18" charset="0"/>
              </a:rPr>
              <a:t>you travel by train or by bus?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s-MX" sz="2400" smtClean="0">
                <a:solidFill>
                  <a:srgbClr val="008000"/>
                </a:solidFill>
                <a:latin typeface="Rockwell" panose="02060603020205020403" pitchFamily="18" charset="0"/>
              </a:rPr>
              <a:t>I </a:t>
            </a:r>
            <a:r>
              <a:rPr lang="en-GB" altLang="es-MX" sz="2400" smtClean="0">
                <a:solidFill>
                  <a:srgbClr val="CC00CC"/>
                </a:solidFill>
                <a:latin typeface="Rockwell" panose="02060603020205020403" pitchFamily="18" charset="0"/>
              </a:rPr>
              <a:t>won’t</a:t>
            </a:r>
            <a:r>
              <a:rPr lang="en-GB" altLang="es-MX" sz="2400" smtClean="0">
                <a:solidFill>
                  <a:srgbClr val="008000"/>
                </a:solidFill>
                <a:latin typeface="Rockwell" panose="02060603020205020403" pitchFamily="18" charset="0"/>
              </a:rPr>
              <a:t> travel by bus I </a:t>
            </a:r>
            <a:r>
              <a:rPr lang="en-GB" altLang="es-MX" sz="2400" smtClean="0">
                <a:solidFill>
                  <a:srgbClr val="CC00CC"/>
                </a:solidFill>
                <a:latin typeface="Rockwell" panose="02060603020205020403" pitchFamily="18" charset="0"/>
              </a:rPr>
              <a:t>will</a:t>
            </a:r>
            <a:r>
              <a:rPr lang="en-GB" altLang="es-MX" sz="2400" smtClean="0">
                <a:solidFill>
                  <a:srgbClr val="008000"/>
                </a:solidFill>
                <a:latin typeface="Rockwell" panose="02060603020205020403" pitchFamily="18" charset="0"/>
              </a:rPr>
              <a:t> probably travel by train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s-MX" sz="2400" smtClean="0">
              <a:solidFill>
                <a:srgbClr val="008000"/>
              </a:solidFill>
              <a:latin typeface="Rockwell" panose="02060603020205020403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s-MX" sz="2800" smtClean="0">
                <a:solidFill>
                  <a:srgbClr val="008000"/>
                </a:solidFill>
                <a:latin typeface="Rockwell" panose="02060603020205020403" pitchFamily="18" charset="0"/>
              </a:rPr>
              <a:t>                                                             </a:t>
            </a:r>
            <a:endParaRPr lang="en-GB" altLang="es-MX" sz="2800" dirty="0">
              <a:solidFill>
                <a:srgbClr val="008000"/>
              </a:solidFill>
              <a:latin typeface="Rockwell" panose="02060603020205020403" pitchFamily="18" charset="0"/>
            </a:endParaRPr>
          </a:p>
        </p:txBody>
      </p:sp>
      <p:pic>
        <p:nvPicPr>
          <p:cNvPr id="6" name="Picture 5" descr="j032093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5229200"/>
            <a:ext cx="2736850" cy="136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253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/>
          <a:lstStyle/>
          <a:p>
            <a:r>
              <a:rPr lang="es-ES_tradnl" altLang="es-MX" b="1" dirty="0" err="1">
                <a:solidFill>
                  <a:srgbClr val="008000"/>
                </a:solidFill>
                <a:latin typeface="Rockwell" panose="02060603020205020403" pitchFamily="18" charset="0"/>
              </a:rPr>
              <a:t>Future</a:t>
            </a:r>
            <a:r>
              <a:rPr lang="es-ES_tradnl" altLang="es-MX" b="1" dirty="0">
                <a:solidFill>
                  <a:srgbClr val="008000"/>
                </a:solidFill>
                <a:latin typeface="Rockwell" panose="02060603020205020403" pitchFamily="18" charset="0"/>
              </a:rPr>
              <a:t> Tense: </a:t>
            </a:r>
            <a:r>
              <a:rPr lang="es-ES_tradnl" altLang="es-MX" b="1" dirty="0">
                <a:solidFill>
                  <a:srgbClr val="CC00CC"/>
                </a:solidFill>
                <a:latin typeface="Rockwell" panose="02060603020205020403" pitchFamily="18" charset="0"/>
              </a:rPr>
              <a:t>Uses</a:t>
            </a:r>
            <a:r>
              <a:rPr lang="es-ES_tradnl" altLang="es-MX" b="1" dirty="0">
                <a:solidFill>
                  <a:srgbClr val="008000"/>
                </a:solidFill>
                <a:latin typeface="Rockwell" panose="02060603020205020403" pitchFamily="18" charset="0"/>
              </a:rPr>
              <a:t> of </a:t>
            </a:r>
            <a:r>
              <a:rPr lang="es-ES_tradnl" altLang="es-MX" b="1" dirty="0" err="1">
                <a:solidFill>
                  <a:srgbClr val="008000"/>
                </a:solidFill>
                <a:latin typeface="Rockwell" panose="02060603020205020403" pitchFamily="18" charset="0"/>
              </a:rPr>
              <a:t>Will</a:t>
            </a:r>
            <a:endParaRPr lang="en-US" altLang="es-MX" b="1" dirty="0">
              <a:solidFill>
                <a:srgbClr val="008000"/>
              </a:solidFill>
              <a:latin typeface="Rockwell" panose="020606030202050204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39750" y="155733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s-MX" smtClean="0">
                <a:solidFill>
                  <a:srgbClr val="008000"/>
                </a:solidFill>
              </a:rPr>
              <a:t>1- </a:t>
            </a:r>
            <a:r>
              <a:rPr lang="en-US" altLang="es-MX" smtClean="0">
                <a:solidFill>
                  <a:srgbClr val="CC00CC"/>
                </a:solidFill>
              </a:rPr>
              <a:t>Instant decisions</a:t>
            </a:r>
            <a:r>
              <a:rPr lang="en-US" altLang="es-MX" smtClean="0">
                <a:solidFill>
                  <a:srgbClr val="008000"/>
                </a:solidFill>
              </a:rPr>
              <a:t>: Ok, </a:t>
            </a:r>
            <a:r>
              <a:rPr lang="en-US" altLang="es-MX" u="sng" smtClean="0">
                <a:solidFill>
                  <a:srgbClr val="008000"/>
                </a:solidFill>
              </a:rPr>
              <a:t>I’ll see</a:t>
            </a:r>
            <a:r>
              <a:rPr lang="en-US" altLang="es-MX" smtClean="0">
                <a:solidFill>
                  <a:srgbClr val="008000"/>
                </a:solidFill>
              </a:rPr>
              <a:t> you on   Friday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s-MX" smtClean="0">
                <a:solidFill>
                  <a:srgbClr val="008000"/>
                </a:solidFill>
              </a:rPr>
              <a:t>2- </a:t>
            </a:r>
            <a:r>
              <a:rPr lang="en-US" altLang="es-MX" smtClean="0">
                <a:solidFill>
                  <a:srgbClr val="CC00CC"/>
                </a:solidFill>
              </a:rPr>
              <a:t>Predictions based in what we think</a:t>
            </a:r>
            <a:r>
              <a:rPr lang="en-US" altLang="es-MX" smtClean="0">
                <a:solidFill>
                  <a:srgbClr val="008000"/>
                </a:solidFill>
              </a:rPr>
              <a:t>: It </a:t>
            </a:r>
            <a:r>
              <a:rPr lang="en-US" altLang="es-MX" u="sng" smtClean="0">
                <a:solidFill>
                  <a:srgbClr val="008000"/>
                </a:solidFill>
              </a:rPr>
              <a:t>will  rain</a:t>
            </a:r>
            <a:r>
              <a:rPr lang="en-US" altLang="es-MX" smtClean="0">
                <a:solidFill>
                  <a:srgbClr val="008000"/>
                </a:solidFill>
              </a:rPr>
              <a:t> in the evening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s-MX" smtClean="0">
              <a:solidFill>
                <a:srgbClr val="008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s-MX" smtClean="0">
              <a:solidFill>
                <a:srgbClr val="008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s-MX" smtClean="0">
              <a:solidFill>
                <a:srgbClr val="008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s-MX" smtClean="0">
                <a:solidFill>
                  <a:srgbClr val="008000"/>
                </a:solidFill>
              </a:rPr>
              <a:t>3- </a:t>
            </a:r>
            <a:r>
              <a:rPr lang="en-US" altLang="es-MX" smtClean="0">
                <a:solidFill>
                  <a:srgbClr val="CC00CC"/>
                </a:solidFill>
              </a:rPr>
              <a:t>Promises and offers</a:t>
            </a:r>
            <a:r>
              <a:rPr lang="en-US" altLang="es-MX" smtClean="0">
                <a:solidFill>
                  <a:srgbClr val="008000"/>
                </a:solidFill>
              </a:rPr>
              <a:t>: Don’t worry, </a:t>
            </a:r>
            <a:r>
              <a:rPr lang="en-US" altLang="es-MX" u="sng" smtClean="0">
                <a:solidFill>
                  <a:srgbClr val="008000"/>
                </a:solidFill>
              </a:rPr>
              <a:t>I’ll go</a:t>
            </a:r>
            <a:r>
              <a:rPr lang="en-US" altLang="es-MX" smtClean="0">
                <a:solidFill>
                  <a:srgbClr val="008000"/>
                </a:solidFill>
              </a:rPr>
              <a:t> and buy some food for you</a:t>
            </a:r>
            <a:endParaRPr lang="en-US" altLang="es-MX" dirty="0">
              <a:solidFill>
                <a:srgbClr val="008000"/>
              </a:solidFill>
            </a:endParaRPr>
          </a:p>
        </p:txBody>
      </p:sp>
      <p:pic>
        <p:nvPicPr>
          <p:cNvPr id="6" name="Picture 6" descr="nub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035299"/>
            <a:ext cx="2447925" cy="165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159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9144000" cy="1143000"/>
          </a:xfrm>
        </p:spPr>
        <p:txBody>
          <a:bodyPr/>
          <a:lstStyle/>
          <a:p>
            <a:r>
              <a:rPr lang="en-US" altLang="es-MX" b="1" dirty="0">
                <a:solidFill>
                  <a:srgbClr val="008000"/>
                </a:solidFill>
                <a:latin typeface="Rockwell" panose="02060603020205020403" pitchFamily="18" charset="0"/>
              </a:rPr>
              <a:t>Future Tense</a:t>
            </a:r>
            <a:r>
              <a:rPr lang="en-US" altLang="es-MX" b="1" dirty="0" smtClean="0">
                <a:solidFill>
                  <a:srgbClr val="008000"/>
                </a:solidFill>
                <a:latin typeface="Rockwell" panose="02060603020205020403" pitchFamily="18" charset="0"/>
              </a:rPr>
              <a:t>: Going </a:t>
            </a:r>
            <a:r>
              <a:rPr lang="en-US" altLang="es-MX" b="1" dirty="0">
                <a:solidFill>
                  <a:srgbClr val="008000"/>
                </a:solidFill>
                <a:latin typeface="Rockwell" panose="02060603020205020403" pitchFamily="18" charset="0"/>
              </a:rPr>
              <a:t>to</a:t>
            </a:r>
            <a:r>
              <a:rPr lang="en-US" altLang="es-MX" b="1" dirty="0">
                <a:solidFill>
                  <a:srgbClr val="008000"/>
                </a:solidFill>
                <a:latin typeface="Rockwell" panose="02060603020205020403" pitchFamily="18" charset="0"/>
                <a:sym typeface="Symbol" panose="05050102010706020507" pitchFamily="18" charset="2"/>
              </a:rPr>
              <a:t> </a:t>
            </a:r>
            <a:r>
              <a:rPr lang="en-US" altLang="es-MX" b="1" dirty="0">
                <a:solidFill>
                  <a:srgbClr val="CC00CC"/>
                </a:solidFill>
                <a:latin typeface="Rockwell" panose="02060603020205020403" pitchFamily="18" charset="0"/>
                <a:sym typeface="Symbol" panose="05050102010706020507" pitchFamily="18" charset="2"/>
              </a:rPr>
              <a:t>Form 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79388" y="1557338"/>
            <a:ext cx="56165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s-MX" sz="2400" b="1" u="sng" dirty="0">
                <a:solidFill>
                  <a:srgbClr val="008000"/>
                </a:solidFill>
                <a:latin typeface="Rockwell" panose="02060603020205020403" pitchFamily="18" charset="0"/>
              </a:rPr>
              <a:t>Affirmative</a:t>
            </a:r>
            <a:r>
              <a:rPr lang="en-GB" altLang="es-MX" sz="2400" b="1" dirty="0">
                <a:solidFill>
                  <a:srgbClr val="008000"/>
                </a:solidFill>
                <a:latin typeface="Rockwell" panose="02060603020205020403" pitchFamily="18" charset="0"/>
              </a:rPr>
              <a:t>:     I </a:t>
            </a:r>
            <a:r>
              <a:rPr lang="en-GB" altLang="es-MX" sz="2400" b="1" dirty="0">
                <a:solidFill>
                  <a:srgbClr val="CC00CC"/>
                </a:solidFill>
                <a:latin typeface="Rockwell" panose="02060603020205020403" pitchFamily="18" charset="0"/>
              </a:rPr>
              <a:t>am going to</a:t>
            </a:r>
            <a:r>
              <a:rPr lang="en-GB" altLang="es-MX" sz="2400" b="1" dirty="0">
                <a:solidFill>
                  <a:srgbClr val="008000"/>
                </a:solidFill>
                <a:latin typeface="Rockwell" panose="02060603020205020403" pitchFamily="18" charset="0"/>
              </a:rPr>
              <a:t> travel </a:t>
            </a:r>
          </a:p>
          <a:p>
            <a:r>
              <a:rPr lang="en-GB" altLang="es-MX" sz="2400" b="1" dirty="0">
                <a:solidFill>
                  <a:srgbClr val="008000"/>
                </a:solidFill>
                <a:latin typeface="Rockwell" panose="02060603020205020403" pitchFamily="18" charset="0"/>
              </a:rPr>
              <a:t>                             by plane</a:t>
            </a:r>
            <a:endParaRPr lang="en-US" altLang="es-MX" sz="2400" b="1" dirty="0">
              <a:solidFill>
                <a:srgbClr val="008000"/>
              </a:solidFill>
              <a:latin typeface="Rockwell" panose="02060603020205020403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2636838"/>
            <a:ext cx="61563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s-MX" sz="2400" b="1" dirty="0">
                <a:solidFill>
                  <a:srgbClr val="008000"/>
                </a:solidFill>
                <a:latin typeface="Rockwell" panose="02060603020205020403" pitchFamily="18" charset="0"/>
              </a:rPr>
              <a:t>  </a:t>
            </a:r>
            <a:r>
              <a:rPr lang="en-GB" altLang="es-MX" sz="2400" b="1" u="sng" dirty="0">
                <a:solidFill>
                  <a:srgbClr val="008000"/>
                </a:solidFill>
                <a:latin typeface="Rockwell" panose="02060603020205020403" pitchFamily="18" charset="0"/>
              </a:rPr>
              <a:t>Interrogative</a:t>
            </a:r>
            <a:r>
              <a:rPr lang="en-GB" altLang="es-MX" sz="2400" b="1" dirty="0">
                <a:solidFill>
                  <a:srgbClr val="008000"/>
                </a:solidFill>
                <a:latin typeface="Rockwell" panose="02060603020205020403" pitchFamily="18" charset="0"/>
              </a:rPr>
              <a:t> : </a:t>
            </a:r>
            <a:r>
              <a:rPr lang="en-GB" altLang="es-MX" sz="2400" b="1" dirty="0">
                <a:solidFill>
                  <a:srgbClr val="CC00CC"/>
                </a:solidFill>
                <a:latin typeface="Rockwell" panose="02060603020205020403" pitchFamily="18" charset="0"/>
              </a:rPr>
              <a:t>Ar</a:t>
            </a:r>
            <a:r>
              <a:rPr lang="en-GB" altLang="es-MX" sz="2400" b="1" dirty="0">
                <a:solidFill>
                  <a:srgbClr val="008000"/>
                </a:solidFill>
                <a:latin typeface="Rockwell" panose="02060603020205020403" pitchFamily="18" charset="0"/>
              </a:rPr>
              <a:t>e you </a:t>
            </a:r>
            <a:r>
              <a:rPr lang="en-GB" altLang="es-MX" sz="2400" b="1" dirty="0">
                <a:solidFill>
                  <a:srgbClr val="CC00CC"/>
                </a:solidFill>
                <a:latin typeface="Rockwell" panose="02060603020205020403" pitchFamily="18" charset="0"/>
              </a:rPr>
              <a:t>going to</a:t>
            </a:r>
            <a:r>
              <a:rPr lang="en-GB" altLang="es-MX" sz="2400" b="1" dirty="0">
                <a:solidFill>
                  <a:srgbClr val="008000"/>
                </a:solidFill>
                <a:latin typeface="Rockwell" panose="02060603020205020403" pitchFamily="18" charset="0"/>
              </a:rPr>
              <a:t> travel?</a:t>
            </a:r>
          </a:p>
          <a:p>
            <a:r>
              <a:rPr lang="en-GB" altLang="es-MX" sz="2400" b="1" dirty="0">
                <a:solidFill>
                  <a:srgbClr val="008000"/>
                </a:solidFill>
                <a:latin typeface="Rockwell" panose="02060603020205020403" pitchFamily="18" charset="0"/>
              </a:rPr>
              <a:t>                               by plane’</a:t>
            </a:r>
            <a:endParaRPr lang="en-US" altLang="es-MX" sz="2400" b="1" dirty="0">
              <a:solidFill>
                <a:srgbClr val="008000"/>
              </a:solidFill>
              <a:latin typeface="Rockwell" panose="02060603020205020403" pitchFamily="18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3716338"/>
            <a:ext cx="6732588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s-MX" b="1" dirty="0">
                <a:solidFill>
                  <a:srgbClr val="008000"/>
                </a:solidFill>
              </a:rPr>
              <a:t>   </a:t>
            </a:r>
            <a:r>
              <a:rPr lang="en-GB" altLang="es-MX" sz="2400" b="1" u="sng" dirty="0">
                <a:solidFill>
                  <a:srgbClr val="008000"/>
                </a:solidFill>
                <a:latin typeface="Rockwell" panose="02060603020205020403" pitchFamily="18" charset="0"/>
              </a:rPr>
              <a:t>Negative</a:t>
            </a:r>
            <a:r>
              <a:rPr lang="en-GB" altLang="es-MX" sz="2400" b="1" dirty="0">
                <a:solidFill>
                  <a:srgbClr val="008000"/>
                </a:solidFill>
                <a:latin typeface="Rockwell" panose="02060603020205020403" pitchFamily="18" charset="0"/>
              </a:rPr>
              <a:t> :         I </a:t>
            </a:r>
            <a:r>
              <a:rPr lang="en-GB" altLang="es-MX" sz="2400" b="1" dirty="0">
                <a:solidFill>
                  <a:srgbClr val="CC00CC"/>
                </a:solidFill>
                <a:latin typeface="Rockwell" panose="02060603020205020403" pitchFamily="18" charset="0"/>
              </a:rPr>
              <a:t>am not going to</a:t>
            </a:r>
            <a:r>
              <a:rPr lang="en-GB" altLang="es-MX" sz="2400" b="1" dirty="0">
                <a:solidFill>
                  <a:srgbClr val="008000"/>
                </a:solidFill>
                <a:latin typeface="Rockwell" panose="02060603020205020403" pitchFamily="18" charset="0"/>
              </a:rPr>
              <a:t> travel</a:t>
            </a:r>
          </a:p>
          <a:p>
            <a:r>
              <a:rPr lang="en-GB" altLang="es-MX" sz="2400" b="1" dirty="0">
                <a:solidFill>
                  <a:srgbClr val="008000"/>
                </a:solidFill>
                <a:latin typeface="Rockwell" panose="02060603020205020403" pitchFamily="18" charset="0"/>
              </a:rPr>
              <a:t>                                by plane because I </a:t>
            </a:r>
            <a:r>
              <a:rPr lang="en-GB" altLang="es-MX" sz="2400" b="1" dirty="0">
                <a:solidFill>
                  <a:srgbClr val="CC00CC"/>
                </a:solidFill>
                <a:latin typeface="Rockwell" panose="02060603020205020403" pitchFamily="18" charset="0"/>
              </a:rPr>
              <a:t>am                              </a:t>
            </a:r>
          </a:p>
          <a:p>
            <a:r>
              <a:rPr lang="en-GB" altLang="es-MX" sz="2400" b="1" dirty="0">
                <a:solidFill>
                  <a:srgbClr val="CC00CC"/>
                </a:solidFill>
                <a:latin typeface="Rockwell" panose="02060603020205020403" pitchFamily="18" charset="0"/>
              </a:rPr>
              <a:t>                                going to</a:t>
            </a:r>
            <a:r>
              <a:rPr lang="en-GB" altLang="es-MX" sz="2400" b="1" dirty="0">
                <a:solidFill>
                  <a:srgbClr val="008000"/>
                </a:solidFill>
                <a:latin typeface="Rockwell" panose="02060603020205020403" pitchFamily="18" charset="0"/>
              </a:rPr>
              <a:t> fly in a hot  air</a:t>
            </a:r>
            <a:endParaRPr lang="en-GB" altLang="es-MX" b="1" dirty="0">
              <a:solidFill>
                <a:srgbClr val="008000"/>
              </a:solidFill>
            </a:endParaRPr>
          </a:p>
          <a:p>
            <a:r>
              <a:rPr lang="en-GB" altLang="es-MX" b="1" dirty="0">
                <a:solidFill>
                  <a:srgbClr val="008000"/>
                </a:solidFill>
              </a:rPr>
              <a:t>                                      </a:t>
            </a:r>
            <a:r>
              <a:rPr lang="en-GB" altLang="es-MX" sz="2400" b="1" dirty="0">
                <a:solidFill>
                  <a:srgbClr val="008000"/>
                </a:solidFill>
                <a:latin typeface="Rockwell" panose="02060603020205020403" pitchFamily="18" charset="0"/>
              </a:rPr>
              <a:t>balloon</a:t>
            </a:r>
          </a:p>
          <a:p>
            <a:r>
              <a:rPr lang="en-GB" altLang="es-MX" sz="2400" b="1" dirty="0">
                <a:solidFill>
                  <a:srgbClr val="008000"/>
                </a:solidFill>
                <a:latin typeface="Rockwell" panose="02060603020205020403" pitchFamily="18" charset="0"/>
              </a:rPr>
              <a:t>                                </a:t>
            </a:r>
            <a:endParaRPr lang="en-US" altLang="es-MX" sz="2400" b="1" dirty="0">
              <a:solidFill>
                <a:srgbClr val="008000"/>
              </a:solidFill>
              <a:latin typeface="Rockwell" panose="02060603020205020403" pitchFamily="18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78550" y="1700213"/>
            <a:ext cx="2786063" cy="3744912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336708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es-MX" sz="4000" b="1" dirty="0">
                <a:solidFill>
                  <a:srgbClr val="008000"/>
                </a:solidFill>
                <a:latin typeface="Rockwell" panose="02060603020205020403" pitchFamily="18" charset="0"/>
              </a:rPr>
              <a:t>Future Tense: </a:t>
            </a:r>
            <a:r>
              <a:rPr lang="en-US" altLang="es-MX" sz="4000" b="1" dirty="0">
                <a:solidFill>
                  <a:srgbClr val="CC00CC"/>
                </a:solidFill>
                <a:latin typeface="Rockwell" panose="02060603020205020403" pitchFamily="18" charset="0"/>
              </a:rPr>
              <a:t>Uses</a:t>
            </a:r>
            <a:r>
              <a:rPr lang="en-US" altLang="es-MX" sz="4000" b="1" dirty="0">
                <a:solidFill>
                  <a:srgbClr val="008000"/>
                </a:solidFill>
                <a:latin typeface="Rockwell" panose="02060603020205020403" pitchFamily="18" charset="0"/>
              </a:rPr>
              <a:t> of Going to</a:t>
            </a:r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s-MX" smtClean="0">
                <a:solidFill>
                  <a:srgbClr val="008000"/>
                </a:solidFill>
              </a:rPr>
              <a:t>1- </a:t>
            </a:r>
            <a:r>
              <a:rPr lang="en-US" altLang="es-MX" smtClean="0">
                <a:solidFill>
                  <a:srgbClr val="CC00CC"/>
                </a:solidFill>
                <a:latin typeface="Rockwell" panose="02060603020205020403" pitchFamily="18" charset="0"/>
              </a:rPr>
              <a:t>Future plans and intentions</a:t>
            </a:r>
            <a:r>
              <a:rPr lang="en-US" altLang="es-MX" smtClean="0">
                <a:solidFill>
                  <a:srgbClr val="008000"/>
                </a:solidFill>
                <a:latin typeface="Rockwell" panose="02060603020205020403" pitchFamily="18" charset="0"/>
              </a:rPr>
              <a:t>: </a:t>
            </a:r>
            <a:r>
              <a:rPr lang="en-GB" altLang="es-MX" u="sng" smtClean="0">
                <a:solidFill>
                  <a:srgbClr val="008000"/>
                </a:solidFill>
                <a:latin typeface="Rockwell" panose="02060603020205020403" pitchFamily="18" charset="0"/>
              </a:rPr>
              <a:t>I'</a:t>
            </a:r>
            <a:r>
              <a:rPr lang="en-GB" altLang="es-MX" b="1" u="sng" smtClean="0">
                <a:solidFill>
                  <a:srgbClr val="008000"/>
                </a:solidFill>
                <a:latin typeface="Rockwell" panose="02060603020205020403" pitchFamily="18" charset="0"/>
              </a:rPr>
              <a:t>m going to</a:t>
            </a:r>
            <a:r>
              <a:rPr lang="en-GB" altLang="es-MX" b="1" smtClean="0">
                <a:solidFill>
                  <a:srgbClr val="008000"/>
                </a:solidFill>
                <a:latin typeface="Rockwell" panose="02060603020205020403" pitchFamily="18" charset="0"/>
              </a:rPr>
              <a:t> buy </a:t>
            </a:r>
            <a:r>
              <a:rPr lang="en-GB" altLang="es-MX" smtClean="0">
                <a:solidFill>
                  <a:srgbClr val="008000"/>
                </a:solidFill>
                <a:latin typeface="Rockwell" panose="02060603020205020403" pitchFamily="18" charset="0"/>
              </a:rPr>
              <a:t>a new laptop computer next week</a:t>
            </a:r>
            <a:r>
              <a:rPr lang="es-ES_tradnl" altLang="es-MX" smtClean="0">
                <a:latin typeface="Rockwell" panose="02060603020205020403" pitchFamily="18" charset="0"/>
              </a:rPr>
              <a:t> </a:t>
            </a:r>
            <a:r>
              <a:rPr lang="en-US" altLang="es-MX" smtClean="0">
                <a:solidFill>
                  <a:srgbClr val="008000"/>
                </a:solidFill>
                <a:latin typeface="Rockwell" panose="02060603020205020403" pitchFamily="18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s-MX" smtClean="0">
              <a:solidFill>
                <a:srgbClr val="008000"/>
              </a:solidFill>
              <a:latin typeface="Rockwell" panose="02060603020205020403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s-MX" smtClean="0">
              <a:solidFill>
                <a:srgbClr val="008000"/>
              </a:solidFill>
              <a:latin typeface="Rockwell" panose="02060603020205020403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s-MX" smtClean="0">
              <a:solidFill>
                <a:srgbClr val="008000"/>
              </a:solidFill>
              <a:latin typeface="Rockwell" panose="02060603020205020403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s-MX" smtClean="0">
              <a:solidFill>
                <a:srgbClr val="008000"/>
              </a:solidFill>
              <a:latin typeface="Rockwell" panose="02060603020205020403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s-MX" smtClean="0">
                <a:solidFill>
                  <a:srgbClr val="008000"/>
                </a:solidFill>
                <a:latin typeface="Rockwell" panose="02060603020205020403" pitchFamily="18" charset="0"/>
              </a:rPr>
              <a:t>2- </a:t>
            </a:r>
            <a:r>
              <a:rPr lang="en-US" altLang="es-MX" smtClean="0">
                <a:solidFill>
                  <a:srgbClr val="CC00CC"/>
                </a:solidFill>
                <a:latin typeface="Rockwell" panose="02060603020205020403" pitchFamily="18" charset="0"/>
              </a:rPr>
              <a:t>Predictions based in what we can see at the moment:  </a:t>
            </a:r>
            <a:r>
              <a:rPr lang="en-GB" altLang="es-MX" smtClean="0">
                <a:solidFill>
                  <a:srgbClr val="008000"/>
                </a:solidFill>
                <a:latin typeface="Rockwell" panose="02060603020205020403" pitchFamily="18" charset="0"/>
              </a:rPr>
              <a:t>Look at that car! it </a:t>
            </a:r>
            <a:r>
              <a:rPr lang="en-GB" altLang="es-MX" b="1" u="sng" smtClean="0">
                <a:solidFill>
                  <a:srgbClr val="008000"/>
                </a:solidFill>
                <a:latin typeface="Rockwell" panose="02060603020205020403" pitchFamily="18" charset="0"/>
              </a:rPr>
              <a:t>is going to</a:t>
            </a:r>
            <a:r>
              <a:rPr lang="en-GB" altLang="es-MX" b="1" smtClean="0">
                <a:solidFill>
                  <a:srgbClr val="008000"/>
                </a:solidFill>
                <a:latin typeface="Rockwell" panose="02060603020205020403" pitchFamily="18" charset="0"/>
              </a:rPr>
              <a:t> </a:t>
            </a:r>
            <a:r>
              <a:rPr lang="en-GB" altLang="es-MX" smtClean="0">
                <a:solidFill>
                  <a:srgbClr val="008000"/>
                </a:solidFill>
                <a:latin typeface="Rockwell" panose="02060603020205020403" pitchFamily="18" charset="0"/>
              </a:rPr>
              <a:t>crash into the lamp post</a:t>
            </a:r>
            <a:r>
              <a:rPr lang="es-ES_tradnl" altLang="es-MX" smtClean="0">
                <a:solidFill>
                  <a:srgbClr val="008000"/>
                </a:solidFill>
                <a:latin typeface="Rockwell" panose="02060603020205020403" pitchFamily="18" charset="0"/>
              </a:rPr>
              <a:t> </a:t>
            </a:r>
            <a:r>
              <a:rPr lang="en-US" altLang="es-MX" smtClean="0">
                <a:solidFill>
                  <a:srgbClr val="008000"/>
                </a:solidFill>
                <a:latin typeface="Rockwell" panose="02060603020205020403" pitchFamily="18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s-MX" smtClean="0">
              <a:solidFill>
                <a:srgbClr val="008000"/>
              </a:solidFill>
              <a:latin typeface="Rockwell" panose="02060603020205020403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s-MX" dirty="0">
              <a:solidFill>
                <a:srgbClr val="008000"/>
              </a:solidFill>
              <a:latin typeface="Rockwell" panose="02060603020205020403" pitchFamily="18" charset="0"/>
            </a:endParaRPr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852738"/>
            <a:ext cx="2951162" cy="175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379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s-MX" dirty="0">
                <a:solidFill>
                  <a:srgbClr val="008000"/>
                </a:solidFill>
                <a:latin typeface="Rockwell" panose="02060603020205020403" pitchFamily="18" charset="0"/>
              </a:rPr>
              <a:t>FUTURE TENSES</a:t>
            </a:r>
            <a:r>
              <a:rPr lang="en-US" altLang="es-MX" sz="4000" dirty="0"/>
              <a:t/>
            </a:r>
            <a:br>
              <a:rPr lang="en-US" altLang="es-MX" sz="4000" dirty="0"/>
            </a:br>
            <a:endParaRPr lang="en-US" altLang="es-MX" sz="4000" dirty="0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457200" y="1125538"/>
            <a:ext cx="8229600" cy="5000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s-MX" sz="2800" smtClean="0">
                <a:solidFill>
                  <a:srgbClr val="008000"/>
                </a:solidFill>
                <a:latin typeface="Rockwell" panose="02060603020205020403" pitchFamily="18" charset="0"/>
              </a:rPr>
              <a:t>TIME EXPRESSIONS: </a:t>
            </a:r>
          </a:p>
          <a:p>
            <a:pPr>
              <a:buFontTx/>
              <a:buNone/>
            </a:pPr>
            <a:r>
              <a:rPr lang="en-US" altLang="es-MX" sz="2800" smtClean="0">
                <a:solidFill>
                  <a:srgbClr val="008000"/>
                </a:solidFill>
                <a:latin typeface="Rockwell" panose="02060603020205020403" pitchFamily="18" charset="0"/>
              </a:rPr>
              <a:t>  Tomorrow, next week, next month, next year,</a:t>
            </a:r>
            <a:endParaRPr lang="en-US" altLang="es-MX" sz="2800" dirty="0">
              <a:solidFill>
                <a:srgbClr val="008000"/>
              </a:solidFill>
              <a:latin typeface="Rockwell" panose="02060603020205020403" pitchFamily="18" charset="0"/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060848"/>
            <a:ext cx="4327525" cy="259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22300" y="5113883"/>
            <a:ext cx="8064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s-MX" sz="2400" dirty="0">
                <a:solidFill>
                  <a:srgbClr val="008000"/>
                </a:solidFill>
                <a:latin typeface="Rockwell" panose="02060603020205020403" pitchFamily="18" charset="0"/>
              </a:rPr>
              <a:t>I am going to travel to Copenhagen next year</a:t>
            </a:r>
          </a:p>
        </p:txBody>
      </p:sp>
    </p:spTree>
    <p:extLst>
      <p:ext uri="{BB962C8B-B14F-4D97-AF65-F5344CB8AC3E}">
        <p14:creationId xmlns:p14="http://schemas.microsoft.com/office/powerpoint/2010/main" val="52621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505</Words>
  <Application>Microsoft Office PowerPoint</Application>
  <PresentationFormat>Presentación en pantalla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Arial</vt:lpstr>
      <vt:lpstr>Calibri</vt:lpstr>
      <vt:lpstr>Rockwell</vt:lpstr>
      <vt:lpstr>Symbol</vt:lpstr>
      <vt:lpstr>Times New Roman</vt:lpstr>
      <vt:lpstr>Wingdings</vt:lpstr>
      <vt:lpstr>Tema de Office</vt:lpstr>
      <vt:lpstr>1_Tema de Office</vt:lpstr>
      <vt:lpstr>FUTURE TENSE</vt:lpstr>
      <vt:lpstr>FUTURE TENSE</vt:lpstr>
      <vt:lpstr>FUTURE TENSES: WILL / GOING TO</vt:lpstr>
      <vt:lpstr>WILL/GOING TO</vt:lpstr>
      <vt:lpstr>Future Tense: Will Form</vt:lpstr>
      <vt:lpstr>Future Tense: Uses of Will</vt:lpstr>
      <vt:lpstr>Future Tense: Going to Form </vt:lpstr>
      <vt:lpstr>Future Tense: Uses of Going to</vt:lpstr>
      <vt:lpstr>FUTURE TENSES </vt:lpstr>
      <vt:lpstr>FUTURE TENSES WILL/GOING TO: COMPLETE THE SENTENCES</vt:lpstr>
      <vt:lpstr>OTHER WAYS OF EXPRESSING THE FUTURE 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LU</cp:lastModifiedBy>
  <cp:revision>24</cp:revision>
  <dcterms:created xsi:type="dcterms:W3CDTF">2012-12-04T21:22:09Z</dcterms:created>
  <dcterms:modified xsi:type="dcterms:W3CDTF">2017-01-14T03:14:29Z</dcterms:modified>
</cp:coreProperties>
</file>