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9" r:id="rId4"/>
    <p:sldId id="260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61" r:id="rId13"/>
    <p:sldId id="271" r:id="rId14"/>
    <p:sldId id="272" r:id="rId15"/>
    <p:sldId id="270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69" autoAdjust="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FE22C-F874-494B-93D3-41AD572378FD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FE556-042C-4D81-9F23-AF622AE177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7513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FE556-042C-4D81-9F23-AF622AE1776F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9107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FE556-042C-4D81-9F23-AF622AE1776F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638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PAST SIMPLE</a:t>
            </a:r>
            <a:br>
              <a:rPr lang="es-MX" dirty="0" smtClean="0"/>
            </a:br>
            <a:r>
              <a:rPr lang="es-MX" dirty="0" smtClean="0"/>
              <a:t>BIOGRAPHIES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ENERO_JUNIO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Tragedies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s-MX" sz="3600" b="1" i="1" dirty="0" smtClean="0"/>
              <a:t>Julius Caesar</a:t>
            </a:r>
          </a:p>
          <a:p>
            <a:r>
              <a:rPr lang="en-US" altLang="es-MX" sz="3600" b="1" i="1" dirty="0" smtClean="0"/>
              <a:t>Hamlet</a:t>
            </a:r>
          </a:p>
          <a:p>
            <a:r>
              <a:rPr lang="en-US" altLang="es-MX" sz="3600" b="1" i="1" dirty="0" smtClean="0"/>
              <a:t>Macbeth</a:t>
            </a:r>
          </a:p>
          <a:p>
            <a:r>
              <a:rPr lang="en-US" altLang="es-MX" sz="3600" b="1" i="1" dirty="0" smtClean="0"/>
              <a:t>Othello</a:t>
            </a:r>
          </a:p>
          <a:p>
            <a:r>
              <a:rPr lang="en-US" altLang="es-MX" sz="3600" b="1" i="1" dirty="0" smtClean="0"/>
              <a:t>Romeo and Juliet</a:t>
            </a:r>
          </a:p>
          <a:p>
            <a:r>
              <a:rPr lang="en-US" altLang="es-MX" sz="3600" b="1" i="1" dirty="0" smtClean="0"/>
              <a:t>King Lear</a:t>
            </a:r>
          </a:p>
        </p:txBody>
      </p:sp>
    </p:spTree>
    <p:extLst>
      <p:ext uri="{BB962C8B-B14F-4D97-AF65-F5344CB8AC3E}">
        <p14:creationId xmlns:p14="http://schemas.microsoft.com/office/powerpoint/2010/main" val="202765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mtClean="0">
                <a:solidFill>
                  <a:schemeClr val="hlink"/>
                </a:solidFill>
              </a:rPr>
              <a:t>William Shakespeare</a:t>
            </a:r>
            <a:br>
              <a:rPr lang="en-US" altLang="es-MX" smtClean="0">
                <a:solidFill>
                  <a:schemeClr val="hlink"/>
                </a:solidFill>
              </a:rPr>
            </a:br>
            <a:r>
              <a:rPr lang="en-US" altLang="es-MX" sz="2800" smtClean="0">
                <a:solidFill>
                  <a:schemeClr val="hlink"/>
                </a:solidFill>
              </a:rPr>
              <a:t>Works of Literature</a:t>
            </a:r>
            <a:endParaRPr lang="en-US" altLang="es-MX" dirty="0" smtClean="0">
              <a:solidFill>
                <a:schemeClr val="hlink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752600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s-MX" b="1" dirty="0" smtClean="0"/>
              <a:t>He wrote 37 very successful plays</a:t>
            </a:r>
          </a:p>
          <a:p>
            <a:endParaRPr lang="en-US" altLang="es-MX" b="1" dirty="0" smtClean="0"/>
          </a:p>
          <a:p>
            <a:r>
              <a:rPr lang="en-US" altLang="es-MX" b="1" dirty="0" smtClean="0"/>
              <a:t>His vocabulary was HUGE-somewhere between 17,000 and 34,000 words!</a:t>
            </a:r>
          </a:p>
          <a:p>
            <a:endParaRPr lang="en-US" altLang="es-MX" b="1" dirty="0" smtClean="0"/>
          </a:p>
          <a:p>
            <a:r>
              <a:rPr lang="en-US" altLang="es-MX" b="1" dirty="0" smtClean="0"/>
              <a:t>The estimated vocabulary of an educated person today is around 15,000 words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dirty="0" smtClean="0">
                <a:solidFill>
                  <a:schemeClr val="hlink"/>
                </a:solidFill>
              </a:rPr>
              <a:t>William Shakespeare</a:t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800" dirty="0" smtClean="0">
                <a:solidFill>
                  <a:schemeClr val="hlink"/>
                </a:solidFill>
              </a:rPr>
              <a:t>Works of Literature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2057400"/>
            <a:ext cx="4038600" cy="4068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s-MX" sz="4400" dirty="0" smtClean="0">
                <a:solidFill>
                  <a:srgbClr val="00FFFF"/>
                </a:solidFill>
              </a:rPr>
              <a:t>	</a:t>
            </a:r>
            <a:r>
              <a:rPr lang="en-US" altLang="es-MX" sz="4400" b="1" dirty="0" smtClean="0"/>
              <a:t>He had an amazing influence on our English language</a:t>
            </a:r>
          </a:p>
        </p:txBody>
      </p:sp>
      <p:pic>
        <p:nvPicPr>
          <p:cNvPr id="6" name="Picture 4" descr="cartoon Shakespea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00"/>
          <a:stretch>
            <a:fillRect/>
          </a:stretch>
        </p:blipFill>
        <p:spPr>
          <a:xfrm>
            <a:off x="5334000" y="1752600"/>
            <a:ext cx="3200400" cy="3886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614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Later Years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752601"/>
            <a:ext cx="8229600" cy="36926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s-MX" b="1" dirty="0" smtClean="0"/>
              <a:t>Returned to Stratford around 1610 where he lived as a country gentleman</a:t>
            </a:r>
          </a:p>
          <a:p>
            <a:r>
              <a:rPr lang="en-US" altLang="es-MX" b="1" dirty="0" smtClean="0"/>
              <a:t>Wealthy-Owned one of the largest homes in town</a:t>
            </a:r>
          </a:p>
          <a:p>
            <a:r>
              <a:rPr lang="en-US" altLang="es-MX" b="1" dirty="0" smtClean="0"/>
              <a:t>Died in Stratford in 1616 at the age of 52.  His death was a mystery. It is rumored that he drank too much and contracted a fever or that he died from a cerebral hemorrhage.</a:t>
            </a:r>
          </a:p>
        </p:txBody>
      </p:sp>
    </p:spTree>
    <p:extLst>
      <p:ext uri="{BB962C8B-B14F-4D97-AF65-F5344CB8AC3E}">
        <p14:creationId xmlns:p14="http://schemas.microsoft.com/office/powerpoint/2010/main" val="404076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11560" y="2967335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b="1" dirty="0"/>
              <a:t>http://libros.about.com/od/entrevistas/a/William-Shakespeare-Un-Resumen-De-Su-Vida-Y-Obra.htm</a:t>
            </a:r>
          </a:p>
        </p:txBody>
      </p:sp>
    </p:spTree>
    <p:extLst>
      <p:ext uri="{BB962C8B-B14F-4D97-AF65-F5344CB8AC3E}">
        <p14:creationId xmlns:p14="http://schemas.microsoft.com/office/powerpoint/2010/main" val="378661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PAST SIMPLE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Vamos a utilizar el tiempo pasado para hablar de acciones que empezaron y finalizaron en el pasado.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past simple tense for actions that start and finish in the past. We can use it for biographies.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biography, past, actions.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038600" y="1143000"/>
            <a:ext cx="48768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s-MX" sz="5400" b="1" smtClean="0">
                <a:solidFill>
                  <a:schemeClr val="hlink"/>
                </a:solidFill>
              </a:rPr>
              <a:t>William Shakespeare</a:t>
            </a:r>
            <a:r>
              <a:rPr lang="en-US" altLang="es-MX" sz="4800" b="1" smtClean="0">
                <a:solidFill>
                  <a:schemeClr val="hlink"/>
                </a:solidFill>
              </a:rPr>
              <a:t/>
            </a:r>
            <a:br>
              <a:rPr lang="en-US" altLang="es-MX" sz="4800" b="1" smtClean="0">
                <a:solidFill>
                  <a:schemeClr val="hlink"/>
                </a:solidFill>
              </a:rPr>
            </a:br>
            <a:r>
              <a:rPr lang="en-US" altLang="es-MX" sz="4800" b="1" smtClean="0">
                <a:solidFill>
                  <a:schemeClr val="hlink"/>
                </a:solidFill>
              </a:rPr>
              <a:t/>
            </a:r>
            <a:br>
              <a:rPr lang="en-US" altLang="es-MX" sz="4800" b="1" smtClean="0">
                <a:solidFill>
                  <a:schemeClr val="hlink"/>
                </a:solidFill>
              </a:rPr>
            </a:br>
            <a:r>
              <a:rPr lang="en-US" altLang="es-MX" sz="3200" smtClean="0"/>
              <a:t>1564-1616</a:t>
            </a:r>
            <a:endParaRPr lang="en-US" altLang="es-MX" smtClean="0"/>
          </a:p>
        </p:txBody>
      </p:sp>
      <p:pic>
        <p:nvPicPr>
          <p:cNvPr id="6" name="Picture 3" descr="Shakespeare f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5300"/>
            <a:ext cx="3708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5400" smtClean="0">
                <a:solidFill>
                  <a:schemeClr val="hlink"/>
                </a:solidFill>
              </a:rPr>
              <a:t>William Shakespeare</a:t>
            </a:r>
            <a:r>
              <a:rPr lang="en-US" altLang="es-MX" sz="4800" smtClean="0">
                <a:solidFill>
                  <a:schemeClr val="hlink"/>
                </a:solidFill>
              </a:rPr>
              <a:t/>
            </a:r>
            <a:br>
              <a:rPr lang="en-US" altLang="es-MX" sz="4800" smtClean="0">
                <a:solidFill>
                  <a:schemeClr val="hlink"/>
                </a:solidFill>
              </a:rPr>
            </a:br>
            <a:r>
              <a:rPr lang="en-US" altLang="es-MX" sz="2800" smtClean="0">
                <a:solidFill>
                  <a:schemeClr val="hlink"/>
                </a:solidFill>
              </a:rPr>
              <a:t>Early years</a:t>
            </a:r>
            <a:endParaRPr lang="en-US" altLang="es-MX" sz="4800" dirty="0" smtClean="0">
              <a:solidFill>
                <a:schemeClr val="hlink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1000" y="1752600"/>
            <a:ext cx="4038600" cy="3764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s-MX" sz="2600" b="1" dirty="0" smtClean="0"/>
              <a:t>Born in Stratford-Upon-Avon, England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s-MX" sz="2600" b="1" dirty="0" smtClean="0"/>
          </a:p>
          <a:p>
            <a:pPr>
              <a:lnSpc>
                <a:spcPct val="90000"/>
              </a:lnSpc>
            </a:pPr>
            <a:r>
              <a:rPr lang="en-US" altLang="es-MX" sz="2600" b="1" dirty="0" smtClean="0"/>
              <a:t>Son of prominent town official</a:t>
            </a:r>
          </a:p>
          <a:p>
            <a:pPr>
              <a:lnSpc>
                <a:spcPct val="90000"/>
              </a:lnSpc>
            </a:pPr>
            <a:endParaRPr lang="en-US" altLang="es-MX" sz="2600" b="1" dirty="0" smtClean="0"/>
          </a:p>
          <a:p>
            <a:pPr>
              <a:lnSpc>
                <a:spcPct val="90000"/>
              </a:lnSpc>
            </a:pPr>
            <a:r>
              <a:rPr lang="en-US" altLang="es-MX" sz="2600" b="1" dirty="0" smtClean="0"/>
              <a:t>3</a:t>
            </a:r>
            <a:r>
              <a:rPr lang="en-US" altLang="es-MX" sz="2600" b="1" baseline="30000" dirty="0" smtClean="0"/>
              <a:t>rd</a:t>
            </a:r>
            <a:r>
              <a:rPr lang="en-US" altLang="es-MX" sz="2600" b="1" dirty="0" smtClean="0"/>
              <a:t> child of 8 children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s-MX" sz="2600" b="1" dirty="0" smtClean="0"/>
          </a:p>
          <a:p>
            <a:pPr>
              <a:lnSpc>
                <a:spcPct val="90000"/>
              </a:lnSpc>
            </a:pPr>
            <a:r>
              <a:rPr lang="en-US" altLang="es-MX" sz="2600" b="1" dirty="0" smtClean="0"/>
              <a:t>Received excellent education with heavy focus on grammar and literature</a:t>
            </a:r>
          </a:p>
          <a:p>
            <a:pPr>
              <a:lnSpc>
                <a:spcPct val="90000"/>
              </a:lnSpc>
            </a:pPr>
            <a:endParaRPr lang="en-US" altLang="es-MX" sz="2600" dirty="0" smtClean="0">
              <a:solidFill>
                <a:srgbClr val="00FFFF"/>
              </a:solidFill>
            </a:endParaRPr>
          </a:p>
          <a:p>
            <a:pPr>
              <a:lnSpc>
                <a:spcPct val="90000"/>
              </a:lnSpc>
            </a:pPr>
            <a:endParaRPr lang="en-US" altLang="es-MX" sz="2600" dirty="0" smtClean="0"/>
          </a:p>
          <a:p>
            <a:pPr>
              <a:lnSpc>
                <a:spcPct val="90000"/>
              </a:lnSpc>
            </a:pPr>
            <a:endParaRPr lang="en-US" altLang="es-MX" sz="2800" dirty="0" smtClean="0"/>
          </a:p>
          <a:p>
            <a:pPr>
              <a:lnSpc>
                <a:spcPct val="90000"/>
              </a:lnSpc>
            </a:pPr>
            <a:endParaRPr lang="en-US" altLang="es-MX" sz="2800" dirty="0" smtClean="0"/>
          </a:p>
        </p:txBody>
      </p:sp>
      <p:pic>
        <p:nvPicPr>
          <p:cNvPr id="6" name="Picture 4" descr="uk-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600200"/>
            <a:ext cx="4038600" cy="3629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545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Marriage and Family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764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s-MX" b="1" dirty="0" smtClean="0"/>
              <a:t>Married at age 18 to Anne Hathaway (she was 26) who was pregnant with his child</a:t>
            </a:r>
          </a:p>
          <a:p>
            <a:pPr>
              <a:lnSpc>
                <a:spcPct val="90000"/>
              </a:lnSpc>
            </a:pPr>
            <a:endParaRPr lang="en-US" altLang="es-MX" b="1" dirty="0" smtClean="0"/>
          </a:p>
          <a:p>
            <a:pPr>
              <a:lnSpc>
                <a:spcPct val="90000"/>
              </a:lnSpc>
            </a:pPr>
            <a:r>
              <a:rPr lang="en-US" altLang="es-MX" b="1" dirty="0" smtClean="0"/>
              <a:t>1</a:t>
            </a:r>
            <a:r>
              <a:rPr lang="en-US" altLang="es-MX" b="1" baseline="30000" dirty="0" smtClean="0"/>
              <a:t>st</a:t>
            </a:r>
            <a:r>
              <a:rPr lang="en-US" altLang="es-MX" b="1" dirty="0" smtClean="0"/>
              <a:t> child was daughter, Susanna-born in 1583</a:t>
            </a:r>
          </a:p>
          <a:p>
            <a:pPr>
              <a:lnSpc>
                <a:spcPct val="90000"/>
              </a:lnSpc>
            </a:pPr>
            <a:endParaRPr lang="en-US" altLang="es-MX" b="1" dirty="0" smtClean="0"/>
          </a:p>
          <a:p>
            <a:pPr>
              <a:lnSpc>
                <a:spcPct val="90000"/>
              </a:lnSpc>
            </a:pPr>
            <a:r>
              <a:rPr lang="en-US" altLang="es-MX" b="1" dirty="0" smtClean="0"/>
              <a:t>Twins, </a:t>
            </a:r>
            <a:r>
              <a:rPr lang="en-US" altLang="es-MX" b="1" dirty="0" err="1" smtClean="0"/>
              <a:t>Hamnet</a:t>
            </a:r>
            <a:r>
              <a:rPr lang="en-US" altLang="es-MX" b="1" dirty="0" smtClean="0"/>
              <a:t> and Judith born in 1585</a:t>
            </a:r>
          </a:p>
          <a:p>
            <a:pPr>
              <a:lnSpc>
                <a:spcPct val="90000"/>
              </a:lnSpc>
            </a:pPr>
            <a:endParaRPr lang="en-US" altLang="es-MX" b="1" dirty="0" smtClean="0"/>
          </a:p>
          <a:p>
            <a:pPr>
              <a:lnSpc>
                <a:spcPct val="90000"/>
              </a:lnSpc>
            </a:pPr>
            <a:r>
              <a:rPr lang="en-US" altLang="es-MX" b="1" dirty="0" err="1" smtClean="0"/>
              <a:t>Hamnet</a:t>
            </a:r>
            <a:r>
              <a:rPr lang="en-US" altLang="es-MX" b="1" dirty="0" smtClean="0"/>
              <a:t> dies at age 11</a:t>
            </a:r>
          </a:p>
        </p:txBody>
      </p:sp>
    </p:spTree>
    <p:extLst>
      <p:ext uri="{BB962C8B-B14F-4D97-AF65-F5344CB8AC3E}">
        <p14:creationId xmlns:p14="http://schemas.microsoft.com/office/powerpoint/2010/main" val="411483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“Lost Years”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altLang="es-MX" sz="3600" b="1" dirty="0" smtClean="0"/>
              <a:t>The period between 1585 and 1592 is known as the “Lost Years” because there are no documentary records of Shakespeare’s activities</a:t>
            </a:r>
          </a:p>
        </p:txBody>
      </p:sp>
    </p:spTree>
    <p:extLst>
      <p:ext uri="{BB962C8B-B14F-4D97-AF65-F5344CB8AC3E}">
        <p14:creationId xmlns:p14="http://schemas.microsoft.com/office/powerpoint/2010/main" val="12814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Later Years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28600" y="1600200"/>
            <a:ext cx="42672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s-MX" b="1" dirty="0" smtClean="0"/>
              <a:t>Moved to London around 1591 and became an actor</a:t>
            </a:r>
          </a:p>
          <a:p>
            <a:r>
              <a:rPr lang="en-US" altLang="es-MX" b="1" dirty="0" smtClean="0"/>
              <a:t>Worked with the Lord Chamberlin’s company of players, later known as the King’s Men</a:t>
            </a:r>
          </a:p>
        </p:txBody>
      </p:sp>
      <p:pic>
        <p:nvPicPr>
          <p:cNvPr id="6" name="Picture 4" descr="msotw9_temp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52" t="27907" b="23624"/>
          <a:stretch>
            <a:fillRect/>
          </a:stretch>
        </p:blipFill>
        <p:spPr>
          <a:xfrm>
            <a:off x="5045075" y="1600200"/>
            <a:ext cx="3717925" cy="48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103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Works of Literature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s-MX" b="1" dirty="0" smtClean="0"/>
              <a:t>Along with acting, he also wrote some of the most renowned and studied literature written in the English language</a:t>
            </a:r>
          </a:p>
          <a:p>
            <a:endParaRPr lang="en-US" altLang="es-MX" b="1" dirty="0" smtClean="0"/>
          </a:p>
          <a:p>
            <a:r>
              <a:rPr lang="en-US" altLang="es-MX" b="1" dirty="0" smtClean="0"/>
              <a:t>Poems-famous for his sonnets</a:t>
            </a:r>
          </a:p>
          <a:p>
            <a:endParaRPr lang="en-US" altLang="es-MX" b="1" dirty="0" smtClean="0"/>
          </a:p>
          <a:p>
            <a:r>
              <a:rPr lang="en-US" altLang="es-MX" b="1" dirty="0" smtClean="0"/>
              <a:t>Plays-Comedies, Tragedies, and Histories</a:t>
            </a:r>
          </a:p>
        </p:txBody>
      </p:sp>
    </p:spTree>
    <p:extLst>
      <p:ext uri="{BB962C8B-B14F-4D97-AF65-F5344CB8AC3E}">
        <p14:creationId xmlns:p14="http://schemas.microsoft.com/office/powerpoint/2010/main" val="295829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s-MX" sz="4800" dirty="0" smtClean="0">
                <a:solidFill>
                  <a:schemeClr val="hlink"/>
                </a:solidFill>
              </a:rPr>
              <a:t>William Shakespeare</a:t>
            </a:r>
            <a:r>
              <a:rPr lang="en-US" altLang="es-MX" dirty="0" smtClean="0">
                <a:solidFill>
                  <a:schemeClr val="hlink"/>
                </a:solidFill>
              </a:rPr>
              <a:t/>
            </a:r>
            <a:br>
              <a:rPr lang="en-US" altLang="es-MX" dirty="0" smtClean="0">
                <a:solidFill>
                  <a:schemeClr val="hlink"/>
                </a:solidFill>
              </a:rPr>
            </a:br>
            <a:r>
              <a:rPr lang="en-US" altLang="es-MX" sz="2400" dirty="0" smtClean="0">
                <a:solidFill>
                  <a:schemeClr val="hlink"/>
                </a:solidFill>
              </a:rPr>
              <a:t>Comedies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5943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s-MX" sz="2400" b="1" i="1" dirty="0" smtClean="0"/>
              <a:t>All’s Well that Ends Well</a:t>
            </a:r>
          </a:p>
          <a:p>
            <a:r>
              <a:rPr lang="en-US" altLang="es-MX" sz="2400" b="1" i="1" dirty="0" smtClean="0"/>
              <a:t>As You Like It</a:t>
            </a:r>
          </a:p>
          <a:p>
            <a:r>
              <a:rPr lang="en-US" altLang="es-MX" sz="2400" b="1" i="1" dirty="0" smtClean="0"/>
              <a:t>Comedy of Errors</a:t>
            </a:r>
          </a:p>
          <a:p>
            <a:r>
              <a:rPr lang="en-US" altLang="es-MX" sz="2400" b="1" i="1" dirty="0" smtClean="0"/>
              <a:t>Measure for Measure</a:t>
            </a:r>
          </a:p>
          <a:p>
            <a:r>
              <a:rPr lang="en-US" altLang="es-MX" sz="2400" b="1" i="1" dirty="0" smtClean="0"/>
              <a:t>Midsummer Night’s Dream</a:t>
            </a:r>
          </a:p>
          <a:p>
            <a:r>
              <a:rPr lang="en-US" altLang="es-MX" sz="2400" b="1" i="1" dirty="0" smtClean="0"/>
              <a:t>Taming of the Shrew</a:t>
            </a:r>
          </a:p>
          <a:p>
            <a:r>
              <a:rPr lang="en-US" altLang="es-MX" sz="2400" b="1" i="1" dirty="0" smtClean="0"/>
              <a:t>Much Ado About Nothing</a:t>
            </a:r>
          </a:p>
          <a:p>
            <a:r>
              <a:rPr lang="en-US" altLang="es-MX" sz="2400" b="1" i="1" dirty="0" smtClean="0"/>
              <a:t>Twelfth Night</a:t>
            </a:r>
          </a:p>
          <a:p>
            <a:r>
              <a:rPr lang="en-US" altLang="es-MX" sz="2400" b="1" i="1" dirty="0" smtClean="0"/>
              <a:t>Merchant of Venice</a:t>
            </a:r>
          </a:p>
        </p:txBody>
      </p:sp>
    </p:spTree>
    <p:extLst>
      <p:ext uri="{BB962C8B-B14F-4D97-AF65-F5344CB8AC3E}">
        <p14:creationId xmlns:p14="http://schemas.microsoft.com/office/powerpoint/2010/main" val="394070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371</Words>
  <Application>Microsoft Office PowerPoint</Application>
  <PresentationFormat>Presentación en pantalla (4:3)</PresentationFormat>
  <Paragraphs>83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Tema de Office</vt:lpstr>
      <vt:lpstr>1_Tema de Office</vt:lpstr>
      <vt:lpstr>PAST SIMPLE BIOGRAPHIES</vt:lpstr>
      <vt:lpstr>PAST SIMPLE</vt:lpstr>
      <vt:lpstr>Presentación de PowerPoint</vt:lpstr>
      <vt:lpstr>William Shakespeare Early years</vt:lpstr>
      <vt:lpstr>William Shakespeare Marriage and Family</vt:lpstr>
      <vt:lpstr>William Shakespeare “Lost Years”</vt:lpstr>
      <vt:lpstr>William Shakespeare Later Years</vt:lpstr>
      <vt:lpstr>William Shakespeare Works of Literature</vt:lpstr>
      <vt:lpstr>William Shakespeare Comedies</vt:lpstr>
      <vt:lpstr>William Shakespeare Tragedies</vt:lpstr>
      <vt:lpstr>William Shakespeare Works of Literature</vt:lpstr>
      <vt:lpstr>William Shakespeare Works of Literature</vt:lpstr>
      <vt:lpstr>William Shakespeare Later Years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</cp:lastModifiedBy>
  <cp:revision>26</cp:revision>
  <dcterms:created xsi:type="dcterms:W3CDTF">2012-12-04T21:22:09Z</dcterms:created>
  <dcterms:modified xsi:type="dcterms:W3CDTF">2017-01-14T03:24:44Z</dcterms:modified>
</cp:coreProperties>
</file>