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9" r:id="rId4"/>
    <p:sldId id="286" r:id="rId5"/>
    <p:sldId id="271" r:id="rId6"/>
    <p:sldId id="288" r:id="rId7"/>
    <p:sldId id="289" r:id="rId8"/>
    <p:sldId id="290" r:id="rId9"/>
    <p:sldId id="287" r:id="rId10"/>
    <p:sldId id="284" r:id="rId11"/>
    <p:sldId id="291" r:id="rId12"/>
    <p:sldId id="292" r:id="rId13"/>
    <p:sldId id="261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9" autoAdjust="0"/>
  </p:normalViewPr>
  <p:slideViewPr>
    <p:cSldViewPr>
      <p:cViewPr>
        <p:scale>
          <a:sx n="60" d="100"/>
          <a:sy n="60" d="100"/>
        </p:scale>
        <p:origin x="-165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AC1DC-930D-4AF4-91FA-E2B75F3B85DC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DDB1-1774-4600-BFAD-DD8C596560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0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492375"/>
            <a:ext cx="8610600" cy="1470025"/>
          </a:xfrm>
        </p:spPr>
        <p:txBody>
          <a:bodyPr/>
          <a:lstStyle/>
          <a:p>
            <a:r>
              <a:rPr lang="es-MX" dirty="0" smtClean="0"/>
              <a:t>Ciclo Carnot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886200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931988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Termodinámica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1022463" y="3429000"/>
                <a:ext cx="6902337" cy="875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sSubSup>
                      <m:sSubSup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𝒄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sSubSup>
                      <m:sSubSupPr>
                        <m:ctrlPr>
                          <a:rPr lang="es-MX" sz="2800" b="1" i="1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 smtClean="0">
                        <a:latin typeface="Cambria Math"/>
                        <a:ea typeface="Cambria Math"/>
                      </a:rPr>
                      <m:t>⟹ </m:t>
                    </m:r>
                    <m:sSup>
                      <m:sSupPr>
                        <m:ctrlPr>
                          <a:rPr lang="es-MX" sz="28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MX" sz="28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s-MX" sz="28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s-MX" sz="28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𝒅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s-MX" sz="28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𝒄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  <m:r>
                      <a:rPr lang="es-MX" sz="28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MX" sz="28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s-MX" sz="2800" b="1" dirty="0" smtClean="0"/>
                  <a:t>   </a:t>
                </a:r>
                <a:r>
                  <a:rPr lang="es-MX" sz="2800" b="1" dirty="0" err="1" smtClean="0"/>
                  <a:t>ec</a:t>
                </a:r>
                <a:r>
                  <a:rPr lang="es-MX" sz="2800" b="1" dirty="0" smtClean="0"/>
                  <a:t>. 1  </a:t>
                </a:r>
                <a:endParaRPr lang="es-MX" sz="2800" b="1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463" y="3429000"/>
                <a:ext cx="6902337" cy="875368"/>
              </a:xfrm>
              <a:prstGeom prst="rect">
                <a:avLst/>
              </a:prstGeom>
              <a:blipFill rotWithShape="1">
                <a:blip r:embed="rId4"/>
                <a:stretch>
                  <a:fillRect r="-3534" b="-279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CuadroTexto"/>
              <p:cNvSpPr txBox="1"/>
              <p:nvPr/>
            </p:nvSpPr>
            <p:spPr>
              <a:xfrm>
                <a:off x="3282052" y="533400"/>
                <a:ext cx="2646815" cy="971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𝒅</m:t>
                          </m:r>
                        </m:sub>
                      </m:sSub>
                      <m:r>
                        <a:rPr lang="es-MX" sz="2800" b="1">
                          <a:latin typeface="Cambria Math"/>
                          <a:ea typeface="Cambria Math"/>
                        </a:rPr>
                        <m:t>&gt;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𝒂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;  </m:t>
                      </m:r>
                      <m:func>
                        <m:func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MX" sz="2800" b="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es-MX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sz="2800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>
                                      <a:latin typeface="Cambria Math"/>
                                    </a:rPr>
                                    <m:t>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MX" sz="2800" b="1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>
                                      <a:latin typeface="Cambria Math"/>
                                    </a:rPr>
                                    <m:t>𝒅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0" name="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052" y="533400"/>
                <a:ext cx="2646815" cy="9714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Rectángulo"/>
          <p:cNvSpPr/>
          <p:nvPr/>
        </p:nvSpPr>
        <p:spPr>
          <a:xfrm>
            <a:off x="914399" y="304800"/>
            <a:ext cx="9906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Siendo:</a:t>
            </a:r>
            <a:endParaRPr lang="es-MX" sz="2000" dirty="0"/>
          </a:p>
        </p:txBody>
      </p:sp>
      <p:sp>
        <p:nvSpPr>
          <p:cNvPr id="18" name="17 Rectángulo"/>
          <p:cNvSpPr/>
          <p:nvPr/>
        </p:nvSpPr>
        <p:spPr>
          <a:xfrm>
            <a:off x="914400" y="1600200"/>
            <a:ext cx="1524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Por lo tanto: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3272165" y="1828800"/>
                <a:ext cx="2290435" cy="971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>
                          <a:latin typeface="Cambria Math"/>
                        </a:rPr>
                        <m:t>𝑹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2165" y="1828800"/>
                <a:ext cx="2290435" cy="97148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16 Rectángulo"/>
          <p:cNvSpPr/>
          <p:nvPr/>
        </p:nvSpPr>
        <p:spPr>
          <a:xfrm>
            <a:off x="914399" y="2971800"/>
            <a:ext cx="43434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Durante la expansión adiabática </a:t>
            </a:r>
            <a:r>
              <a:rPr lang="es-MX" sz="2000" dirty="0"/>
              <a:t>e</a:t>
            </a:r>
            <a:r>
              <a:rPr lang="es-MX" sz="2000" dirty="0" smtClean="0"/>
              <a:t> → d:</a:t>
            </a:r>
            <a:endParaRPr lang="es-MX" sz="2000" dirty="0"/>
          </a:p>
        </p:txBody>
      </p:sp>
      <p:sp>
        <p:nvSpPr>
          <p:cNvPr id="20" name="19 Rectángulo"/>
          <p:cNvSpPr/>
          <p:nvPr/>
        </p:nvSpPr>
        <p:spPr>
          <a:xfrm>
            <a:off x="914400" y="4400490"/>
            <a:ext cx="464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Durante la compresión adiabática a → b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CuadroTexto"/>
              <p:cNvSpPr txBox="1"/>
              <p:nvPr/>
            </p:nvSpPr>
            <p:spPr>
              <a:xfrm>
                <a:off x="1066800" y="4839632"/>
                <a:ext cx="6902337" cy="8755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 smtClean="0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sSubSup>
                      <m:sSubSupPr>
                        <m:ctrlPr>
                          <a:rPr lang="es-MX" sz="2800" b="1" i="1" smtClean="0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s-MX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sz="2800" b="1" i="1">
                            <a:latin typeface="Cambria Math"/>
                          </a:rPr>
                          <m:t>𝑻</m:t>
                        </m:r>
                      </m:e>
                      <m:sub>
                        <m:r>
                          <a:rPr lang="es-MX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sSubSup>
                      <m:sSubSupPr>
                        <m:ctrlPr>
                          <a:rPr lang="es-MX" sz="2800" b="1" i="1"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s-MX" sz="2800" b="1" i="1" smtClean="0">
                                <a:latin typeface="Cambria Math"/>
                              </a:rPr>
                              <m:t>𝒃</m:t>
                            </m:r>
                          </m:sub>
                        </m:sSub>
                      </m:e>
                      <m:sub/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bSup>
                    <m:r>
                      <a:rPr lang="es-MX" sz="2800" b="1" i="1" smtClean="0">
                        <a:latin typeface="Cambria Math"/>
                        <a:ea typeface="Cambria Math"/>
                      </a:rPr>
                      <m:t>⟹ </m:t>
                    </m:r>
                    <m:sSup>
                      <m:sSupPr>
                        <m:ctrlPr>
                          <a:rPr lang="es-MX" sz="2800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MX" sz="28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s-MX" sz="28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s-MX" sz="28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s-MX" sz="28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s-MX" sz="28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800" b="1" i="1">
                                        <a:latin typeface="Cambria Math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s-MX" sz="2800" b="1" i="1" smtClean="0">
                                        <a:latin typeface="Cambria Math"/>
                                      </a:rPr>
                                      <m:t>𝒃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𝜸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s-MX" sz="2800" b="1" i="1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  <m:r>
                      <a:rPr lang="es-MX" sz="28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MX" sz="28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MX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𝑻</m:t>
                            </m:r>
                          </m:e>
                          <m:sub>
                            <m:r>
                              <a:rPr lang="es-MX" sz="28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s-MX" sz="2800" b="1" dirty="0" smtClean="0"/>
                  <a:t>   </a:t>
                </a:r>
                <a:r>
                  <a:rPr lang="es-MX" sz="2800" b="1" dirty="0" err="1" smtClean="0"/>
                  <a:t>ec</a:t>
                </a:r>
                <a:r>
                  <a:rPr lang="es-MX" sz="2800" b="1" dirty="0" smtClean="0"/>
                  <a:t>. </a:t>
                </a:r>
                <a:r>
                  <a:rPr lang="es-MX" sz="2800" b="1" dirty="0"/>
                  <a:t>2</a:t>
                </a:r>
                <a:r>
                  <a:rPr lang="es-MX" sz="2800" b="1" dirty="0" smtClean="0"/>
                  <a:t> </a:t>
                </a:r>
                <a:endParaRPr lang="es-MX" sz="2800" b="1" dirty="0"/>
              </a:p>
            </p:txBody>
          </p:sp>
        </mc:Choice>
        <mc:Fallback xmlns="">
          <p:sp>
            <p:nvSpPr>
              <p:cNvPr id="21" name="2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839632"/>
                <a:ext cx="6902337" cy="875561"/>
              </a:xfrm>
              <a:prstGeom prst="rect">
                <a:avLst/>
              </a:prstGeom>
              <a:blipFill rotWithShape="1">
                <a:blip r:embed="rId7"/>
                <a:stretch>
                  <a:fillRect r="-1325" b="-277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48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CuadroTexto"/>
              <p:cNvSpPr txBox="1"/>
              <p:nvPr/>
            </p:nvSpPr>
            <p:spPr>
              <a:xfrm>
                <a:off x="2750174" y="533400"/>
                <a:ext cx="3710567" cy="971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8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</m:den>
                      </m:f>
                      <m:r>
                        <a:rPr lang="es-MX" sz="2800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28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</m:den>
                      </m:f>
                      <m:r>
                        <a:rPr lang="es-MX" sz="2800" b="0" i="1" smtClean="0">
                          <a:latin typeface="Cambria Math"/>
                        </a:rPr>
                        <m:t>  </m:t>
                      </m:r>
                      <m:r>
                        <a:rPr lang="es-MX" sz="2800" b="0" i="1" smtClean="0">
                          <a:latin typeface="Cambria Math"/>
                          <a:ea typeface="Cambria Math"/>
                        </a:rPr>
                        <m:t>⟹</m:t>
                      </m:r>
                      <m:f>
                        <m:fPr>
                          <m:ctrlPr>
                            <a:rPr lang="es-MX" sz="28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den>
                      </m:f>
                      <m:r>
                        <a:rPr lang="es-MX" sz="2800" b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28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0" name="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174" y="533400"/>
                <a:ext cx="3710567" cy="9714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Rectángulo"/>
          <p:cNvSpPr/>
          <p:nvPr/>
        </p:nvSpPr>
        <p:spPr>
          <a:xfrm>
            <a:off x="914399" y="304800"/>
            <a:ext cx="19812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De </a:t>
            </a:r>
            <a:r>
              <a:rPr lang="es-MX" sz="2000" dirty="0" err="1" smtClean="0"/>
              <a:t>ec</a:t>
            </a:r>
            <a:r>
              <a:rPr lang="es-MX" sz="2000" dirty="0" smtClean="0"/>
              <a:t>. 1 y </a:t>
            </a:r>
            <a:r>
              <a:rPr lang="es-MX" sz="2000" dirty="0" err="1" smtClean="0"/>
              <a:t>ec</a:t>
            </a:r>
            <a:r>
              <a:rPr lang="es-MX" sz="2000" dirty="0" smtClean="0"/>
              <a:t>. 2:</a:t>
            </a:r>
            <a:endParaRPr lang="es-MX" sz="2000" dirty="0"/>
          </a:p>
        </p:txBody>
      </p:sp>
      <p:sp>
        <p:nvSpPr>
          <p:cNvPr id="18" name="17 Rectángulo"/>
          <p:cNvSpPr/>
          <p:nvPr/>
        </p:nvSpPr>
        <p:spPr>
          <a:xfrm>
            <a:off x="914400" y="1600200"/>
            <a:ext cx="1524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Por lo tanto: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2730288" y="1752600"/>
                <a:ext cx="3374192" cy="1675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func>
                            <m:func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MX" sz="2800" b="0" i="0" smtClean="0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s-MX" sz="2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𝒅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𝒂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func>
                            <m:func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MX" sz="2800" b="0" i="0" smtClean="0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s-MX" sz="2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 smtClean="0">
                                          <a:latin typeface="Cambria Math"/>
                                        </a:rPr>
                                        <m:t>𝒄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s-MX" sz="2800" b="1" i="1" smtClean="0">
                                          <a:latin typeface="Cambria Math"/>
                                        </a:rPr>
                                        <m:t>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func>
                        </m:den>
                      </m:f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288" y="1752600"/>
                <a:ext cx="3374192" cy="167571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10 Rectángulo"/>
          <p:cNvSpPr/>
          <p:nvPr/>
        </p:nvSpPr>
        <p:spPr>
          <a:xfrm>
            <a:off x="914400" y="3749230"/>
            <a:ext cx="37519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L</a:t>
            </a:r>
            <a:r>
              <a:rPr lang="es-MX" sz="2000" dirty="0" smtClean="0"/>
              <a:t>a eficiencia térmica se reduce a:</a:t>
            </a:r>
            <a:endParaRPr lang="es-MX" sz="2000" dirty="0"/>
          </a:p>
        </p:txBody>
      </p:sp>
      <p:sp>
        <p:nvSpPr>
          <p:cNvPr id="13" name="12 Rectángulo"/>
          <p:cNvSpPr/>
          <p:nvPr/>
        </p:nvSpPr>
        <p:spPr>
          <a:xfrm>
            <a:off x="898141" y="4759559"/>
            <a:ext cx="49472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Sustituyendo la relación anterior por su valor: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/>
            </p:nvSpPr>
            <p:spPr>
              <a:xfrm>
                <a:off x="5845392" y="3463158"/>
                <a:ext cx="2034980" cy="9722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𝛈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392" y="3463158"/>
                <a:ext cx="2034980" cy="9722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15 CuadroTexto"/>
              <p:cNvSpPr txBox="1"/>
              <p:nvPr/>
            </p:nvSpPr>
            <p:spPr>
              <a:xfrm>
                <a:off x="5921180" y="4670773"/>
                <a:ext cx="1996509" cy="969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𝛈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𝟏</m:t>
                      </m:r>
                      <m:r>
                        <a:rPr lang="es-MX" sz="28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6" name="1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180" y="4670773"/>
                <a:ext cx="1996509" cy="9694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3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276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800" dirty="0" err="1"/>
              <a:t>Cengel</a:t>
            </a:r>
            <a:r>
              <a:rPr lang="es-MX" sz="2800" dirty="0"/>
              <a:t> Y. A., Boles, M.A., </a:t>
            </a:r>
            <a:r>
              <a:rPr lang="es-MX" sz="2800" dirty="0" smtClean="0"/>
              <a:t>Termodinámica, </a:t>
            </a:r>
            <a:r>
              <a:rPr lang="es-MX" sz="2800" dirty="0"/>
              <a:t>Editorial Mc Graw-Hill, novena edición</a:t>
            </a:r>
            <a:r>
              <a:rPr lang="es-MX" sz="2800" dirty="0" smtClean="0"/>
              <a:t>.</a:t>
            </a:r>
          </a:p>
          <a:p>
            <a:pPr algn="just"/>
            <a:endParaRPr lang="it-IT" sz="2800" dirty="0"/>
          </a:p>
          <a:p>
            <a:pPr algn="just"/>
            <a:endParaRPr lang="it-IT" sz="1050" dirty="0" smtClean="0"/>
          </a:p>
          <a:p>
            <a:r>
              <a:rPr lang="es-ES" sz="2800" dirty="0" err="1" smtClean="0"/>
              <a:t>Wark</a:t>
            </a:r>
            <a:r>
              <a:rPr lang="es-ES" sz="2800" dirty="0" smtClean="0"/>
              <a:t> K., Termodinámica, Editorial </a:t>
            </a:r>
            <a:r>
              <a:rPr lang="es-ES" sz="2800" dirty="0"/>
              <a:t>MC Graw </a:t>
            </a:r>
            <a:r>
              <a:rPr lang="es-ES" sz="2800" dirty="0" smtClean="0"/>
              <a:t>Hill, sexta edición.</a:t>
            </a:r>
          </a:p>
          <a:p>
            <a:endParaRPr lang="es-MX" sz="2800" dirty="0"/>
          </a:p>
          <a:p>
            <a:pPr algn="just"/>
            <a:r>
              <a:rPr lang="es-MX" sz="2800" dirty="0" smtClean="0"/>
              <a:t>Medina H., Física 1, </a:t>
            </a:r>
            <a:r>
              <a:rPr lang="es-MX" sz="2800" dirty="0"/>
              <a:t>Biblioteca de Estudios Generales </a:t>
            </a:r>
            <a:r>
              <a:rPr lang="es-MX" sz="2800" dirty="0" smtClean="0"/>
              <a:t>Ciencias, primera edición.</a:t>
            </a:r>
            <a:r>
              <a:rPr lang="es-MX" sz="2800" b="1" dirty="0" smtClean="0"/>
              <a:t> </a:t>
            </a:r>
            <a:endParaRPr lang="es-MX" sz="2800" dirty="0" smtClean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dirty="0"/>
              <a:t>Ciclo </a:t>
            </a:r>
            <a:r>
              <a:rPr lang="es-MX" dirty="0" smtClean="0"/>
              <a:t>Carnot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30213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de ciclo Carnot,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Carnot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cycle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working substance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thermal equilibrium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adiabatic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itchFamily="34" charset="0"/>
                <a:cs typeface="Arial" pitchFamily="34" charset="0"/>
              </a:rPr>
              <a:t>Ciclo Carnot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1000" y="1524000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/>
              <a:t>Un ciclo de Carnot es un conjunto de procesos, la sustancia de trabajo, por ejemplo un gas, se imagina primero en equilibrio térmico con un reservorio frío a la temperatura </a:t>
            </a:r>
            <a:r>
              <a:rPr lang="es-MX" sz="3200" i="1" dirty="0"/>
              <a:t>T</a:t>
            </a:r>
            <a:r>
              <a:rPr lang="es-MX" sz="3200" baseline="-25000" dirty="0"/>
              <a:t>2</a:t>
            </a:r>
            <a:r>
              <a:rPr lang="es-MX" sz="3200" dirty="0"/>
              <a:t>. En base a esto el ciclo de Carnot está compuesto por cuatro procesos simples, que se pueden representar en un diagrama </a:t>
            </a:r>
            <a:r>
              <a:rPr lang="es-MX" sz="3200" i="1" dirty="0"/>
              <a:t>p-V.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0315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69 Rectángulo"/>
          <p:cNvSpPr/>
          <p:nvPr/>
        </p:nvSpPr>
        <p:spPr>
          <a:xfrm>
            <a:off x="5486400" y="1956137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1.- </a:t>
            </a:r>
            <a:r>
              <a:rPr lang="es-MX" sz="2000" dirty="0"/>
              <a:t>Compresión adiabática reversible</a:t>
            </a:r>
            <a:r>
              <a:rPr lang="es-MX" sz="2000" dirty="0" smtClean="0"/>
              <a:t> (</a:t>
            </a:r>
            <a:r>
              <a:rPr lang="es-MX" sz="2000" b="1" dirty="0"/>
              <a:t>a</a:t>
            </a:r>
            <a:r>
              <a:rPr lang="es-MX" sz="2000" b="1" dirty="0" smtClean="0"/>
              <a:t> → b</a:t>
            </a:r>
            <a:r>
              <a:rPr lang="es-MX" sz="2000" dirty="0" smtClean="0"/>
              <a:t>). Se eleva la temperatura hasta alcanzar T</a:t>
            </a:r>
            <a:r>
              <a:rPr lang="es-MX" sz="2000" baseline="-25000" dirty="0" smtClean="0"/>
              <a:t>1</a:t>
            </a:r>
            <a:r>
              <a:rPr lang="es-MX" sz="2000" dirty="0" smtClean="0"/>
              <a:t>.</a:t>
            </a:r>
          </a:p>
        </p:txBody>
      </p:sp>
      <p:cxnSp>
        <p:nvCxnSpPr>
          <p:cNvPr id="128" name="127 Conector recto de flecha"/>
          <p:cNvCxnSpPr/>
          <p:nvPr/>
        </p:nvCxnSpPr>
        <p:spPr>
          <a:xfrm>
            <a:off x="749489" y="5076358"/>
            <a:ext cx="50379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128 Conector recto de flecha"/>
          <p:cNvCxnSpPr/>
          <p:nvPr/>
        </p:nvCxnSpPr>
        <p:spPr>
          <a:xfrm flipV="1">
            <a:off x="749489" y="351958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129 CuadroTexto"/>
          <p:cNvSpPr txBox="1"/>
          <p:nvPr/>
        </p:nvSpPr>
        <p:spPr>
          <a:xfrm>
            <a:off x="5787445" y="484552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317311" y="271292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133" name="132 CuadroTexto"/>
          <p:cNvSpPr txBox="1"/>
          <p:nvPr/>
        </p:nvSpPr>
        <p:spPr>
          <a:xfrm>
            <a:off x="2008779" y="36330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1892489" y="15756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140" name="139 Arco"/>
          <p:cNvSpPr/>
          <p:nvPr/>
        </p:nvSpPr>
        <p:spPr>
          <a:xfrm rot="13033839">
            <a:off x="1727880" y="1083961"/>
            <a:ext cx="3801244" cy="3309784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1" name="140 Conector recto de flecha"/>
          <p:cNvCxnSpPr/>
          <p:nvPr/>
        </p:nvCxnSpPr>
        <p:spPr>
          <a:xfrm flipH="1" flipV="1">
            <a:off x="1845530" y="2812373"/>
            <a:ext cx="58144" cy="273852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69 Rectángulo"/>
          <p:cNvSpPr/>
          <p:nvPr/>
        </p:nvSpPr>
        <p:spPr>
          <a:xfrm>
            <a:off x="5486399" y="1981200"/>
            <a:ext cx="31242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2.- Expansión isotérmica reversible (</a:t>
            </a:r>
            <a:r>
              <a:rPr lang="es-MX" sz="2000" b="1" dirty="0" smtClean="0"/>
              <a:t>b → c</a:t>
            </a:r>
            <a:r>
              <a:rPr lang="es-MX" sz="2000" dirty="0" smtClean="0"/>
              <a:t>). Hasta un punto c.</a:t>
            </a:r>
            <a:endParaRPr lang="es-MX" sz="2000" dirty="0"/>
          </a:p>
        </p:txBody>
      </p:sp>
      <p:sp>
        <p:nvSpPr>
          <p:cNvPr id="126" name="125 Arco"/>
          <p:cNvSpPr/>
          <p:nvPr/>
        </p:nvSpPr>
        <p:spPr>
          <a:xfrm rot="12003990">
            <a:off x="1228151" y="1425739"/>
            <a:ext cx="7598538" cy="2009974"/>
          </a:xfrm>
          <a:prstGeom prst="arc">
            <a:avLst>
              <a:gd name="adj1" fmla="val 16235285"/>
              <a:gd name="adj2" fmla="val 2144325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8" name="127 Conector recto de flecha"/>
          <p:cNvCxnSpPr/>
          <p:nvPr/>
        </p:nvCxnSpPr>
        <p:spPr>
          <a:xfrm>
            <a:off x="749489" y="5076358"/>
            <a:ext cx="50379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128 Conector recto de flecha"/>
          <p:cNvCxnSpPr/>
          <p:nvPr/>
        </p:nvCxnSpPr>
        <p:spPr>
          <a:xfrm flipV="1">
            <a:off x="749489" y="351958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129 CuadroTexto"/>
          <p:cNvSpPr txBox="1"/>
          <p:nvPr/>
        </p:nvSpPr>
        <p:spPr>
          <a:xfrm>
            <a:off x="5787445" y="484552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317311" y="271292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133" name="132 CuadroTexto"/>
          <p:cNvSpPr txBox="1"/>
          <p:nvPr/>
        </p:nvSpPr>
        <p:spPr>
          <a:xfrm>
            <a:off x="2008779" y="36330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1892489" y="15756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3264089" y="24138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cxnSp>
        <p:nvCxnSpPr>
          <p:cNvPr id="137" name="136 Conector recto de flecha"/>
          <p:cNvCxnSpPr/>
          <p:nvPr/>
        </p:nvCxnSpPr>
        <p:spPr>
          <a:xfrm>
            <a:off x="2578289" y="1804225"/>
            <a:ext cx="0" cy="9840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0" name="139 Arco"/>
          <p:cNvSpPr/>
          <p:nvPr/>
        </p:nvSpPr>
        <p:spPr>
          <a:xfrm rot="13033839">
            <a:off x="1727880" y="1083961"/>
            <a:ext cx="3801244" cy="3309784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1" name="140 Conector recto de flecha"/>
          <p:cNvCxnSpPr/>
          <p:nvPr/>
        </p:nvCxnSpPr>
        <p:spPr>
          <a:xfrm flipH="1" flipV="1">
            <a:off x="1845530" y="2812373"/>
            <a:ext cx="58144" cy="273852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 de flecha"/>
          <p:cNvCxnSpPr/>
          <p:nvPr/>
        </p:nvCxnSpPr>
        <p:spPr>
          <a:xfrm>
            <a:off x="2832930" y="2529871"/>
            <a:ext cx="266700" cy="147935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5" name="144 CuadroTexto"/>
          <p:cNvSpPr txBox="1"/>
          <p:nvPr/>
        </p:nvSpPr>
        <p:spPr>
          <a:xfrm>
            <a:off x="2730689" y="17997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4631890" y="30189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T</a:t>
            </a:r>
            <a:r>
              <a:rPr lang="es-MX" sz="2400" b="1" baseline="-25000" dirty="0" smtClean="0"/>
              <a:t>1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9869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69 Rectángulo"/>
          <p:cNvSpPr/>
          <p:nvPr/>
        </p:nvSpPr>
        <p:spPr>
          <a:xfrm>
            <a:off x="54864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3</a:t>
            </a:r>
            <a:r>
              <a:rPr lang="es-MX" sz="2000" dirty="0" smtClean="0"/>
              <a:t>.- </a:t>
            </a:r>
            <a:r>
              <a:rPr lang="es-MX" sz="2000" dirty="0"/>
              <a:t>Expansión adiabática reversible </a:t>
            </a:r>
            <a:r>
              <a:rPr lang="es-MX" sz="2000" dirty="0" smtClean="0"/>
              <a:t>(</a:t>
            </a:r>
            <a:r>
              <a:rPr lang="es-MX" sz="2000" b="1" dirty="0" smtClean="0"/>
              <a:t>c → d</a:t>
            </a:r>
            <a:r>
              <a:rPr lang="es-MX" sz="2000" dirty="0" smtClean="0"/>
              <a:t>). Se disminuye la temperatura hasta llegar a T</a:t>
            </a:r>
            <a:r>
              <a:rPr lang="es-MX" sz="2000" baseline="-25000" dirty="0"/>
              <a:t>2</a:t>
            </a:r>
            <a:r>
              <a:rPr lang="es-MX" sz="2000" dirty="0" smtClean="0"/>
              <a:t>.</a:t>
            </a:r>
          </a:p>
        </p:txBody>
      </p:sp>
      <p:sp>
        <p:nvSpPr>
          <p:cNvPr id="126" name="125 Arco"/>
          <p:cNvSpPr/>
          <p:nvPr/>
        </p:nvSpPr>
        <p:spPr>
          <a:xfrm rot="12003990">
            <a:off x="1228151" y="1425739"/>
            <a:ext cx="7598538" cy="2009974"/>
          </a:xfrm>
          <a:prstGeom prst="arc">
            <a:avLst>
              <a:gd name="adj1" fmla="val 16235285"/>
              <a:gd name="adj2" fmla="val 2144325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7" name="126 Arco"/>
          <p:cNvSpPr/>
          <p:nvPr/>
        </p:nvSpPr>
        <p:spPr>
          <a:xfrm rot="11945593">
            <a:off x="3340868" y="1400780"/>
            <a:ext cx="3801244" cy="3257091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8" name="127 Conector recto de flecha"/>
          <p:cNvCxnSpPr/>
          <p:nvPr/>
        </p:nvCxnSpPr>
        <p:spPr>
          <a:xfrm>
            <a:off x="749489" y="5076358"/>
            <a:ext cx="50379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128 Conector recto de flecha"/>
          <p:cNvCxnSpPr/>
          <p:nvPr/>
        </p:nvCxnSpPr>
        <p:spPr>
          <a:xfrm flipV="1">
            <a:off x="749489" y="351958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129 CuadroTexto"/>
          <p:cNvSpPr txBox="1"/>
          <p:nvPr/>
        </p:nvSpPr>
        <p:spPr>
          <a:xfrm>
            <a:off x="5787445" y="484552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317311" y="271292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sp>
        <p:nvSpPr>
          <p:cNvPr id="133" name="132 CuadroTexto"/>
          <p:cNvSpPr txBox="1"/>
          <p:nvPr/>
        </p:nvSpPr>
        <p:spPr>
          <a:xfrm>
            <a:off x="2008779" y="36330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1892489" y="15756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3264089" y="24138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sp>
        <p:nvSpPr>
          <p:cNvPr id="136" name="135 CuadroTexto"/>
          <p:cNvSpPr txBox="1"/>
          <p:nvPr/>
        </p:nvSpPr>
        <p:spPr>
          <a:xfrm>
            <a:off x="4026089" y="43188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d</a:t>
            </a:r>
            <a:endParaRPr lang="es-MX" sz="2400" b="1" dirty="0"/>
          </a:p>
        </p:txBody>
      </p:sp>
      <p:cxnSp>
        <p:nvCxnSpPr>
          <p:cNvPr id="137" name="136 Conector recto de flecha"/>
          <p:cNvCxnSpPr/>
          <p:nvPr/>
        </p:nvCxnSpPr>
        <p:spPr>
          <a:xfrm>
            <a:off x="2578289" y="1804225"/>
            <a:ext cx="0" cy="9840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8" name="137 CuadroTexto"/>
          <p:cNvSpPr txBox="1"/>
          <p:nvPr/>
        </p:nvSpPr>
        <p:spPr>
          <a:xfrm>
            <a:off x="2578289" y="30951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 smtClean="0"/>
              <a:t>W</a:t>
            </a:r>
            <a:endParaRPr lang="es-MX" sz="2400" b="1" i="1" dirty="0"/>
          </a:p>
        </p:txBody>
      </p:sp>
      <p:sp>
        <p:nvSpPr>
          <p:cNvPr id="140" name="139 Arco"/>
          <p:cNvSpPr/>
          <p:nvPr/>
        </p:nvSpPr>
        <p:spPr>
          <a:xfrm rot="13033839">
            <a:off x="1727880" y="1083961"/>
            <a:ext cx="3801244" cy="3309784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1" name="140 Conector recto de flecha"/>
          <p:cNvCxnSpPr/>
          <p:nvPr/>
        </p:nvCxnSpPr>
        <p:spPr>
          <a:xfrm flipH="1" flipV="1">
            <a:off x="1845530" y="2812373"/>
            <a:ext cx="58144" cy="273852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 de flecha"/>
          <p:cNvCxnSpPr/>
          <p:nvPr/>
        </p:nvCxnSpPr>
        <p:spPr>
          <a:xfrm>
            <a:off x="3640774" y="3754602"/>
            <a:ext cx="156715" cy="21701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 de flecha"/>
          <p:cNvCxnSpPr/>
          <p:nvPr/>
        </p:nvCxnSpPr>
        <p:spPr>
          <a:xfrm>
            <a:off x="2832930" y="2529871"/>
            <a:ext cx="266700" cy="147935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5" name="144 CuadroTexto"/>
          <p:cNvSpPr txBox="1"/>
          <p:nvPr/>
        </p:nvSpPr>
        <p:spPr>
          <a:xfrm>
            <a:off x="2730689" y="17997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4631890" y="30189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T</a:t>
            </a:r>
            <a:r>
              <a:rPr lang="es-MX" sz="2400" b="1" baseline="-25000" dirty="0" smtClean="0"/>
              <a:t>1</a:t>
            </a:r>
            <a:endParaRPr lang="es-MX" sz="2400" b="1" dirty="0"/>
          </a:p>
        </p:txBody>
      </p:sp>
      <p:sp>
        <p:nvSpPr>
          <p:cNvPr id="147" name="146 CuadroTexto"/>
          <p:cNvSpPr txBox="1"/>
          <p:nvPr/>
        </p:nvSpPr>
        <p:spPr>
          <a:xfrm>
            <a:off x="4631890" y="413094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T</a:t>
            </a:r>
            <a:r>
              <a:rPr lang="es-MX" sz="2400" b="1" baseline="-25000" dirty="0"/>
              <a:t>2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6124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124 Arco"/>
          <p:cNvSpPr/>
          <p:nvPr/>
        </p:nvSpPr>
        <p:spPr>
          <a:xfrm rot="11499375">
            <a:off x="1114861" y="2392226"/>
            <a:ext cx="6816439" cy="2009974"/>
          </a:xfrm>
          <a:prstGeom prst="arc">
            <a:avLst>
              <a:gd name="adj1" fmla="val 15092711"/>
              <a:gd name="adj2" fmla="val 21089544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6" name="125 Arco"/>
          <p:cNvSpPr/>
          <p:nvPr/>
        </p:nvSpPr>
        <p:spPr>
          <a:xfrm rot="12003990">
            <a:off x="1228151" y="1425739"/>
            <a:ext cx="7598538" cy="2009974"/>
          </a:xfrm>
          <a:prstGeom prst="arc">
            <a:avLst>
              <a:gd name="adj1" fmla="val 16235285"/>
              <a:gd name="adj2" fmla="val 2144325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7" name="126 Arco"/>
          <p:cNvSpPr/>
          <p:nvPr/>
        </p:nvSpPr>
        <p:spPr>
          <a:xfrm rot="11945593">
            <a:off x="3340868" y="1400780"/>
            <a:ext cx="3801244" cy="3257091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8" name="127 Conector recto de flecha"/>
          <p:cNvCxnSpPr/>
          <p:nvPr/>
        </p:nvCxnSpPr>
        <p:spPr>
          <a:xfrm>
            <a:off x="749489" y="5076358"/>
            <a:ext cx="50379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128 Conector recto de flecha"/>
          <p:cNvCxnSpPr/>
          <p:nvPr/>
        </p:nvCxnSpPr>
        <p:spPr>
          <a:xfrm flipV="1">
            <a:off x="749489" y="351958"/>
            <a:ext cx="0" cy="472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129 CuadroTexto"/>
          <p:cNvSpPr txBox="1"/>
          <p:nvPr/>
        </p:nvSpPr>
        <p:spPr>
          <a:xfrm>
            <a:off x="5787445" y="484552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V</a:t>
            </a:r>
            <a:endParaRPr lang="es-MX" sz="2400" b="1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317311" y="271292"/>
            <a:ext cx="50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p</a:t>
            </a:r>
            <a:endParaRPr lang="es-MX" sz="2400" b="1" dirty="0"/>
          </a:p>
        </p:txBody>
      </p:sp>
      <p:cxnSp>
        <p:nvCxnSpPr>
          <p:cNvPr id="132" name="131 Conector recto de flecha"/>
          <p:cNvCxnSpPr/>
          <p:nvPr/>
        </p:nvCxnSpPr>
        <p:spPr>
          <a:xfrm flipH="1" flipV="1">
            <a:off x="2701345" y="3928143"/>
            <a:ext cx="266700" cy="8104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3" name="132 CuadroTexto"/>
          <p:cNvSpPr txBox="1"/>
          <p:nvPr/>
        </p:nvSpPr>
        <p:spPr>
          <a:xfrm>
            <a:off x="2008779" y="36330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a</a:t>
            </a:r>
            <a:endParaRPr lang="es-MX" sz="24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1892489" y="15756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b</a:t>
            </a:r>
            <a:endParaRPr lang="es-MX" sz="24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3264089" y="24138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</a:t>
            </a:r>
            <a:endParaRPr lang="es-MX" sz="2400" b="1" dirty="0"/>
          </a:p>
        </p:txBody>
      </p:sp>
      <p:sp>
        <p:nvSpPr>
          <p:cNvPr id="136" name="135 CuadroTexto"/>
          <p:cNvSpPr txBox="1"/>
          <p:nvPr/>
        </p:nvSpPr>
        <p:spPr>
          <a:xfrm>
            <a:off x="4026089" y="4318823"/>
            <a:ext cx="41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d</a:t>
            </a:r>
            <a:endParaRPr lang="es-MX" sz="2400" b="1" dirty="0"/>
          </a:p>
        </p:txBody>
      </p:sp>
      <p:cxnSp>
        <p:nvCxnSpPr>
          <p:cNvPr id="137" name="136 Conector recto de flecha"/>
          <p:cNvCxnSpPr/>
          <p:nvPr/>
        </p:nvCxnSpPr>
        <p:spPr>
          <a:xfrm>
            <a:off x="2578289" y="1804225"/>
            <a:ext cx="0" cy="9840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8" name="137 CuadroTexto"/>
          <p:cNvSpPr txBox="1"/>
          <p:nvPr/>
        </p:nvSpPr>
        <p:spPr>
          <a:xfrm>
            <a:off x="2578289" y="30951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 smtClean="0"/>
              <a:t>W</a:t>
            </a:r>
            <a:endParaRPr lang="es-MX" sz="2400" b="1" i="1" dirty="0"/>
          </a:p>
        </p:txBody>
      </p:sp>
      <p:sp>
        <p:nvSpPr>
          <p:cNvPr id="139" name="138 CuadroTexto"/>
          <p:cNvSpPr txBox="1"/>
          <p:nvPr/>
        </p:nvSpPr>
        <p:spPr>
          <a:xfrm>
            <a:off x="3035489" y="4166423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 smtClean="0"/>
              <a:t>2</a:t>
            </a:r>
            <a:endParaRPr lang="es-MX" sz="2400" b="1" dirty="0"/>
          </a:p>
        </p:txBody>
      </p:sp>
      <p:sp>
        <p:nvSpPr>
          <p:cNvPr id="140" name="139 Arco"/>
          <p:cNvSpPr/>
          <p:nvPr/>
        </p:nvSpPr>
        <p:spPr>
          <a:xfrm rot="13033839">
            <a:off x="1727880" y="1083961"/>
            <a:ext cx="3801244" cy="3309784"/>
          </a:xfrm>
          <a:prstGeom prst="arc">
            <a:avLst>
              <a:gd name="adj1" fmla="val 17212920"/>
              <a:gd name="adj2" fmla="val 20879605"/>
            </a:avLst>
          </a:prstGeom>
          <a:ln>
            <a:solidFill>
              <a:srgbClr val="66006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1" name="140 Conector recto de flecha"/>
          <p:cNvCxnSpPr/>
          <p:nvPr/>
        </p:nvCxnSpPr>
        <p:spPr>
          <a:xfrm flipH="1" flipV="1">
            <a:off x="1845530" y="2812373"/>
            <a:ext cx="58144" cy="273852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 de flecha"/>
          <p:cNvCxnSpPr/>
          <p:nvPr/>
        </p:nvCxnSpPr>
        <p:spPr>
          <a:xfrm>
            <a:off x="3640774" y="3754602"/>
            <a:ext cx="156715" cy="217010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 de flecha"/>
          <p:cNvCxnSpPr/>
          <p:nvPr/>
        </p:nvCxnSpPr>
        <p:spPr>
          <a:xfrm>
            <a:off x="2832930" y="2529871"/>
            <a:ext cx="266700" cy="147935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recto de flecha"/>
          <p:cNvCxnSpPr/>
          <p:nvPr/>
        </p:nvCxnSpPr>
        <p:spPr>
          <a:xfrm>
            <a:off x="3035489" y="3639570"/>
            <a:ext cx="0" cy="98405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5" name="144 CuadroTexto"/>
          <p:cNvSpPr txBox="1"/>
          <p:nvPr/>
        </p:nvSpPr>
        <p:spPr>
          <a:xfrm>
            <a:off x="2730689" y="17997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Q</a:t>
            </a:r>
            <a:r>
              <a:rPr lang="es-MX" sz="2400" b="1" baseline="-25000" dirty="0"/>
              <a:t>1</a:t>
            </a:r>
            <a:endParaRPr lang="es-MX" sz="24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4631890" y="301895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T</a:t>
            </a:r>
            <a:r>
              <a:rPr lang="es-MX" sz="2400" b="1" baseline="-25000" dirty="0" smtClean="0"/>
              <a:t>1</a:t>
            </a:r>
            <a:endParaRPr lang="es-MX" sz="2400" b="1" dirty="0"/>
          </a:p>
        </p:txBody>
      </p:sp>
      <p:sp>
        <p:nvSpPr>
          <p:cNvPr id="147" name="146 CuadroTexto"/>
          <p:cNvSpPr txBox="1"/>
          <p:nvPr/>
        </p:nvSpPr>
        <p:spPr>
          <a:xfrm>
            <a:off x="4631890" y="413094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T</a:t>
            </a:r>
            <a:r>
              <a:rPr lang="es-MX" sz="2400" b="1" baseline="-25000" dirty="0"/>
              <a:t>2</a:t>
            </a:r>
            <a:endParaRPr lang="es-MX" sz="2400" b="1" dirty="0"/>
          </a:p>
        </p:txBody>
      </p:sp>
      <p:sp>
        <p:nvSpPr>
          <p:cNvPr id="27" name="26 Rectángulo"/>
          <p:cNvSpPr/>
          <p:nvPr/>
        </p:nvSpPr>
        <p:spPr>
          <a:xfrm>
            <a:off x="5486400" y="2057400"/>
            <a:ext cx="320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/>
              <a:t>4.- </a:t>
            </a:r>
            <a:r>
              <a:rPr lang="es-MX" sz="2000" dirty="0"/>
              <a:t>Compresión isotérmica reversible</a:t>
            </a:r>
            <a:r>
              <a:rPr lang="es-MX" sz="2000" dirty="0" smtClean="0"/>
              <a:t> (</a:t>
            </a:r>
            <a:r>
              <a:rPr lang="es-MX" sz="2000" b="1" dirty="0"/>
              <a:t>d</a:t>
            </a:r>
            <a:r>
              <a:rPr lang="es-MX" sz="2000" b="1" dirty="0" smtClean="0"/>
              <a:t> → a</a:t>
            </a:r>
            <a:r>
              <a:rPr lang="es-MX" sz="2000" dirty="0" smtClean="0"/>
              <a:t>). Se regresa al estado original.</a:t>
            </a:r>
          </a:p>
        </p:txBody>
      </p:sp>
    </p:spTree>
    <p:extLst>
      <p:ext uri="{BB962C8B-B14F-4D97-AF65-F5344CB8AC3E}">
        <p14:creationId xmlns:p14="http://schemas.microsoft.com/office/powerpoint/2010/main" val="29545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694068" y="2209800"/>
            <a:ext cx="30689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/>
              <a:t>En este ciclo se </a:t>
            </a:r>
            <a:r>
              <a:rPr lang="es-MX" sz="2000" dirty="0" smtClean="0"/>
              <a:t>tiene un </a:t>
            </a:r>
          </a:p>
          <a:p>
            <a:r>
              <a:rPr lang="el-GR" sz="2000" dirty="0" smtClean="0"/>
              <a:t>Δ</a:t>
            </a:r>
            <a:r>
              <a:rPr lang="es-MX" sz="2000" i="1" dirty="0"/>
              <a:t>U </a:t>
            </a:r>
            <a:r>
              <a:rPr lang="es-MX" sz="2000" dirty="0"/>
              <a:t>= </a:t>
            </a:r>
            <a:r>
              <a:rPr lang="es-MX" sz="2000" dirty="0" smtClean="0"/>
              <a:t>0. Por </a:t>
            </a:r>
            <a:r>
              <a:rPr lang="es-MX" sz="2000" dirty="0"/>
              <a:t>ser un ciclo en que estado final = estado</a:t>
            </a:r>
          </a:p>
          <a:p>
            <a:r>
              <a:rPr lang="es-MX" sz="2000" dirty="0" smtClean="0"/>
              <a:t>Inicial.</a:t>
            </a:r>
            <a:endParaRPr lang="es-MX" sz="2000" dirty="0"/>
          </a:p>
        </p:txBody>
      </p:sp>
      <p:grpSp>
        <p:nvGrpSpPr>
          <p:cNvPr id="51" name="50 Grupo"/>
          <p:cNvGrpSpPr/>
          <p:nvPr/>
        </p:nvGrpSpPr>
        <p:grpSpPr>
          <a:xfrm>
            <a:off x="253622" y="228600"/>
            <a:ext cx="8509378" cy="5035898"/>
            <a:chOff x="863222" y="372069"/>
            <a:chExt cx="8509378" cy="5035898"/>
          </a:xfrm>
        </p:grpSpPr>
        <p:sp>
          <p:nvSpPr>
            <p:cNvPr id="23" name="22 Arco"/>
            <p:cNvSpPr/>
            <p:nvPr/>
          </p:nvSpPr>
          <p:spPr>
            <a:xfrm rot="11499375">
              <a:off x="1660772" y="2493003"/>
              <a:ext cx="6816439" cy="2009974"/>
            </a:xfrm>
            <a:prstGeom prst="arc">
              <a:avLst>
                <a:gd name="adj1" fmla="val 15092711"/>
                <a:gd name="adj2" fmla="val 21089544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31 Arco"/>
            <p:cNvSpPr/>
            <p:nvPr/>
          </p:nvSpPr>
          <p:spPr>
            <a:xfrm rot="12003990">
              <a:off x="1774062" y="1526516"/>
              <a:ext cx="7598538" cy="2009974"/>
            </a:xfrm>
            <a:prstGeom prst="arc">
              <a:avLst>
                <a:gd name="adj1" fmla="val 16235285"/>
                <a:gd name="adj2" fmla="val 21443255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7" name="36 Arco"/>
            <p:cNvSpPr/>
            <p:nvPr/>
          </p:nvSpPr>
          <p:spPr>
            <a:xfrm rot="11945593">
              <a:off x="3886779" y="1501557"/>
              <a:ext cx="3801244" cy="3257091"/>
            </a:xfrm>
            <a:prstGeom prst="arc">
              <a:avLst>
                <a:gd name="adj1" fmla="val 17212920"/>
                <a:gd name="adj2" fmla="val 20879605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3" name="2 Conector recto de flecha"/>
            <p:cNvCxnSpPr/>
            <p:nvPr/>
          </p:nvCxnSpPr>
          <p:spPr>
            <a:xfrm>
              <a:off x="1295400" y="5177135"/>
              <a:ext cx="50379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7 Conector recto de flecha"/>
            <p:cNvCxnSpPr/>
            <p:nvPr/>
          </p:nvCxnSpPr>
          <p:spPr>
            <a:xfrm flipV="1">
              <a:off x="1295400" y="452735"/>
              <a:ext cx="0" cy="4724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24 CuadroTexto"/>
            <p:cNvSpPr txBox="1"/>
            <p:nvPr/>
          </p:nvSpPr>
          <p:spPr>
            <a:xfrm>
              <a:off x="6333356" y="4946302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V</a:t>
              </a:r>
              <a:endParaRPr lang="es-MX" sz="2400" b="1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863222" y="372069"/>
              <a:ext cx="508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p</a:t>
              </a:r>
              <a:endParaRPr lang="es-MX" sz="2400" b="1" dirty="0"/>
            </a:p>
          </p:txBody>
        </p:sp>
        <p:cxnSp>
          <p:nvCxnSpPr>
            <p:cNvPr id="47" name="46 Conector recto de flecha"/>
            <p:cNvCxnSpPr/>
            <p:nvPr/>
          </p:nvCxnSpPr>
          <p:spPr>
            <a:xfrm flipH="1" flipV="1">
              <a:off x="3247256" y="4028920"/>
              <a:ext cx="266700" cy="8104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53 CuadroTexto"/>
            <p:cNvSpPr txBox="1"/>
            <p:nvPr/>
          </p:nvSpPr>
          <p:spPr>
            <a:xfrm>
              <a:off x="2554690" y="37338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a</a:t>
              </a:r>
              <a:endParaRPr lang="es-MX" sz="2400" b="1" dirty="0"/>
            </a:p>
          </p:txBody>
        </p:sp>
        <p:sp>
          <p:nvSpPr>
            <p:cNvPr id="56" name="55 CuadroTexto"/>
            <p:cNvSpPr txBox="1"/>
            <p:nvPr/>
          </p:nvSpPr>
          <p:spPr>
            <a:xfrm>
              <a:off x="2438400" y="16764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b</a:t>
              </a:r>
              <a:endParaRPr lang="es-MX" sz="2400" b="1" dirty="0"/>
            </a:p>
          </p:txBody>
        </p:sp>
        <p:sp>
          <p:nvSpPr>
            <p:cNvPr id="57" name="56 CuadroTexto"/>
            <p:cNvSpPr txBox="1"/>
            <p:nvPr/>
          </p:nvSpPr>
          <p:spPr>
            <a:xfrm>
              <a:off x="3810000" y="25146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c</a:t>
              </a:r>
              <a:endParaRPr lang="es-MX" sz="2400" b="1" dirty="0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4572000" y="4419600"/>
              <a:ext cx="4171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d</a:t>
              </a:r>
              <a:endParaRPr lang="es-MX" sz="2400" b="1" dirty="0"/>
            </a:p>
          </p:txBody>
        </p:sp>
        <p:cxnSp>
          <p:nvCxnSpPr>
            <p:cNvPr id="60" name="59 Conector recto de flecha"/>
            <p:cNvCxnSpPr/>
            <p:nvPr/>
          </p:nvCxnSpPr>
          <p:spPr>
            <a:xfrm>
              <a:off x="3124200" y="1905002"/>
              <a:ext cx="0" cy="98405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3" name="62 CuadroTexto"/>
            <p:cNvSpPr txBox="1"/>
            <p:nvPr/>
          </p:nvSpPr>
          <p:spPr>
            <a:xfrm>
              <a:off x="3124200" y="31959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i="1" dirty="0" smtClean="0"/>
                <a:t>W</a:t>
              </a:r>
              <a:endParaRPr lang="es-MX" sz="2400" b="1" i="1" dirty="0"/>
            </a:p>
          </p:txBody>
        </p:sp>
        <p:sp>
          <p:nvSpPr>
            <p:cNvPr id="64" name="63 CuadroTexto"/>
            <p:cNvSpPr txBox="1"/>
            <p:nvPr/>
          </p:nvSpPr>
          <p:spPr>
            <a:xfrm>
              <a:off x="3581400" y="4267200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 smtClean="0"/>
                <a:t>2</a:t>
              </a:r>
              <a:endParaRPr lang="es-MX" sz="2400" b="1" dirty="0"/>
            </a:p>
          </p:txBody>
        </p:sp>
        <p:sp>
          <p:nvSpPr>
            <p:cNvPr id="7" name="6 Arco"/>
            <p:cNvSpPr/>
            <p:nvPr/>
          </p:nvSpPr>
          <p:spPr>
            <a:xfrm rot="13033839">
              <a:off x="2273791" y="1184738"/>
              <a:ext cx="3801244" cy="3309784"/>
            </a:xfrm>
            <a:prstGeom prst="arc">
              <a:avLst>
                <a:gd name="adj1" fmla="val 17212920"/>
                <a:gd name="adj2" fmla="val 20879605"/>
              </a:avLst>
            </a:prstGeom>
            <a:ln>
              <a:solidFill>
                <a:srgbClr val="660066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38" name="37 Conector recto de flecha"/>
            <p:cNvCxnSpPr/>
            <p:nvPr/>
          </p:nvCxnSpPr>
          <p:spPr>
            <a:xfrm flipH="1" flipV="1">
              <a:off x="2391441" y="2913150"/>
              <a:ext cx="58144" cy="273852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48 Conector recto de flecha"/>
            <p:cNvCxnSpPr/>
            <p:nvPr/>
          </p:nvCxnSpPr>
          <p:spPr>
            <a:xfrm>
              <a:off x="4186685" y="3855379"/>
              <a:ext cx="156715" cy="217010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58 Conector recto de flecha"/>
            <p:cNvCxnSpPr/>
            <p:nvPr/>
          </p:nvCxnSpPr>
          <p:spPr>
            <a:xfrm>
              <a:off x="3378841" y="2630648"/>
              <a:ext cx="266700" cy="147935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60 Conector recto de flecha"/>
            <p:cNvCxnSpPr/>
            <p:nvPr/>
          </p:nvCxnSpPr>
          <p:spPr>
            <a:xfrm>
              <a:off x="3581400" y="3740347"/>
              <a:ext cx="0" cy="98405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64 CuadroTexto"/>
            <p:cNvSpPr txBox="1"/>
            <p:nvPr/>
          </p:nvSpPr>
          <p:spPr>
            <a:xfrm>
              <a:off x="3276600" y="19005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Q</a:t>
              </a:r>
              <a:r>
                <a:rPr lang="es-MX" sz="2400" b="1" baseline="-25000" dirty="0"/>
                <a:t>1</a:t>
              </a:r>
              <a:endParaRPr lang="es-MX" sz="2400" b="1" dirty="0"/>
            </a:p>
          </p:txBody>
        </p:sp>
        <p:sp>
          <p:nvSpPr>
            <p:cNvPr id="66" name="65 CuadroTexto"/>
            <p:cNvSpPr txBox="1"/>
            <p:nvPr/>
          </p:nvSpPr>
          <p:spPr>
            <a:xfrm>
              <a:off x="5177801" y="3119735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T</a:t>
              </a:r>
              <a:r>
                <a:rPr lang="es-MX" sz="2400" b="1" baseline="-25000" dirty="0" smtClean="0"/>
                <a:t>1</a:t>
              </a:r>
              <a:endParaRPr lang="es-MX" sz="2400" b="1" dirty="0"/>
            </a:p>
          </p:txBody>
        </p:sp>
        <p:sp>
          <p:nvSpPr>
            <p:cNvPr id="67" name="66 CuadroTexto"/>
            <p:cNvSpPr txBox="1"/>
            <p:nvPr/>
          </p:nvSpPr>
          <p:spPr>
            <a:xfrm>
              <a:off x="5177801" y="4231721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T</a:t>
              </a:r>
              <a:r>
                <a:rPr lang="es-MX" sz="2400" b="1" baseline="-25000" dirty="0"/>
                <a:t>2</a:t>
              </a:r>
              <a:endParaRPr lang="es-MX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6047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24120" y="457200"/>
            <a:ext cx="84674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dirty="0" smtClean="0"/>
              <a:t>Mediante el análisis matemático obtenemos lo siguiente:</a:t>
            </a:r>
            <a:endParaRPr lang="es-MX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CuadroTexto"/>
              <p:cNvSpPr txBox="1"/>
              <p:nvPr/>
            </p:nvSpPr>
            <p:spPr>
              <a:xfrm>
                <a:off x="2932533" y="1534180"/>
                <a:ext cx="33458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 smtClean="0">
                          <a:latin typeface="Cambria Math"/>
                        </a:rPr>
                        <m:t>𝑾</m:t>
                      </m:r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s-MX" sz="2800" b="1" i="0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MX" sz="28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es-MX" sz="28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𝚫</m:t>
                      </m:r>
                      <m:r>
                        <a:rPr lang="es-MX" sz="2800" b="1" i="1" smtClean="0">
                          <a:latin typeface="Cambria Math"/>
                          <a:ea typeface="Cambria Math"/>
                        </a:rPr>
                        <m:t>𝑸</m:t>
                      </m:r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0" name="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533" y="1534180"/>
                <a:ext cx="334585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Rectángulo"/>
          <p:cNvSpPr/>
          <p:nvPr/>
        </p:nvSpPr>
        <p:spPr>
          <a:xfrm>
            <a:off x="914399" y="1047690"/>
            <a:ext cx="79771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El calor total absorbido por </a:t>
            </a:r>
            <a:r>
              <a:rPr lang="es-MX" sz="2000" dirty="0"/>
              <a:t>el sistema; Siendo W, el trabajo neto </a:t>
            </a:r>
            <a:r>
              <a:rPr lang="es-MX" sz="2000" dirty="0" smtClean="0"/>
              <a:t>entregado: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12 CuadroTexto"/>
              <p:cNvSpPr txBox="1"/>
              <p:nvPr/>
            </p:nvSpPr>
            <p:spPr>
              <a:xfrm>
                <a:off x="968093" y="2667000"/>
                <a:ext cx="7602530" cy="1122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</m:sup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𝒑</m:t>
                          </m:r>
                        </m:e>
                      </m:nary>
                      <m:r>
                        <a:rPr lang="es-MX" sz="2800" b="1" i="1" smtClean="0">
                          <a:latin typeface="Cambria Math"/>
                        </a:rPr>
                        <m:t>𝒅𝑽</m:t>
                      </m:r>
                      <m:r>
                        <a:rPr lang="es-MX" sz="2800" b="1" i="0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𝑹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nary>
                        <m:nary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𝒃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𝒄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sz="2800" b="1" i="1">
                                  <a:latin typeface="Cambria Math"/>
                                </a:rPr>
                                <m:t>𝒅𝑽</m:t>
                              </m:r>
                              <m:r>
                                <m:rPr>
                                  <m:nor/>
                                </m:rPr>
                                <a:rPr lang="es-MX" sz="2800" b="1" dirty="0"/>
                                <m:t> </m:t>
                              </m:r>
                            </m:num>
                            <m:den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den>
                          </m:f>
                          <m:r>
                            <a:rPr lang="es-MX" sz="28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s-MX" sz="2800" b="1" i="1">
                              <a:latin typeface="Cambria Math"/>
                            </a:rPr>
                            <m:t>𝑹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f>
                            <m:f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sz="2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𝒄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MX" sz="2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𝒃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13" name="1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093" y="2667000"/>
                <a:ext cx="7602530" cy="11226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17 Rectángulo"/>
          <p:cNvSpPr/>
          <p:nvPr/>
        </p:nvSpPr>
        <p:spPr>
          <a:xfrm>
            <a:off x="1066799" y="2114490"/>
            <a:ext cx="66294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Durante la expansión isotérmica b → c, se absorbe el calor Q</a:t>
            </a:r>
            <a:r>
              <a:rPr lang="es-MX" sz="2000" baseline="-25000" dirty="0" smtClean="0"/>
              <a:t>1</a:t>
            </a:r>
            <a:r>
              <a:rPr lang="es-MX" sz="2000" dirty="0" smtClean="0"/>
              <a:t>.</a:t>
            </a:r>
            <a:endParaRPr lang="es-MX" sz="2000" dirty="0"/>
          </a:p>
        </p:txBody>
      </p:sp>
      <p:sp>
        <p:nvSpPr>
          <p:cNvPr id="19" name="18 Rectángulo"/>
          <p:cNvSpPr/>
          <p:nvPr/>
        </p:nvSpPr>
        <p:spPr>
          <a:xfrm>
            <a:off x="1066800" y="3867090"/>
            <a:ext cx="678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Durante la compresión isotérmica d → a, se realiza el calor Q</a:t>
            </a:r>
            <a:r>
              <a:rPr lang="es-MX" sz="2000" baseline="-25000" dirty="0"/>
              <a:t>2</a:t>
            </a:r>
            <a:r>
              <a:rPr lang="es-MX" sz="2000" dirty="0" smtClean="0"/>
              <a:t>.</a:t>
            </a:r>
            <a:endParaRPr lang="es-MX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/>
            </p:nvSpPr>
            <p:spPr>
              <a:xfrm>
                <a:off x="1014645" y="4363720"/>
                <a:ext cx="7554440" cy="1122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𝑸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s-MX" sz="2800" b="1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sup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𝒑</m:t>
                          </m:r>
                        </m:e>
                      </m:nary>
                      <m:r>
                        <a:rPr lang="es-MX" sz="2800" b="1" i="1" smtClean="0">
                          <a:latin typeface="Cambria Math"/>
                        </a:rPr>
                        <m:t>𝒅𝑽</m:t>
                      </m:r>
                      <m:r>
                        <a:rPr lang="es-MX" sz="2800" b="1" i="0" smtClean="0">
                          <a:latin typeface="Cambria Math"/>
                        </a:rPr>
                        <m:t>=</m:t>
                      </m:r>
                      <m:r>
                        <a:rPr lang="es-MX" sz="2800" b="1" i="1" smtClean="0">
                          <a:latin typeface="Cambria Math"/>
                        </a:rPr>
                        <m:t>𝑹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nary>
                        <m:naryPr>
                          <m:ctrlPr>
                            <a:rPr lang="es-MX" sz="2800" b="1" i="1" smtClean="0">
                              <a:latin typeface="Cambria Math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𝒅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sz="2800" b="1" i="1">
                                  <a:latin typeface="Cambria Math"/>
                                </a:rPr>
                                <m:t>𝒅𝑽</m:t>
                              </m:r>
                              <m:r>
                                <m:rPr>
                                  <m:nor/>
                                </m:rPr>
                                <a:rPr lang="es-MX" sz="2800" b="1" dirty="0"/>
                                <m:t> </m:t>
                              </m:r>
                            </m:num>
                            <m:den>
                              <m:r>
                                <a:rPr lang="es-MX" sz="2800" b="1" i="1" smtClean="0">
                                  <a:latin typeface="Cambria Math"/>
                                </a:rPr>
                                <m:t>𝑽</m:t>
                              </m:r>
                            </m:den>
                          </m:f>
                          <m:r>
                            <a:rPr lang="es-MX" sz="28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s-MX" sz="2800" b="1" i="1">
                              <a:latin typeface="Cambria Math"/>
                            </a:rPr>
                            <m:t>𝑹</m:t>
                          </m:r>
                          <m:sSub>
                            <m:sSubPr>
                              <m:ctrlPr>
                                <a:rPr lang="es-MX" sz="28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f>
                            <m:fPr>
                              <m:ctrlPr>
                                <a:rPr lang="es-MX" sz="28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MX" sz="2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MX" sz="2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/>
                                    </a:rPr>
                                    <m:t>𝒅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645" y="4363720"/>
                <a:ext cx="7554440" cy="112268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10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áticas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matemáticas 1</Template>
  <TotalTime>1286</TotalTime>
  <Words>784</Words>
  <Application>Microsoft Office PowerPoint</Application>
  <PresentationFormat>Presentación en pantalla (4:3)</PresentationFormat>
  <Paragraphs>105</Paragraphs>
  <Slides>12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matemáticas 1</vt:lpstr>
      <vt:lpstr>1_Tema de Office</vt:lpstr>
      <vt:lpstr>Ciclo Carnot</vt:lpstr>
      <vt:lpstr>Ciclo Carnot</vt:lpstr>
      <vt:lpstr>Ciclo Carnot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ANGIE</dc:creator>
  <cp:lastModifiedBy>ANGIE</cp:lastModifiedBy>
  <cp:revision>141</cp:revision>
  <dcterms:created xsi:type="dcterms:W3CDTF">2016-10-09T04:22:50Z</dcterms:created>
  <dcterms:modified xsi:type="dcterms:W3CDTF">2016-10-10T01:55:43Z</dcterms:modified>
</cp:coreProperties>
</file>