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0" r:id="rId4"/>
    <p:sldId id="278" r:id="rId5"/>
    <p:sldId id="279" r:id="rId6"/>
    <p:sldId id="284" r:id="rId7"/>
    <p:sldId id="280" r:id="rId8"/>
    <p:sldId id="282" r:id="rId9"/>
    <p:sldId id="286" r:id="rId10"/>
    <p:sldId id="269"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92086" autoAdjust="0"/>
  </p:normalViewPr>
  <p:slideViewPr>
    <p:cSldViewPr>
      <p:cViewPr varScale="1">
        <p:scale>
          <a:sx n="67" d="100"/>
          <a:sy n="67" d="100"/>
        </p:scale>
        <p:origin x="149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04/10/2016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a:t>TEMA: Salud sexual en la adolescencia y juventud </a:t>
            </a:r>
          </a:p>
        </p:txBody>
      </p:sp>
      <p:sp>
        <p:nvSpPr>
          <p:cNvPr id="4" name="3 Subtítulo"/>
          <p:cNvSpPr txBox="1">
            <a:spLocks noGrp="1"/>
          </p:cNvSpPr>
          <p:nvPr>
            <p:ph type="subTitle" idx="1"/>
          </p:nvPr>
        </p:nvSpPr>
        <p:spPr>
          <a:xfrm>
            <a:off x="1043608" y="3717032"/>
            <a:ext cx="7776864" cy="2246769"/>
          </a:xfrm>
          <a:prstGeom prst="rect">
            <a:avLst/>
          </a:prstGeom>
          <a:noFill/>
        </p:spPr>
        <p:txBody>
          <a:bodyPr wrap="square" rtlCol="0">
            <a:spAutoFit/>
          </a:bodyPr>
          <a:lstStyle/>
          <a:p>
            <a:pPr algn="l"/>
            <a:r>
              <a:rPr lang="es-MX" sz="2000" b="1" dirty="0">
                <a:solidFill>
                  <a:schemeClr val="tx1"/>
                </a:solidFill>
                <a:latin typeface="Arial" pitchFamily="34" charset="0"/>
                <a:cs typeface="Arial" pitchFamily="34" charset="0"/>
              </a:rPr>
              <a:t>Área Académica: Ingeniería Mecánica </a:t>
            </a: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Profesor(a): Lic. </a:t>
            </a:r>
            <a:r>
              <a:rPr lang="es-MX" sz="2000" b="1" dirty="0" err="1">
                <a:solidFill>
                  <a:schemeClr val="tx1"/>
                </a:solidFill>
                <a:latin typeface="Arial" pitchFamily="34" charset="0"/>
                <a:cs typeface="Arial" pitchFamily="34" charset="0"/>
              </a:rPr>
              <a:t>Marybeth</a:t>
            </a:r>
            <a:r>
              <a:rPr lang="es-MX" sz="2000" b="1" dirty="0">
                <a:solidFill>
                  <a:schemeClr val="tx1"/>
                </a:solidFill>
                <a:latin typeface="Arial" pitchFamily="34" charset="0"/>
                <a:cs typeface="Arial" pitchFamily="34" charset="0"/>
              </a:rPr>
              <a:t>  Alejandra Téllez Rodríguez </a:t>
            </a:r>
          </a:p>
          <a:p>
            <a:pPr algn="l"/>
            <a:endParaRPr lang="es-MX" sz="2000" b="1" dirty="0">
              <a:solidFill>
                <a:schemeClr val="tx1"/>
              </a:solidFill>
              <a:latin typeface="Arial" pitchFamily="34" charset="0"/>
              <a:cs typeface="Arial" pitchFamily="34" charset="0"/>
            </a:endParaRP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Periodo: Julio- Diciembre 2016</a:t>
            </a:r>
          </a:p>
        </p:txBody>
      </p:sp>
    </p:spTree>
    <p:extLst>
      <p:ext uri="{BB962C8B-B14F-4D97-AF65-F5344CB8AC3E}">
        <p14:creationId xmlns:p14="http://schemas.microsoft.com/office/powerpoint/2010/main" val="3099427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3794" y="1278228"/>
            <a:ext cx="8229600" cy="1143000"/>
          </a:xfrm>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CuadroTexto 3"/>
          <p:cNvSpPr txBox="1"/>
          <p:nvPr/>
        </p:nvSpPr>
        <p:spPr>
          <a:xfrm>
            <a:off x="473794" y="2733501"/>
            <a:ext cx="8229600" cy="2554545"/>
          </a:xfrm>
          <a:prstGeom prst="rect">
            <a:avLst/>
          </a:prstGeom>
          <a:noFill/>
        </p:spPr>
        <p:txBody>
          <a:bodyPr wrap="square" rtlCol="0">
            <a:spAutoFit/>
          </a:bodyPr>
          <a:lstStyle/>
          <a:p>
            <a:pPr algn="just"/>
            <a:r>
              <a:rPr lang="es-ES" sz="2000" dirty="0">
                <a:latin typeface="Arial" panose="020B0604020202020204" pitchFamily="34" charset="0"/>
                <a:cs typeface="Arial" panose="020B0604020202020204" pitchFamily="34" charset="0"/>
              </a:rPr>
              <a:t>OMS, OPS &amp; WAS (19 al 22 de mayo de 2000). Promoción de la salud sexual. Recomendaciones para la acción. . </a:t>
            </a:r>
            <a:r>
              <a:rPr lang="es-ES" sz="2000" i="1" dirty="0">
                <a:latin typeface="Arial" panose="020B0604020202020204" pitchFamily="34" charset="0"/>
                <a:cs typeface="Arial" panose="020B0604020202020204" pitchFamily="34" charset="0"/>
              </a:rPr>
              <a:t>Promoción de la salud sexual. Recomendaciones para la acción</a:t>
            </a:r>
            <a:r>
              <a:rPr lang="es-ES" sz="2000" dirty="0">
                <a:latin typeface="Arial" panose="020B0604020202020204" pitchFamily="34" charset="0"/>
                <a:cs typeface="Arial" panose="020B0604020202020204" pitchFamily="34" charset="0"/>
              </a:rPr>
              <a:t>. (págs. 6-18). Antigua Guatemala, Guatemala. </a:t>
            </a:r>
          </a:p>
          <a:p>
            <a:pPr algn="just"/>
            <a:endParaRPr lang="es-ES"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Rubio, E. (2014). </a:t>
            </a:r>
            <a:r>
              <a:rPr lang="es-MX" sz="2000" i="1" dirty="0">
                <a:latin typeface="Arial" panose="020B0604020202020204" pitchFamily="34" charset="0"/>
                <a:cs typeface="Arial" panose="020B0604020202020204" pitchFamily="34" charset="0"/>
              </a:rPr>
              <a:t>Lo que todo clínico debe saber de SEXOLOGÍA</a:t>
            </a:r>
            <a:r>
              <a:rPr lang="es-MX" sz="2000" dirty="0">
                <a:latin typeface="Arial" panose="020B0604020202020204" pitchFamily="34" charset="0"/>
                <a:cs typeface="Arial" panose="020B0604020202020204" pitchFamily="34" charset="0"/>
              </a:rPr>
              <a:t>. México. </a:t>
            </a:r>
            <a:r>
              <a:rPr lang="es-MX" sz="2000" dirty="0" err="1">
                <a:latin typeface="Arial" panose="020B0604020202020204" pitchFamily="34" charset="0"/>
                <a:cs typeface="Arial" panose="020B0604020202020204" pitchFamily="34" charset="0"/>
              </a:rPr>
              <a:t>Amssac</a:t>
            </a:r>
            <a:r>
              <a:rPr lang="es-MX" sz="2000" dirty="0">
                <a:latin typeface="Arial" panose="020B0604020202020204" pitchFamily="34" charset="0"/>
                <a:cs typeface="Arial" panose="020B0604020202020204" pitchFamily="34" charset="0"/>
              </a:rPr>
              <a:t> asociación.</a:t>
            </a:r>
          </a:p>
          <a:p>
            <a:pPr algn="just"/>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1090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TEMA: Salud sexual en la adolescencia y juventud</a:t>
            </a:r>
          </a:p>
        </p:txBody>
      </p:sp>
      <p:sp>
        <p:nvSpPr>
          <p:cNvPr id="3" name="2 Marcador de contenido"/>
          <p:cNvSpPr>
            <a:spLocks noGrp="1"/>
          </p:cNvSpPr>
          <p:nvPr>
            <p:ph idx="1"/>
          </p:nvPr>
        </p:nvSpPr>
        <p:spPr>
          <a:xfrm>
            <a:off x="458391" y="1446808"/>
            <a:ext cx="8229600" cy="4525963"/>
          </a:xfrm>
        </p:spPr>
        <p:txBody>
          <a:bodyPr>
            <a:normAutofit fontScale="55000" lnSpcReduction="20000"/>
          </a:bodyPr>
          <a:lstStyle/>
          <a:p>
            <a:pPr marL="0" indent="0" algn="ctr">
              <a:buNone/>
            </a:pPr>
            <a:endParaRPr lang="es-MX" sz="4000" b="1" dirty="0">
              <a:latin typeface="Arial" pitchFamily="34" charset="0"/>
              <a:cs typeface="Arial" pitchFamily="34" charset="0"/>
            </a:endParaRPr>
          </a:p>
          <a:p>
            <a:pPr marL="0" indent="0" algn="ctr">
              <a:buNone/>
            </a:pPr>
            <a:r>
              <a:rPr lang="es-MX" sz="4000" b="1" dirty="0">
                <a:latin typeface="Arial" pitchFamily="34" charset="0"/>
                <a:cs typeface="Arial" pitchFamily="34" charset="0"/>
              </a:rPr>
              <a:t>Resumen</a:t>
            </a:r>
          </a:p>
          <a:p>
            <a:pPr marL="0" indent="0" algn="just">
              <a:buNone/>
            </a:pPr>
            <a:r>
              <a:rPr lang="es-MX" sz="3300" dirty="0">
                <a:latin typeface="Arial" pitchFamily="34" charset="0"/>
                <a:cs typeface="Arial" pitchFamily="34" charset="0"/>
              </a:rPr>
              <a:t>La salud sexual es pieza clave en el bienestar integral de una persona, que implica aceptación, respeto, cuidado de la sexualidad propia y la de otros, además de la práctica de relaciones sexuales sin riesgo. Por ello es indispensable la impartición de información y educación en torno a este tópico para fomentar la salud sexual en los estudiantes.  </a:t>
            </a:r>
          </a:p>
          <a:p>
            <a:pPr marL="0" indent="0" algn="ctr">
              <a:buNone/>
            </a:pPr>
            <a:r>
              <a:rPr lang="es-MX" sz="4000" b="1" dirty="0" err="1">
                <a:latin typeface="Arial" pitchFamily="34" charset="0"/>
                <a:cs typeface="Arial" pitchFamily="34" charset="0"/>
              </a:rPr>
              <a:t>Abstract</a:t>
            </a:r>
            <a:endParaRPr lang="es-MX" sz="4000" b="1" dirty="0">
              <a:latin typeface="Arial" pitchFamily="34" charset="0"/>
              <a:cs typeface="Arial" pitchFamily="34" charset="0"/>
            </a:endParaRPr>
          </a:p>
          <a:p>
            <a:pPr marL="0" indent="0" algn="just">
              <a:buNone/>
            </a:pPr>
            <a:r>
              <a:rPr lang="en-US" sz="3300" dirty="0">
                <a:latin typeface="Arial" pitchFamily="34" charset="0"/>
                <a:cs typeface="Arial" pitchFamily="34" charset="0"/>
              </a:rPr>
              <a:t>Sexual health is key to the well-being of a person, which implies acceptance, respect, care own sexuality and that of others, and practice safe sex. It is therefore essential to the provision of information and education on this topic to promote sexual health in students.</a:t>
            </a:r>
          </a:p>
          <a:p>
            <a:pPr marL="0" indent="0" algn="just">
              <a:buNone/>
            </a:pPr>
            <a:endParaRPr lang="en-US" sz="3300" dirty="0">
              <a:latin typeface="Arial" pitchFamily="34" charset="0"/>
              <a:cs typeface="Arial" pitchFamily="34" charset="0"/>
            </a:endParaRPr>
          </a:p>
          <a:p>
            <a:pPr marL="0" indent="0">
              <a:buNone/>
            </a:pPr>
            <a:r>
              <a:rPr lang="en-US" sz="3300" b="1" dirty="0">
                <a:latin typeface="Arial" pitchFamily="34" charset="0"/>
                <a:cs typeface="Arial" pitchFamily="34" charset="0"/>
              </a:rPr>
              <a:t>Palabras claves:</a:t>
            </a:r>
            <a:r>
              <a:rPr lang="en-US" sz="3300" dirty="0">
                <a:latin typeface="Arial" pitchFamily="34" charset="0"/>
                <a:cs typeface="Arial" pitchFamily="34" charset="0"/>
              </a:rPr>
              <a:t> </a:t>
            </a:r>
            <a:r>
              <a:rPr lang="en-US" sz="3300" dirty="0" err="1">
                <a:latin typeface="Arial" pitchFamily="34" charset="0"/>
                <a:cs typeface="Arial" pitchFamily="34" charset="0"/>
              </a:rPr>
              <a:t>Salud</a:t>
            </a:r>
            <a:r>
              <a:rPr lang="en-US" sz="3300" dirty="0">
                <a:latin typeface="Arial" pitchFamily="34" charset="0"/>
                <a:cs typeface="Arial" pitchFamily="34" charset="0"/>
              </a:rPr>
              <a:t> sexual, </a:t>
            </a:r>
            <a:r>
              <a:rPr lang="en-US" sz="3300" dirty="0" err="1">
                <a:latin typeface="Arial" pitchFamily="34" charset="0"/>
                <a:cs typeface="Arial" pitchFamily="34" charset="0"/>
              </a:rPr>
              <a:t>aceptación</a:t>
            </a:r>
            <a:r>
              <a:rPr lang="en-US" sz="3300" dirty="0">
                <a:latin typeface="Arial" pitchFamily="34" charset="0"/>
                <a:cs typeface="Arial" pitchFamily="34" charset="0"/>
              </a:rPr>
              <a:t>, </a:t>
            </a:r>
            <a:r>
              <a:rPr lang="en-US" sz="3300" dirty="0" err="1">
                <a:latin typeface="Arial" pitchFamily="34" charset="0"/>
                <a:cs typeface="Arial" pitchFamily="34" charset="0"/>
              </a:rPr>
              <a:t>respeto</a:t>
            </a:r>
            <a:r>
              <a:rPr lang="en-US" sz="3300" dirty="0">
                <a:latin typeface="Arial" pitchFamily="34" charset="0"/>
                <a:cs typeface="Arial" pitchFamily="34" charset="0"/>
              </a:rPr>
              <a:t>, </a:t>
            </a:r>
            <a:r>
              <a:rPr lang="en-US" sz="3300" dirty="0" err="1">
                <a:latin typeface="Arial" pitchFamily="34" charset="0"/>
                <a:cs typeface="Arial" pitchFamily="34" charset="0"/>
              </a:rPr>
              <a:t>cuidado</a:t>
            </a:r>
            <a:r>
              <a:rPr lang="en-US" sz="3300" dirty="0">
                <a:latin typeface="Arial" pitchFamily="34" charset="0"/>
                <a:cs typeface="Arial" pitchFamily="34" charset="0"/>
              </a:rPr>
              <a:t>, </a:t>
            </a:r>
            <a:r>
              <a:rPr lang="en-US" sz="3300" dirty="0" err="1">
                <a:latin typeface="Arial" pitchFamily="34" charset="0"/>
                <a:cs typeface="Arial" pitchFamily="34" charset="0"/>
              </a:rPr>
              <a:t>sexualidad</a:t>
            </a:r>
            <a:r>
              <a:rPr lang="en-US" sz="3300" dirty="0">
                <a:latin typeface="Arial" pitchFamily="34" charset="0"/>
                <a:cs typeface="Arial" pitchFamily="34" charset="0"/>
              </a:rPr>
              <a:t>, </a:t>
            </a:r>
            <a:r>
              <a:rPr lang="en-US" sz="3300" dirty="0" err="1">
                <a:latin typeface="Arial" pitchFamily="34" charset="0"/>
                <a:cs typeface="Arial" pitchFamily="34" charset="0"/>
              </a:rPr>
              <a:t>relaciones</a:t>
            </a:r>
            <a:r>
              <a:rPr lang="en-US" sz="3300" dirty="0">
                <a:latin typeface="Arial" pitchFamily="34" charset="0"/>
                <a:cs typeface="Arial" pitchFamily="34" charset="0"/>
              </a:rPr>
              <a:t> </a:t>
            </a:r>
            <a:r>
              <a:rPr lang="en-US" sz="3300" dirty="0" err="1">
                <a:latin typeface="Arial" pitchFamily="34" charset="0"/>
                <a:cs typeface="Arial" pitchFamily="34" charset="0"/>
              </a:rPr>
              <a:t>sexuales</a:t>
            </a:r>
            <a:r>
              <a:rPr lang="en-US" sz="3300" dirty="0">
                <a:latin typeface="Arial" pitchFamily="34" charset="0"/>
                <a:cs typeface="Arial" pitchFamily="34" charset="0"/>
              </a:rPr>
              <a:t> sin </a:t>
            </a:r>
            <a:r>
              <a:rPr lang="en-US" sz="3300" dirty="0" err="1">
                <a:latin typeface="Arial" pitchFamily="34" charset="0"/>
                <a:cs typeface="Arial" pitchFamily="34" charset="0"/>
              </a:rPr>
              <a:t>riesgo</a:t>
            </a:r>
            <a:r>
              <a:rPr lang="en-US" sz="3300" dirty="0">
                <a:latin typeface="Arial" pitchFamily="34" charset="0"/>
                <a:cs typeface="Arial" pitchFamily="34" charset="0"/>
              </a:rPr>
              <a:t>. </a:t>
            </a:r>
            <a:endParaRPr lang="es-MX" sz="3300" b="1" dirty="0">
              <a:latin typeface="Arial" pitchFamily="34" charset="0"/>
              <a:cs typeface="Arial" pitchFamily="34" charset="0"/>
            </a:endParaRPr>
          </a:p>
          <a:p>
            <a:pPr marL="0" indent="0">
              <a:buNone/>
            </a:pPr>
            <a:r>
              <a:rPr lang="es-MX" sz="3300" b="1" dirty="0" err="1">
                <a:latin typeface="Arial" pitchFamily="34" charset="0"/>
                <a:cs typeface="Arial" pitchFamily="34" charset="0"/>
              </a:rPr>
              <a:t>Keywords</a:t>
            </a:r>
            <a:r>
              <a:rPr lang="es-MX" sz="3300" b="1" dirty="0">
                <a:latin typeface="Arial" pitchFamily="34" charset="0"/>
                <a:cs typeface="Arial" pitchFamily="34" charset="0"/>
              </a:rPr>
              <a:t>:</a:t>
            </a:r>
            <a:r>
              <a:rPr lang="en-US" sz="3300" b="1" dirty="0">
                <a:latin typeface="Arial" pitchFamily="34" charset="0"/>
                <a:cs typeface="Arial" pitchFamily="34" charset="0"/>
              </a:rPr>
              <a:t> </a:t>
            </a:r>
            <a:r>
              <a:rPr lang="en-US" sz="3300" dirty="0">
                <a:latin typeface="Arial" pitchFamily="34" charset="0"/>
                <a:cs typeface="Arial" pitchFamily="34" charset="0"/>
              </a:rPr>
              <a:t>Sexual health, acceptance, respect, care, sexuality, safe sex.</a:t>
            </a:r>
            <a:endParaRPr lang="es-MX" sz="3300" dirty="0"/>
          </a:p>
        </p:txBody>
      </p:sp>
    </p:spTree>
    <p:extLst>
      <p:ext uri="{BB962C8B-B14F-4D97-AF65-F5344CB8AC3E}">
        <p14:creationId xmlns:p14="http://schemas.microsoft.com/office/powerpoint/2010/main" val="2862717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endParaRPr lang="es-MX" dirty="0"/>
          </a:p>
        </p:txBody>
      </p:sp>
      <p:sp>
        <p:nvSpPr>
          <p:cNvPr id="3" name="Marcador de contenido 2"/>
          <p:cNvSpPr>
            <a:spLocks noGrp="1"/>
          </p:cNvSpPr>
          <p:nvPr>
            <p:ph idx="1"/>
          </p:nvPr>
        </p:nvSpPr>
        <p:spPr/>
        <p:txBody>
          <a:bodyPr/>
          <a:lstStyle/>
          <a:p>
            <a:endParaRPr lang="es-MX" u="sng" dirty="0">
              <a:solidFill>
                <a:srgbClr val="FFFF00"/>
              </a:solidFill>
            </a:endParaRPr>
          </a:p>
          <a:p>
            <a:r>
              <a:rPr lang="es-MX" u="sng" dirty="0">
                <a:solidFill>
                  <a:srgbClr val="FFFF00"/>
                </a:solidFill>
              </a:rPr>
              <a:t>Actividad 1</a:t>
            </a:r>
          </a:p>
          <a:p>
            <a:pPr marL="0" indent="0">
              <a:buNone/>
            </a:pPr>
            <a:r>
              <a:rPr lang="es-MX" dirty="0"/>
              <a:t>Describe qué es tener salud. </a:t>
            </a:r>
          </a:p>
        </p:txBody>
      </p:sp>
    </p:spTree>
    <p:extLst>
      <p:ext uri="{BB962C8B-B14F-4D97-AF65-F5344CB8AC3E}">
        <p14:creationId xmlns:p14="http://schemas.microsoft.com/office/powerpoint/2010/main" val="188701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endParaRPr lang="es-MX" dirty="0"/>
          </a:p>
        </p:txBody>
      </p:sp>
      <p:sp>
        <p:nvSpPr>
          <p:cNvPr id="3" name="Marcador de contenido 2"/>
          <p:cNvSpPr>
            <a:spLocks noGrp="1"/>
          </p:cNvSpPr>
          <p:nvPr>
            <p:ph idx="1"/>
          </p:nvPr>
        </p:nvSpPr>
        <p:spPr/>
        <p:txBody>
          <a:bodyPr/>
          <a:lstStyle/>
          <a:p>
            <a:endParaRPr lang="es-MX" u="sng" dirty="0">
              <a:solidFill>
                <a:srgbClr val="FFFF00"/>
              </a:solidFill>
            </a:endParaRPr>
          </a:p>
          <a:p>
            <a:r>
              <a:rPr lang="es-MX" u="sng" dirty="0">
                <a:solidFill>
                  <a:srgbClr val="FFFF00"/>
                </a:solidFill>
              </a:rPr>
              <a:t>Actividad 2</a:t>
            </a:r>
          </a:p>
          <a:p>
            <a:pPr marL="0" indent="0">
              <a:buNone/>
            </a:pPr>
            <a:r>
              <a:rPr lang="es-MX" dirty="0"/>
              <a:t>Describe qué es la salud sexual.  </a:t>
            </a:r>
          </a:p>
        </p:txBody>
      </p:sp>
    </p:spTree>
    <p:extLst>
      <p:ext uri="{BB962C8B-B14F-4D97-AF65-F5344CB8AC3E}">
        <p14:creationId xmlns:p14="http://schemas.microsoft.com/office/powerpoint/2010/main" val="3378223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1628800"/>
            <a:ext cx="8229600" cy="1143000"/>
          </a:xfrm>
        </p:spPr>
        <p:txBody>
          <a:bodyPr/>
          <a:lstStyle/>
          <a:p>
            <a:pPr algn="ctr"/>
            <a:r>
              <a:rPr lang="es-MX" dirty="0"/>
              <a:t>Salud Sexual </a:t>
            </a:r>
          </a:p>
        </p:txBody>
      </p:sp>
      <p:sp>
        <p:nvSpPr>
          <p:cNvPr id="3" name="Marcador de contenido 2"/>
          <p:cNvSpPr>
            <a:spLocks noGrp="1"/>
          </p:cNvSpPr>
          <p:nvPr>
            <p:ph idx="1"/>
          </p:nvPr>
        </p:nvSpPr>
        <p:spPr>
          <a:xfrm>
            <a:off x="611560" y="2959726"/>
            <a:ext cx="8016900" cy="2833217"/>
          </a:xfrm>
        </p:spPr>
        <p:txBody>
          <a:bodyPr>
            <a:normAutofit/>
          </a:bodyPr>
          <a:lstStyle/>
          <a:p>
            <a:pPr marL="0" indent="0" algn="ctr">
              <a:buNone/>
            </a:pPr>
            <a:r>
              <a:rPr lang="es-MX" b="1" i="1" dirty="0"/>
              <a:t>“Es la experiencia del proceso permanente de consecución de bienestar físico, psicológico y sociocultural relacionado con la sexualidad” </a:t>
            </a:r>
            <a:r>
              <a:rPr lang="es-MX" sz="2400" b="1" i="1" dirty="0">
                <a:latin typeface="+mj-lt"/>
              </a:rPr>
              <a:t>(</a:t>
            </a:r>
            <a:r>
              <a:rPr lang="es-ES" sz="2400" b="1" i="1" dirty="0">
                <a:latin typeface="+mj-lt"/>
                <a:cs typeface="Arial" panose="020B0604020202020204" pitchFamily="34" charset="0"/>
              </a:rPr>
              <a:t>OMS, OPS &amp; WAS, 200)</a:t>
            </a:r>
            <a:r>
              <a:rPr lang="es-MX" sz="2800" b="1" i="1" dirty="0">
                <a:latin typeface="+mj-lt"/>
              </a:rPr>
              <a:t>.</a:t>
            </a:r>
          </a:p>
          <a:p>
            <a:pPr marL="0" indent="0" algn="ctr">
              <a:buNone/>
            </a:pPr>
            <a:endParaRPr lang="es-MX" sz="2400" b="1" i="1" dirty="0"/>
          </a:p>
        </p:txBody>
      </p:sp>
    </p:spTree>
    <p:extLst>
      <p:ext uri="{BB962C8B-B14F-4D97-AF65-F5344CB8AC3E}">
        <p14:creationId xmlns:p14="http://schemas.microsoft.com/office/powerpoint/2010/main" val="3031988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endParaRPr lang="es-MX" dirty="0"/>
          </a:p>
        </p:txBody>
      </p:sp>
      <p:sp>
        <p:nvSpPr>
          <p:cNvPr id="3" name="Marcador de contenido 2"/>
          <p:cNvSpPr>
            <a:spLocks noGrp="1"/>
          </p:cNvSpPr>
          <p:nvPr>
            <p:ph idx="1"/>
          </p:nvPr>
        </p:nvSpPr>
        <p:spPr/>
        <p:txBody>
          <a:bodyPr/>
          <a:lstStyle/>
          <a:p>
            <a:endParaRPr lang="es-MX" u="sng" dirty="0">
              <a:solidFill>
                <a:srgbClr val="FFFF00"/>
              </a:solidFill>
            </a:endParaRPr>
          </a:p>
          <a:p>
            <a:r>
              <a:rPr lang="es-MX" u="sng" dirty="0">
                <a:solidFill>
                  <a:srgbClr val="FFFF00"/>
                </a:solidFill>
              </a:rPr>
              <a:t>Actividad 3</a:t>
            </a:r>
          </a:p>
          <a:p>
            <a:pPr marL="0" indent="0" algn="just">
              <a:buNone/>
            </a:pPr>
            <a:r>
              <a:rPr lang="es-MX" dirty="0"/>
              <a:t>Reflexiona la definición antes expuesta y describe las conductas que reflejan la salud sexual.  </a:t>
            </a:r>
          </a:p>
        </p:txBody>
      </p:sp>
    </p:spTree>
    <p:extLst>
      <p:ext uri="{BB962C8B-B14F-4D97-AF65-F5344CB8AC3E}">
        <p14:creationId xmlns:p14="http://schemas.microsoft.com/office/powerpoint/2010/main" val="2790059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67544" y="1988840"/>
            <a:ext cx="8170574" cy="3816424"/>
          </a:xfrm>
        </p:spPr>
        <p:txBody>
          <a:bodyPr>
            <a:normAutofit fontScale="85000" lnSpcReduction="20000"/>
          </a:bodyPr>
          <a:lstStyle/>
          <a:p>
            <a:pPr marL="0" indent="0" algn="just">
              <a:buNone/>
            </a:pPr>
            <a:r>
              <a:rPr lang="es-MX" sz="2600" dirty="0"/>
              <a:t>Podemos hablar de salud sexual cuando:</a:t>
            </a:r>
          </a:p>
          <a:p>
            <a:pPr marL="0" indent="0" algn="just">
              <a:buNone/>
            </a:pPr>
            <a:endParaRPr lang="es-MX" sz="2600" dirty="0"/>
          </a:p>
          <a:p>
            <a:pPr algn="just"/>
            <a:r>
              <a:rPr lang="es-MX" sz="2600" dirty="0"/>
              <a:t>Hay </a:t>
            </a:r>
            <a:r>
              <a:rPr lang="es-MX" sz="2600" b="1" dirty="0"/>
              <a:t>expresiones libres y responsables </a:t>
            </a:r>
            <a:r>
              <a:rPr lang="es-MX" sz="2600" dirty="0"/>
              <a:t>de las capacidades sexuales generando un bienestar armonioso personal y social.</a:t>
            </a:r>
          </a:p>
          <a:p>
            <a:pPr algn="just"/>
            <a:r>
              <a:rPr lang="es-MX" sz="2600" dirty="0"/>
              <a:t>La vida personal y las relaciones interpersonales y comunitarias se ven enriquecidas.</a:t>
            </a:r>
          </a:p>
          <a:p>
            <a:pPr algn="just"/>
            <a:r>
              <a:rPr lang="es-MX" sz="2600" dirty="0"/>
              <a:t>En la vida en sociedad los derechos sexuales y reproductivos se reconocen y se garantizan. </a:t>
            </a:r>
          </a:p>
          <a:p>
            <a:pPr algn="just"/>
            <a:r>
              <a:rPr lang="es-MX" sz="2600" dirty="0"/>
              <a:t>Es más que la simple ausencia de enfermedad y/o disfunción sexual. </a:t>
            </a:r>
          </a:p>
          <a:p>
            <a:pPr algn="just"/>
            <a:r>
              <a:rPr lang="es-MX" sz="2600" dirty="0"/>
              <a:t>Se realizan prácticas sexuales que disminuyen la posibilidad de  contraer y transmitir infecciones de transmisión sexual (ITS).</a:t>
            </a:r>
          </a:p>
          <a:p>
            <a:pPr algn="just"/>
            <a:endParaRPr lang="es-MX" sz="2600" dirty="0"/>
          </a:p>
          <a:p>
            <a:pPr marL="0" indent="0" algn="just">
              <a:buNone/>
            </a:pPr>
            <a:endParaRPr lang="es-MX" dirty="0"/>
          </a:p>
        </p:txBody>
      </p:sp>
    </p:spTree>
    <p:extLst>
      <p:ext uri="{BB962C8B-B14F-4D97-AF65-F5344CB8AC3E}">
        <p14:creationId xmlns:p14="http://schemas.microsoft.com/office/powerpoint/2010/main" val="2326525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07021" y="1772816"/>
            <a:ext cx="8736979" cy="980791"/>
          </a:xfrm>
        </p:spPr>
        <p:txBody>
          <a:bodyPr>
            <a:normAutofit fontScale="90000"/>
          </a:bodyPr>
          <a:lstStyle/>
          <a:p>
            <a:pPr algn="ctr"/>
            <a:r>
              <a:rPr lang="es-MX" dirty="0"/>
              <a:t>Un comportamiento sexual responsable: </a:t>
            </a:r>
          </a:p>
        </p:txBody>
      </p:sp>
      <p:sp>
        <p:nvSpPr>
          <p:cNvPr id="3" name="Marcador de contenido 2"/>
          <p:cNvSpPr>
            <a:spLocks noGrp="1"/>
          </p:cNvSpPr>
          <p:nvPr>
            <p:ph idx="1"/>
          </p:nvPr>
        </p:nvSpPr>
        <p:spPr>
          <a:xfrm>
            <a:off x="797363" y="2852936"/>
            <a:ext cx="7956293" cy="3408772"/>
          </a:xfrm>
        </p:spPr>
        <p:txBody>
          <a:bodyPr>
            <a:normAutofit fontScale="77500" lnSpcReduction="20000"/>
          </a:bodyPr>
          <a:lstStyle/>
          <a:p>
            <a:pPr algn="just">
              <a:buFont typeface="+mj-lt"/>
              <a:buAutoNum type="arabicPeriod"/>
            </a:pPr>
            <a:r>
              <a:rPr lang="es-MX" dirty="0"/>
              <a:t>Implica </a:t>
            </a:r>
            <a:r>
              <a:rPr lang="es-MX" b="1" dirty="0"/>
              <a:t>autonomía, madurez, honestidad, respeto, consentimiento, protección, búsqueda de placer y bienestar. </a:t>
            </a:r>
            <a:endParaRPr lang="es-MX" dirty="0"/>
          </a:p>
          <a:p>
            <a:pPr algn="just">
              <a:buFont typeface="+mj-lt"/>
              <a:buAutoNum type="arabicPeriod"/>
            </a:pPr>
            <a:r>
              <a:rPr lang="es-MX" dirty="0"/>
              <a:t>Quien practica un comportamiento sexual responsable </a:t>
            </a:r>
            <a:r>
              <a:rPr lang="es-MX" b="1" dirty="0"/>
              <a:t>no tiene intención de causar daño y se abstiene de la explotación, acoso, manipulación y discriminación</a:t>
            </a:r>
            <a:r>
              <a:rPr lang="es-MX" dirty="0"/>
              <a:t>. </a:t>
            </a:r>
          </a:p>
          <a:p>
            <a:pPr algn="just">
              <a:buFont typeface="+mj-lt"/>
              <a:buAutoNum type="arabicPeriod"/>
            </a:pPr>
            <a:r>
              <a:rPr lang="es-MX" dirty="0"/>
              <a:t>En la vida comunitaria se</a:t>
            </a:r>
            <a:r>
              <a:rPr lang="es-MX" b="1" dirty="0"/>
              <a:t> fomentan los comportamientos sexuales responsables </a:t>
            </a:r>
            <a:r>
              <a:rPr lang="es-MX" dirty="0"/>
              <a:t>al dar la </a:t>
            </a:r>
            <a:r>
              <a:rPr lang="es-MX" b="1" dirty="0"/>
              <a:t>información, recursos y derechos que las personas necesitan para participar en dichas práctica</a:t>
            </a:r>
            <a:r>
              <a:rPr lang="es-MX" dirty="0"/>
              <a:t>s.</a:t>
            </a:r>
          </a:p>
          <a:p>
            <a:endParaRPr lang="es-MX" dirty="0"/>
          </a:p>
        </p:txBody>
      </p:sp>
    </p:spTree>
    <p:extLst>
      <p:ext uri="{BB962C8B-B14F-4D97-AF65-F5344CB8AC3E}">
        <p14:creationId xmlns:p14="http://schemas.microsoft.com/office/powerpoint/2010/main" val="522595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endParaRPr lang="es-MX" dirty="0"/>
          </a:p>
        </p:txBody>
      </p:sp>
      <p:sp>
        <p:nvSpPr>
          <p:cNvPr id="3" name="Marcador de contenido 2"/>
          <p:cNvSpPr>
            <a:spLocks noGrp="1"/>
          </p:cNvSpPr>
          <p:nvPr>
            <p:ph idx="1"/>
          </p:nvPr>
        </p:nvSpPr>
        <p:spPr/>
        <p:txBody>
          <a:bodyPr/>
          <a:lstStyle/>
          <a:p>
            <a:endParaRPr lang="es-MX" u="sng" dirty="0">
              <a:solidFill>
                <a:srgbClr val="FFFF00"/>
              </a:solidFill>
            </a:endParaRPr>
          </a:p>
          <a:p>
            <a:r>
              <a:rPr lang="es-MX" u="sng" dirty="0">
                <a:solidFill>
                  <a:srgbClr val="FFFF00"/>
                </a:solidFill>
              </a:rPr>
              <a:t>Actividad 4</a:t>
            </a:r>
          </a:p>
          <a:p>
            <a:pPr marL="0" indent="0" algn="just">
              <a:buNone/>
            </a:pPr>
            <a:r>
              <a:rPr lang="es-MX" dirty="0"/>
              <a:t>Evalúa tu actuar y el de tu comunidad respecto a las características de los comportamientos sexuales responsables.    </a:t>
            </a:r>
          </a:p>
        </p:txBody>
      </p:sp>
    </p:spTree>
    <p:extLst>
      <p:ext uri="{BB962C8B-B14F-4D97-AF65-F5344CB8AC3E}">
        <p14:creationId xmlns:p14="http://schemas.microsoft.com/office/powerpoint/2010/main" val="131283709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452</TotalTime>
  <Words>505</Words>
  <Application>Microsoft Office PowerPoint</Application>
  <PresentationFormat>Presentación en pantalla (4:3)</PresentationFormat>
  <Paragraphs>45</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Calibri</vt:lpstr>
      <vt:lpstr>Tema de Office</vt:lpstr>
      <vt:lpstr>TEMA: Salud sexual en la adolescencia y juventud </vt:lpstr>
      <vt:lpstr>TEMA: Salud sexual en la adolescencia y juventud</vt:lpstr>
      <vt:lpstr>Presentación de PowerPoint</vt:lpstr>
      <vt:lpstr>Presentación de PowerPoint</vt:lpstr>
      <vt:lpstr>Salud Sexual </vt:lpstr>
      <vt:lpstr>Presentación de PowerPoint</vt:lpstr>
      <vt:lpstr>Presentación de PowerPoint</vt:lpstr>
      <vt:lpstr>Un comportamiento sexual responsable: </vt:lpstr>
      <vt:lpstr>Presentación de PowerPoint</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Marybeth Tellez</cp:lastModifiedBy>
  <cp:revision>77</cp:revision>
  <dcterms:created xsi:type="dcterms:W3CDTF">2012-12-04T21:22:09Z</dcterms:created>
  <dcterms:modified xsi:type="dcterms:W3CDTF">2016-10-05T01:12:57Z</dcterms:modified>
  <cp:contentStatus/>
</cp:coreProperties>
</file>