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9" r:id="rId4"/>
    <p:sldId id="281" r:id="rId5"/>
    <p:sldId id="282" r:id="rId6"/>
    <p:sldId id="260" r:id="rId7"/>
    <p:sldId id="283" r:id="rId8"/>
    <p:sldId id="262" r:id="rId9"/>
    <p:sldId id="263" r:id="rId10"/>
    <p:sldId id="267" r:id="rId11"/>
    <p:sldId id="264" r:id="rId12"/>
    <p:sldId id="265" r:id="rId13"/>
    <p:sldId id="266" r:id="rId14"/>
    <p:sldId id="284" r:id="rId15"/>
    <p:sldId id="268" r:id="rId16"/>
    <p:sldId id="272" r:id="rId17"/>
    <p:sldId id="269" r:id="rId18"/>
    <p:sldId id="270" r:id="rId19"/>
    <p:sldId id="271" r:id="rId20"/>
    <p:sldId id="273" r:id="rId21"/>
    <p:sldId id="261" r:id="rId22"/>
    <p:sldId id="274" r:id="rId23"/>
    <p:sldId id="280" r:id="rId24"/>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2086" autoAdjust="0"/>
  </p:normalViewPr>
  <p:slideViewPr>
    <p:cSldViewPr>
      <p:cViewPr varScale="1">
        <p:scale>
          <a:sx n="68" d="100"/>
          <a:sy n="68" d="100"/>
        </p:scale>
        <p:origin x="1446"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11/09/2016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373363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11/09/2016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252879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11/09/2016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1666283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11/09/2016</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692412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11/09/2016</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933342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11/09/2016</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6151432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11/09/2016</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9512539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11/09/2016</a:t>
            </a:fld>
            <a:endParaRPr lang="es-MX">
              <a:solidFill>
                <a:prstClr val="black">
                  <a:tint val="75000"/>
                </a:prstClr>
              </a:solidFill>
            </a:endParaRPr>
          </a:p>
        </p:txBody>
      </p:sp>
      <p:sp>
        <p:nvSpPr>
          <p:cNvPr id="8" name="7 Marcador de pie de página"/>
          <p:cNvSpPr>
            <a:spLocks noGrp="1"/>
          </p:cNvSpPr>
          <p:nvPr>
            <p:ph type="ftr" sz="quarter" idx="11"/>
          </p:nvPr>
        </p:nvSpPr>
        <p:spPr/>
        <p:txBody>
          <a:bodyPr/>
          <a:lstStyle/>
          <a:p>
            <a:endParaRPr lang="es-MX">
              <a:solidFill>
                <a:prstClr val="black">
                  <a:tint val="75000"/>
                </a:prstClr>
              </a:solidFill>
            </a:endParaRPr>
          </a:p>
        </p:txBody>
      </p:sp>
      <p:sp>
        <p:nvSpPr>
          <p:cNvPr id="9" name="8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41101322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11/09/2016</a:t>
            </a:fld>
            <a:endParaRPr lang="es-MX">
              <a:solidFill>
                <a:prstClr val="black">
                  <a:tint val="75000"/>
                </a:prstClr>
              </a:solidFill>
            </a:endParaRPr>
          </a:p>
        </p:txBody>
      </p:sp>
      <p:sp>
        <p:nvSpPr>
          <p:cNvPr id="4" name="3 Marcador de pie de página"/>
          <p:cNvSpPr>
            <a:spLocks noGrp="1"/>
          </p:cNvSpPr>
          <p:nvPr>
            <p:ph type="ftr" sz="quarter" idx="11"/>
          </p:nvPr>
        </p:nvSpPr>
        <p:spPr/>
        <p:txBody>
          <a:bodyPr/>
          <a:lstStyle/>
          <a:p>
            <a:endParaRPr lang="es-MX">
              <a:solidFill>
                <a:prstClr val="black">
                  <a:tint val="75000"/>
                </a:prstClr>
              </a:solidFill>
            </a:endParaRPr>
          </a:p>
        </p:txBody>
      </p:sp>
      <p:sp>
        <p:nvSpPr>
          <p:cNvPr id="5" name="4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5042647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11/09/2016</a:t>
            </a:fld>
            <a:endParaRPr lang="es-MX">
              <a:solidFill>
                <a:prstClr val="black">
                  <a:tint val="75000"/>
                </a:prstClr>
              </a:solidFill>
            </a:endParaRPr>
          </a:p>
        </p:txBody>
      </p:sp>
      <p:sp>
        <p:nvSpPr>
          <p:cNvPr id="3" name="2 Marcador de pie de página"/>
          <p:cNvSpPr>
            <a:spLocks noGrp="1"/>
          </p:cNvSpPr>
          <p:nvPr>
            <p:ph type="ftr" sz="quarter" idx="11"/>
          </p:nvPr>
        </p:nvSpPr>
        <p:spPr/>
        <p:txBody>
          <a:bodyPr/>
          <a:lstStyle/>
          <a:p>
            <a:endParaRPr lang="es-MX">
              <a:solidFill>
                <a:prstClr val="black">
                  <a:tint val="75000"/>
                </a:prstClr>
              </a:solidFill>
            </a:endParaRPr>
          </a:p>
        </p:txBody>
      </p:sp>
      <p:sp>
        <p:nvSpPr>
          <p:cNvPr id="4" name="3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355175047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11/09/2016</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495791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11/09/2016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100683186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11/09/2016</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91351933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11/09/2016</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40027022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11/09/2016</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9587610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64A01B9-89BD-4F1B-8A83-0DCC119A1F26}" type="datetimeFigureOut">
              <a:rPr lang="es-MX" smtClean="0"/>
              <a:t>11/09/2016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327132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64A01B9-89BD-4F1B-8A83-0DCC119A1F26}" type="datetimeFigureOut">
              <a:rPr lang="es-MX" smtClean="0"/>
              <a:t>11/09/2016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005001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64A01B9-89BD-4F1B-8A83-0DCC119A1F26}" type="datetimeFigureOut">
              <a:rPr lang="es-MX" smtClean="0"/>
              <a:t>11/09/2016</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677006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64A01B9-89BD-4F1B-8A83-0DCC119A1F26}" type="datetimeFigureOut">
              <a:rPr lang="es-MX" smtClean="0"/>
              <a:t>11/09/2016</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103821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64A01B9-89BD-4F1B-8A83-0DCC119A1F26}" type="datetimeFigureOut">
              <a:rPr lang="es-MX" smtClean="0"/>
              <a:t>11/09/2016</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557695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t>11/09/2016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694939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t>11/09/2016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2734537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7000" r="-17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4A01B9-89BD-4F1B-8A83-0DCC119A1F26}" type="datetimeFigureOut">
              <a:rPr lang="es-MX" smtClean="0"/>
              <a:t>11/09/2016</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DF92F4-2C5B-4A34-8D52-C3695820C8FE}" type="slidenum">
              <a:rPr lang="es-MX" smtClean="0"/>
              <a:t>‹Nº›</a:t>
            </a:fld>
            <a:endParaRPr lang="es-MX"/>
          </a:p>
        </p:txBody>
      </p:sp>
    </p:spTree>
    <p:extLst>
      <p:ext uri="{BB962C8B-B14F-4D97-AF65-F5344CB8AC3E}">
        <p14:creationId xmlns:p14="http://schemas.microsoft.com/office/powerpoint/2010/main" val="17199124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7000" r="-17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4A01B9-89BD-4F1B-8A83-0DCC119A1F26}" type="datetimeFigureOut">
              <a:rPr lang="es-MX" smtClean="0">
                <a:solidFill>
                  <a:prstClr val="black">
                    <a:tint val="75000"/>
                  </a:prstClr>
                </a:solidFill>
              </a:rPr>
              <a:pPr/>
              <a:t>11/09/2016</a:t>
            </a:fld>
            <a:endParaRPr lang="es-MX">
              <a:solidFill>
                <a:prstClr val="black">
                  <a:tint val="75000"/>
                </a:prstClr>
              </a:solidFill>
            </a:endParaRPr>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solidFill>
                <a:prstClr val="black">
                  <a:tint val="75000"/>
                </a:prstClr>
              </a:solidFill>
            </a:endParaRP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1117761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2.jpg"/><Relationship Id="rId1" Type="http://schemas.openxmlformats.org/officeDocument/2006/relationships/slideLayout" Target="../slideLayouts/slideLayout13.xml"/><Relationship Id="rId4" Type="http://schemas.openxmlformats.org/officeDocument/2006/relationships/image" Target="../media/image15.emf"/></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2.jp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MX" dirty="0" smtClean="0"/>
              <a:t>ENGRANES</a:t>
            </a:r>
            <a:endParaRPr lang="es-MX" dirty="0"/>
          </a:p>
        </p:txBody>
      </p:sp>
      <p:sp>
        <p:nvSpPr>
          <p:cNvPr id="4" name="3 Subtítulo"/>
          <p:cNvSpPr txBox="1">
            <a:spLocks noGrp="1"/>
          </p:cNvSpPr>
          <p:nvPr>
            <p:ph type="subTitle" idx="1"/>
          </p:nvPr>
        </p:nvSpPr>
        <p:spPr>
          <a:xfrm>
            <a:off x="1043608" y="3717032"/>
            <a:ext cx="7776864" cy="2616101"/>
          </a:xfrm>
          <a:prstGeom prst="rect">
            <a:avLst/>
          </a:prstGeom>
          <a:noFill/>
        </p:spPr>
        <p:txBody>
          <a:bodyPr wrap="square" rtlCol="0">
            <a:spAutoFit/>
          </a:bodyPr>
          <a:lstStyle/>
          <a:p>
            <a:pPr algn="l"/>
            <a:r>
              <a:rPr lang="es-MX" sz="2000" b="1" dirty="0" smtClean="0">
                <a:solidFill>
                  <a:schemeClr val="tx1"/>
                </a:solidFill>
                <a:latin typeface="Arial" pitchFamily="34" charset="0"/>
                <a:cs typeface="Arial" pitchFamily="34" charset="0"/>
              </a:rPr>
              <a:t>Área Académica: Licenciatura en Ingeniería Mecánica</a:t>
            </a:r>
          </a:p>
          <a:p>
            <a:pPr algn="l"/>
            <a:endParaRPr lang="es-MX" sz="2000" b="1" dirty="0" smtClean="0">
              <a:solidFill>
                <a:schemeClr val="tx1"/>
              </a:solidFill>
              <a:latin typeface="Arial" pitchFamily="34" charset="0"/>
              <a:cs typeface="Arial" pitchFamily="34" charset="0"/>
            </a:endParaRPr>
          </a:p>
          <a:p>
            <a:pPr algn="l"/>
            <a:endParaRPr lang="es-MX" sz="2000" b="1" dirty="0" smtClean="0">
              <a:solidFill>
                <a:schemeClr val="tx1"/>
              </a:solidFill>
              <a:latin typeface="Arial" pitchFamily="34" charset="0"/>
              <a:cs typeface="Arial" pitchFamily="34" charset="0"/>
            </a:endParaRPr>
          </a:p>
          <a:p>
            <a:pPr algn="l"/>
            <a:r>
              <a:rPr lang="es-MX" sz="2000" b="1" dirty="0" smtClean="0">
                <a:solidFill>
                  <a:schemeClr val="tx1"/>
                </a:solidFill>
                <a:latin typeface="Arial" pitchFamily="34" charset="0"/>
                <a:cs typeface="Arial" pitchFamily="34" charset="0"/>
              </a:rPr>
              <a:t>Profesor(a): Ing. Oscar Negrete Sepúlveda</a:t>
            </a:r>
          </a:p>
          <a:p>
            <a:pPr algn="l"/>
            <a:endParaRPr lang="es-MX" sz="2000" b="1" dirty="0" smtClean="0">
              <a:solidFill>
                <a:schemeClr val="tx1"/>
              </a:solidFill>
              <a:latin typeface="Arial" pitchFamily="34" charset="0"/>
              <a:cs typeface="Arial" pitchFamily="34" charset="0"/>
            </a:endParaRPr>
          </a:p>
          <a:p>
            <a:pPr algn="l"/>
            <a:endParaRPr lang="es-MX" sz="2000" b="1" dirty="0" smtClean="0">
              <a:solidFill>
                <a:schemeClr val="tx1"/>
              </a:solidFill>
              <a:latin typeface="Arial" pitchFamily="34" charset="0"/>
              <a:cs typeface="Arial" pitchFamily="34" charset="0"/>
            </a:endParaRPr>
          </a:p>
          <a:p>
            <a:pPr algn="l"/>
            <a:r>
              <a:rPr lang="es-MX" sz="2000" b="1" dirty="0" smtClean="0">
                <a:solidFill>
                  <a:schemeClr val="tx1"/>
                </a:solidFill>
                <a:latin typeface="Arial" pitchFamily="34" charset="0"/>
                <a:cs typeface="Arial" pitchFamily="34" charset="0"/>
              </a:rPr>
              <a:t>Periodo: Julio – Diciembre 2016</a:t>
            </a:r>
            <a:endParaRPr lang="es-MX" sz="2000" b="1"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30994278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502358" y="0"/>
            <a:ext cx="8229600" cy="1143000"/>
          </a:xfrm>
        </p:spPr>
        <p:txBody>
          <a:bodyPr>
            <a:normAutofit/>
          </a:bodyPr>
          <a:lstStyle/>
          <a:p>
            <a:pPr marL="0" indent="0"/>
            <a:r>
              <a:rPr lang="es-MX" b="1" dirty="0">
                <a:latin typeface="Arial" pitchFamily="34" charset="0"/>
                <a:cs typeface="Arial" pitchFamily="34" charset="0"/>
              </a:rPr>
              <a:t>Tipos de </a:t>
            </a:r>
            <a:r>
              <a:rPr lang="es-MX" b="1" dirty="0" smtClean="0">
                <a:latin typeface="Arial" pitchFamily="34" charset="0"/>
                <a:cs typeface="Arial" pitchFamily="34" charset="0"/>
              </a:rPr>
              <a:t>Engranes</a:t>
            </a:r>
            <a:endParaRPr lang="es-MX" b="1" dirty="0">
              <a:latin typeface="Arial" pitchFamily="34" charset="0"/>
              <a:cs typeface="Arial" pitchFamily="34" charset="0"/>
            </a:endParaRPr>
          </a:p>
        </p:txBody>
      </p:sp>
      <p:sp>
        <p:nvSpPr>
          <p:cNvPr id="3" name="CuadroTexto 2"/>
          <p:cNvSpPr txBox="1"/>
          <p:nvPr/>
        </p:nvSpPr>
        <p:spPr>
          <a:xfrm>
            <a:off x="251520" y="1062111"/>
            <a:ext cx="4608512" cy="4247317"/>
          </a:xfrm>
          <a:prstGeom prst="rect">
            <a:avLst/>
          </a:prstGeom>
          <a:noFill/>
        </p:spPr>
        <p:txBody>
          <a:bodyPr wrap="square" rtlCol="0">
            <a:spAutoFit/>
          </a:bodyPr>
          <a:lstStyle/>
          <a:p>
            <a:r>
              <a:rPr lang="es-MX" sz="3000" b="1" dirty="0" smtClean="0"/>
              <a:t>Engranes </a:t>
            </a:r>
            <a:r>
              <a:rPr lang="es-MX" sz="3000" b="1" dirty="0" smtClean="0"/>
              <a:t>Cónicos (</a:t>
            </a:r>
            <a:r>
              <a:rPr lang="en-US" sz="3000" b="1" dirty="0" smtClean="0"/>
              <a:t>Bevel gears)</a:t>
            </a:r>
          </a:p>
          <a:p>
            <a:pPr marL="457200" indent="-457200">
              <a:buFont typeface="Wingdings" panose="05000000000000000000" pitchFamily="2" charset="2"/>
              <a:buChar char="§"/>
            </a:pPr>
            <a:r>
              <a:rPr lang="es-MX" sz="3000" dirty="0" smtClean="0"/>
              <a:t>los </a:t>
            </a:r>
            <a:r>
              <a:rPr lang="es-MX" sz="3000" dirty="0" smtClean="0"/>
              <a:t>dientes están moldeados sobre una superficie cónica.</a:t>
            </a:r>
          </a:p>
          <a:p>
            <a:pPr marL="457200" indent="-457200">
              <a:buFont typeface="Wingdings" panose="05000000000000000000" pitchFamily="2" charset="2"/>
              <a:buChar char="§"/>
            </a:pPr>
            <a:r>
              <a:rPr lang="es-MX" sz="3000" dirty="0" smtClean="0"/>
              <a:t>Transmiten movimiento entre ejes no paralelos. </a:t>
            </a:r>
          </a:p>
          <a:p>
            <a:pPr marL="457200" indent="-457200">
              <a:buFont typeface="Wingdings" panose="05000000000000000000" pitchFamily="2" charset="2"/>
              <a:buChar char="§"/>
            </a:pPr>
            <a:r>
              <a:rPr lang="es-MX" sz="3000" dirty="0" smtClean="0"/>
              <a:t>También en ejes mayores y menores a 90 grados.</a:t>
            </a:r>
          </a:p>
        </p:txBody>
      </p:sp>
      <p:pic>
        <p:nvPicPr>
          <p:cNvPr id="4" name="Imagen 3"/>
          <p:cNvPicPr>
            <a:picLocks noChangeAspect="1"/>
          </p:cNvPicPr>
          <p:nvPr/>
        </p:nvPicPr>
        <p:blipFill>
          <a:blip r:embed="rId3"/>
          <a:stretch>
            <a:fillRect/>
          </a:stretch>
        </p:blipFill>
        <p:spPr>
          <a:xfrm>
            <a:off x="5364088" y="1412776"/>
            <a:ext cx="3240360" cy="3423939"/>
          </a:xfrm>
          <a:prstGeom prst="rect">
            <a:avLst/>
          </a:prstGeom>
        </p:spPr>
      </p:pic>
    </p:spTree>
    <p:extLst>
      <p:ext uri="{BB962C8B-B14F-4D97-AF65-F5344CB8AC3E}">
        <p14:creationId xmlns:p14="http://schemas.microsoft.com/office/powerpoint/2010/main" val="7475565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395536" y="0"/>
            <a:ext cx="8229600" cy="1143000"/>
          </a:xfrm>
        </p:spPr>
        <p:txBody>
          <a:bodyPr>
            <a:normAutofit/>
          </a:bodyPr>
          <a:lstStyle/>
          <a:p>
            <a:pPr marL="0" indent="0"/>
            <a:r>
              <a:rPr lang="es-MX" b="1" dirty="0">
                <a:latin typeface="Arial" pitchFamily="34" charset="0"/>
                <a:cs typeface="Arial" pitchFamily="34" charset="0"/>
              </a:rPr>
              <a:t>Tipos de </a:t>
            </a:r>
            <a:r>
              <a:rPr lang="es-MX" b="1" dirty="0" smtClean="0">
                <a:latin typeface="Arial" pitchFamily="34" charset="0"/>
                <a:cs typeface="Arial" pitchFamily="34" charset="0"/>
              </a:rPr>
              <a:t>Engranes</a:t>
            </a:r>
            <a:endParaRPr lang="es-MX" b="1" dirty="0">
              <a:latin typeface="Arial" pitchFamily="34" charset="0"/>
              <a:cs typeface="Arial" pitchFamily="34" charset="0"/>
            </a:endParaRPr>
          </a:p>
        </p:txBody>
      </p:sp>
      <p:sp>
        <p:nvSpPr>
          <p:cNvPr id="3" name="CuadroTexto 2"/>
          <p:cNvSpPr txBox="1"/>
          <p:nvPr/>
        </p:nvSpPr>
        <p:spPr>
          <a:xfrm>
            <a:off x="261864" y="1556792"/>
            <a:ext cx="4248472" cy="3323987"/>
          </a:xfrm>
          <a:prstGeom prst="rect">
            <a:avLst/>
          </a:prstGeom>
          <a:noFill/>
        </p:spPr>
        <p:txBody>
          <a:bodyPr wrap="square" rtlCol="0">
            <a:spAutoFit/>
          </a:bodyPr>
          <a:lstStyle/>
          <a:p>
            <a:r>
              <a:rPr lang="es-MX" sz="3000" b="1" dirty="0" smtClean="0"/>
              <a:t>Engranes de </a:t>
            </a:r>
            <a:r>
              <a:rPr lang="es-MX" sz="3000" b="1" dirty="0" smtClean="0"/>
              <a:t>Inglete </a:t>
            </a:r>
            <a:r>
              <a:rPr lang="en-US" sz="3000" b="1" dirty="0" smtClean="0"/>
              <a:t>(Miter gears) </a:t>
            </a:r>
          </a:p>
          <a:p>
            <a:pPr marL="457200" indent="-457200">
              <a:buFont typeface="Wingdings" panose="05000000000000000000" pitchFamily="2" charset="2"/>
              <a:buChar char="§"/>
            </a:pPr>
            <a:r>
              <a:rPr lang="es-MX" sz="3000" dirty="0" smtClean="0"/>
              <a:t>Son </a:t>
            </a:r>
            <a:r>
              <a:rPr lang="es-MX" sz="3000" dirty="0" smtClean="0"/>
              <a:t>una caso especial de engranes cónicos, son del mismo tamaño, y los ejes son de 90 grados.</a:t>
            </a:r>
            <a:endParaRPr lang="es-MX" sz="3000" dirty="0"/>
          </a:p>
        </p:txBody>
      </p:sp>
      <p:pic>
        <p:nvPicPr>
          <p:cNvPr id="4" name="Imagen 3"/>
          <p:cNvPicPr>
            <a:picLocks noChangeAspect="1"/>
          </p:cNvPicPr>
          <p:nvPr/>
        </p:nvPicPr>
        <p:blipFill>
          <a:blip r:embed="rId3"/>
          <a:stretch>
            <a:fillRect/>
          </a:stretch>
        </p:blipFill>
        <p:spPr>
          <a:xfrm>
            <a:off x="4860032" y="1916832"/>
            <a:ext cx="3096344" cy="2795052"/>
          </a:xfrm>
          <a:prstGeom prst="rect">
            <a:avLst/>
          </a:prstGeom>
        </p:spPr>
      </p:pic>
    </p:spTree>
    <p:extLst>
      <p:ext uri="{BB962C8B-B14F-4D97-AF65-F5344CB8AC3E}">
        <p14:creationId xmlns:p14="http://schemas.microsoft.com/office/powerpoint/2010/main" val="26996999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611560" y="-99392"/>
            <a:ext cx="8229600" cy="1143000"/>
          </a:xfrm>
        </p:spPr>
        <p:txBody>
          <a:bodyPr>
            <a:normAutofit/>
          </a:bodyPr>
          <a:lstStyle/>
          <a:p>
            <a:pPr marL="0" indent="0"/>
            <a:r>
              <a:rPr lang="es-MX" b="1" dirty="0">
                <a:latin typeface="Arial" pitchFamily="34" charset="0"/>
                <a:cs typeface="Arial" pitchFamily="34" charset="0"/>
              </a:rPr>
              <a:t>Tipos de </a:t>
            </a:r>
            <a:r>
              <a:rPr lang="es-MX" b="1" dirty="0" smtClean="0">
                <a:latin typeface="Arial" pitchFamily="34" charset="0"/>
                <a:cs typeface="Arial" pitchFamily="34" charset="0"/>
              </a:rPr>
              <a:t>Engranes</a:t>
            </a:r>
            <a:endParaRPr lang="es-MX" b="1" dirty="0">
              <a:latin typeface="Arial" pitchFamily="34" charset="0"/>
              <a:cs typeface="Arial" pitchFamily="34" charset="0"/>
            </a:endParaRPr>
          </a:p>
        </p:txBody>
      </p:sp>
      <p:sp>
        <p:nvSpPr>
          <p:cNvPr id="3" name="CuadroTexto 2"/>
          <p:cNvSpPr txBox="1"/>
          <p:nvPr/>
        </p:nvSpPr>
        <p:spPr>
          <a:xfrm>
            <a:off x="395536" y="1043608"/>
            <a:ext cx="4608512" cy="4524315"/>
          </a:xfrm>
          <a:prstGeom prst="rect">
            <a:avLst/>
          </a:prstGeom>
          <a:noFill/>
        </p:spPr>
        <p:txBody>
          <a:bodyPr wrap="square" rtlCol="0">
            <a:spAutoFit/>
          </a:bodyPr>
          <a:lstStyle/>
          <a:p>
            <a:pPr algn="just"/>
            <a:r>
              <a:rPr lang="es-MX" sz="2400" b="1" dirty="0" smtClean="0"/>
              <a:t>Tornillo sin </a:t>
            </a:r>
            <a:r>
              <a:rPr lang="es-MX" sz="2400" b="1" dirty="0" smtClean="0"/>
              <a:t>fin </a:t>
            </a:r>
            <a:r>
              <a:rPr lang="es-MX" sz="2400" b="1" dirty="0" smtClean="0"/>
              <a:t>y engrane sin </a:t>
            </a:r>
            <a:r>
              <a:rPr lang="es-MX" sz="2400" b="1" dirty="0" smtClean="0"/>
              <a:t>fin (</a:t>
            </a:r>
            <a:r>
              <a:rPr lang="en-US" sz="2400" b="1" dirty="0" smtClean="0"/>
              <a:t>Worm and worm gear</a:t>
            </a:r>
            <a:r>
              <a:rPr lang="es-MX" sz="2400" b="1" dirty="0" smtClean="0"/>
              <a:t>)</a:t>
            </a:r>
            <a:endParaRPr lang="es-MX" sz="2400" b="1" dirty="0" smtClean="0"/>
          </a:p>
          <a:p>
            <a:pPr marL="457200" indent="-457200" algn="just">
              <a:buFont typeface="Wingdings" panose="05000000000000000000" pitchFamily="2" charset="2"/>
              <a:buChar char="§"/>
            </a:pPr>
            <a:r>
              <a:rPr lang="es-MX" sz="2400" dirty="0" smtClean="0"/>
              <a:t>Transmiten movimiento entre ejes no paralelos .</a:t>
            </a:r>
          </a:p>
          <a:p>
            <a:pPr marL="457200" indent="-457200" algn="just">
              <a:buFont typeface="Wingdings" panose="05000000000000000000" pitchFamily="2" charset="2"/>
              <a:buChar char="§"/>
            </a:pPr>
            <a:r>
              <a:rPr lang="es-MX" sz="2400" dirty="0" smtClean="0"/>
              <a:t>Tornillo sin fin tiene forma de espiral alrededor de un cilindro.</a:t>
            </a:r>
          </a:p>
          <a:p>
            <a:pPr marL="457200" indent="-457200" algn="just">
              <a:buFont typeface="Wingdings" panose="05000000000000000000" pitchFamily="2" charset="2"/>
              <a:buChar char="§"/>
            </a:pPr>
            <a:r>
              <a:rPr lang="es-MX" sz="2400" dirty="0" smtClean="0"/>
              <a:t>Este no es reversible el engrane sin fin no puede impulsar al tornillo sin fin.</a:t>
            </a:r>
          </a:p>
          <a:p>
            <a:pPr marL="457200" indent="-457200" algn="just">
              <a:buFont typeface="Wingdings" panose="05000000000000000000" pitchFamily="2" charset="2"/>
              <a:buChar char="§"/>
            </a:pPr>
            <a:r>
              <a:rPr lang="es-MX" sz="2400" dirty="0" smtClean="0"/>
              <a:t>La espiral de paso del tornillo genera una fuerza axial y genera reducción de velocidad.</a:t>
            </a:r>
          </a:p>
        </p:txBody>
      </p:sp>
      <p:pic>
        <p:nvPicPr>
          <p:cNvPr id="4" name="Imagen 3"/>
          <p:cNvPicPr>
            <a:picLocks noChangeAspect="1"/>
          </p:cNvPicPr>
          <p:nvPr/>
        </p:nvPicPr>
        <p:blipFill>
          <a:blip r:embed="rId3"/>
          <a:stretch>
            <a:fillRect/>
          </a:stretch>
        </p:blipFill>
        <p:spPr>
          <a:xfrm>
            <a:off x="5652120" y="1475247"/>
            <a:ext cx="3024336" cy="3326045"/>
          </a:xfrm>
          <a:prstGeom prst="rect">
            <a:avLst/>
          </a:prstGeom>
        </p:spPr>
      </p:pic>
    </p:spTree>
    <p:extLst>
      <p:ext uri="{BB962C8B-B14F-4D97-AF65-F5344CB8AC3E}">
        <p14:creationId xmlns:p14="http://schemas.microsoft.com/office/powerpoint/2010/main" val="28450428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188640"/>
            <a:ext cx="8229600" cy="1143000"/>
          </a:xfrm>
        </p:spPr>
        <p:txBody>
          <a:bodyPr>
            <a:normAutofit fontScale="90000"/>
          </a:bodyPr>
          <a:lstStyle/>
          <a:p>
            <a:pPr marL="0" indent="0"/>
            <a:r>
              <a:rPr lang="es-MX" b="1" dirty="0" smtClean="0">
                <a:latin typeface="Arial" pitchFamily="34" charset="0"/>
                <a:cs typeface="Arial" pitchFamily="34" charset="0"/>
              </a:rPr>
              <a:t>Terminología de un Engrane </a:t>
            </a:r>
            <a:r>
              <a:rPr lang="es-MX" b="1" dirty="0">
                <a:latin typeface="Arial" pitchFamily="34" charset="0"/>
                <a:cs typeface="Arial" pitchFamily="34" charset="0"/>
              </a:rPr>
              <a:t>Recto (</a:t>
            </a:r>
            <a:r>
              <a:rPr lang="en-US" b="1" dirty="0">
                <a:latin typeface="Arial" pitchFamily="34" charset="0"/>
                <a:cs typeface="Arial" pitchFamily="34" charset="0"/>
              </a:rPr>
              <a:t>Spur Gear Terminology</a:t>
            </a:r>
            <a:r>
              <a:rPr lang="es-MX" b="1" dirty="0">
                <a:latin typeface="Arial" pitchFamily="34" charset="0"/>
                <a:cs typeface="Arial" pitchFamily="34" charset="0"/>
              </a:rPr>
              <a:t>)</a:t>
            </a:r>
            <a:endParaRPr lang="es-MX" b="1" dirty="0">
              <a:latin typeface="Arial" pitchFamily="34" charset="0"/>
              <a:cs typeface="Arial" pitchFamily="34" charset="0"/>
            </a:endParaRPr>
          </a:p>
        </p:txBody>
      </p:sp>
      <p:pic>
        <p:nvPicPr>
          <p:cNvPr id="4" name="Imagen 3"/>
          <p:cNvPicPr>
            <a:picLocks noChangeAspect="1"/>
          </p:cNvPicPr>
          <p:nvPr/>
        </p:nvPicPr>
        <p:blipFill>
          <a:blip r:embed="rId3"/>
          <a:stretch>
            <a:fillRect/>
          </a:stretch>
        </p:blipFill>
        <p:spPr>
          <a:xfrm>
            <a:off x="457200" y="1628800"/>
            <a:ext cx="8229600" cy="3600400"/>
          </a:xfrm>
          <a:prstGeom prst="rect">
            <a:avLst/>
          </a:prstGeom>
        </p:spPr>
      </p:pic>
    </p:spTree>
    <p:extLst>
      <p:ext uri="{BB962C8B-B14F-4D97-AF65-F5344CB8AC3E}">
        <p14:creationId xmlns:p14="http://schemas.microsoft.com/office/powerpoint/2010/main" val="215546557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0"/>
            <a:ext cx="8229600" cy="1143000"/>
          </a:xfrm>
        </p:spPr>
        <p:txBody>
          <a:bodyPr>
            <a:normAutofit fontScale="90000"/>
          </a:bodyPr>
          <a:lstStyle/>
          <a:p>
            <a:pPr marL="0" indent="0"/>
            <a:r>
              <a:rPr lang="es-MX" b="1" dirty="0" smtClean="0">
                <a:latin typeface="Arial" pitchFamily="34" charset="0"/>
                <a:cs typeface="Arial" pitchFamily="34" charset="0"/>
              </a:rPr>
              <a:t>Terminología de un Engrane </a:t>
            </a:r>
            <a:r>
              <a:rPr lang="es-MX" b="1" dirty="0">
                <a:latin typeface="Arial" pitchFamily="34" charset="0"/>
                <a:cs typeface="Arial" pitchFamily="34" charset="0"/>
              </a:rPr>
              <a:t>Recto </a:t>
            </a:r>
            <a:r>
              <a:rPr lang="es-MX" b="1" dirty="0" smtClean="0">
                <a:latin typeface="Arial" pitchFamily="34" charset="0"/>
                <a:cs typeface="Arial" pitchFamily="34" charset="0"/>
              </a:rPr>
              <a:t>(</a:t>
            </a:r>
            <a:r>
              <a:rPr lang="en-US" b="1" dirty="0" smtClean="0">
                <a:latin typeface="Arial" pitchFamily="34" charset="0"/>
                <a:cs typeface="Arial" pitchFamily="34" charset="0"/>
              </a:rPr>
              <a:t>Spur Gear Terminology</a:t>
            </a:r>
            <a:r>
              <a:rPr lang="es-MX" b="1" dirty="0" smtClean="0">
                <a:latin typeface="Arial" pitchFamily="34" charset="0"/>
                <a:cs typeface="Arial" pitchFamily="34" charset="0"/>
              </a:rPr>
              <a:t>)</a:t>
            </a:r>
            <a:endParaRPr lang="es-MX" b="1" dirty="0">
              <a:latin typeface="Arial" pitchFamily="34" charset="0"/>
              <a:cs typeface="Arial" pitchFamily="34" charset="0"/>
            </a:endParaRPr>
          </a:p>
        </p:txBody>
      </p:sp>
      <p:sp>
        <p:nvSpPr>
          <p:cNvPr id="3" name="CuadroTexto 2"/>
          <p:cNvSpPr txBox="1"/>
          <p:nvPr/>
        </p:nvSpPr>
        <p:spPr>
          <a:xfrm>
            <a:off x="251520" y="1161405"/>
            <a:ext cx="8568952" cy="4708981"/>
          </a:xfrm>
          <a:prstGeom prst="rect">
            <a:avLst/>
          </a:prstGeom>
          <a:noFill/>
        </p:spPr>
        <p:txBody>
          <a:bodyPr wrap="square" rtlCol="0">
            <a:spAutoFit/>
          </a:bodyPr>
          <a:lstStyle/>
          <a:p>
            <a:pPr algn="just"/>
            <a:r>
              <a:rPr lang="es-MX" sz="2000" b="1" dirty="0" smtClean="0"/>
              <a:t>1) Círculo de </a:t>
            </a:r>
            <a:r>
              <a:rPr lang="es-MX" sz="2000" b="1" dirty="0" smtClean="0"/>
              <a:t>Paso (</a:t>
            </a:r>
            <a:r>
              <a:rPr lang="en-US" sz="2000" b="1" dirty="0" smtClean="0"/>
              <a:t>Pitch circle</a:t>
            </a:r>
            <a:r>
              <a:rPr lang="es-MX" sz="2000" b="1" dirty="0" smtClean="0"/>
              <a:t>): </a:t>
            </a:r>
            <a:r>
              <a:rPr lang="es-MX" sz="2000" dirty="0" smtClean="0"/>
              <a:t>Es </a:t>
            </a:r>
            <a:r>
              <a:rPr lang="es-MX" sz="2000" dirty="0" smtClean="0"/>
              <a:t>el círculo que representa el tamaño de rodillo de fricción. Cuando 2 engranes se acoplan sus círculos son tangentes en el punto de contacto.</a:t>
            </a:r>
          </a:p>
          <a:p>
            <a:pPr algn="just"/>
            <a:r>
              <a:rPr lang="es-MX" sz="2000" b="1" dirty="0" smtClean="0"/>
              <a:t>2) Punto de </a:t>
            </a:r>
            <a:r>
              <a:rPr lang="es-MX" sz="2000" b="1" dirty="0" smtClean="0"/>
              <a:t>Paso (</a:t>
            </a:r>
            <a:r>
              <a:rPr lang="en-US" sz="2000" b="1" dirty="0" smtClean="0"/>
              <a:t>Pitch point</a:t>
            </a:r>
            <a:r>
              <a:rPr lang="es-MX" sz="2000" b="1" dirty="0" smtClean="0"/>
              <a:t>): </a:t>
            </a:r>
            <a:r>
              <a:rPr lang="es-MX" sz="2000" dirty="0" smtClean="0"/>
              <a:t>Es el punto de contacto de los dos círculos de Paso.</a:t>
            </a:r>
          </a:p>
          <a:p>
            <a:pPr algn="just"/>
            <a:r>
              <a:rPr lang="es-MX" sz="2000" b="1" dirty="0" smtClean="0"/>
              <a:t>3) Paso Diametral </a:t>
            </a:r>
            <a:r>
              <a:rPr lang="es-MX" sz="2000" b="1" dirty="0" smtClean="0"/>
              <a:t>(</a:t>
            </a:r>
            <a:r>
              <a:rPr lang="en-US" sz="2000" b="1" dirty="0" smtClean="0"/>
              <a:t>Pitch diameter</a:t>
            </a:r>
            <a:r>
              <a:rPr lang="es-MX" sz="2000" b="1" dirty="0" smtClean="0"/>
              <a:t>) (P</a:t>
            </a:r>
            <a:r>
              <a:rPr lang="es-MX" sz="1600" b="1" dirty="0" smtClean="0"/>
              <a:t>d</a:t>
            </a:r>
            <a:r>
              <a:rPr lang="es-MX" sz="2000" b="1" dirty="0" smtClean="0"/>
              <a:t>): </a:t>
            </a:r>
            <a:r>
              <a:rPr lang="es-MX" sz="2000" dirty="0" smtClean="0"/>
              <a:t>Es simplemente el diámetro del círculo </a:t>
            </a:r>
            <a:r>
              <a:rPr lang="es-MX" sz="2000" dirty="0" smtClean="0"/>
              <a:t>de Paso (</a:t>
            </a:r>
            <a:r>
              <a:rPr lang="es-MX" sz="2000" dirty="0" smtClean="0"/>
              <a:t>Tamaño del diente) </a:t>
            </a:r>
          </a:p>
          <a:p>
            <a:pPr algn="ctr"/>
            <a:r>
              <a:rPr lang="es-MX" sz="2000" dirty="0" smtClean="0"/>
              <a:t>P</a:t>
            </a:r>
            <a:r>
              <a:rPr lang="es-MX" sz="1600" dirty="0" smtClean="0"/>
              <a:t>d</a:t>
            </a:r>
            <a:r>
              <a:rPr lang="es-MX" sz="2000" dirty="0" smtClean="0"/>
              <a:t> = N / d</a:t>
            </a:r>
            <a:endParaRPr lang="es-MX" sz="2000" dirty="0"/>
          </a:p>
          <a:p>
            <a:pPr algn="just"/>
            <a:r>
              <a:rPr lang="es-MX" sz="2000" b="1" dirty="0" smtClean="0"/>
              <a:t>4) Número de </a:t>
            </a:r>
            <a:r>
              <a:rPr lang="es-MX" sz="2000" b="1" dirty="0" smtClean="0"/>
              <a:t>Dientes (</a:t>
            </a:r>
            <a:r>
              <a:rPr lang="en-US" sz="2000" b="1" dirty="0" smtClean="0"/>
              <a:t>N</a:t>
            </a:r>
            <a:r>
              <a:rPr lang="en-US" sz="2000" b="1" dirty="0" smtClean="0"/>
              <a:t>umber of teeth</a:t>
            </a:r>
            <a:r>
              <a:rPr lang="es-MX" sz="2000" b="1" dirty="0" smtClean="0"/>
              <a:t>) (N</a:t>
            </a:r>
            <a:r>
              <a:rPr lang="es-MX" sz="2000" b="1" dirty="0" smtClean="0"/>
              <a:t>) : </a:t>
            </a:r>
            <a:r>
              <a:rPr lang="es-MX" sz="2000" dirty="0" smtClean="0"/>
              <a:t>Es el número total de Dientes.</a:t>
            </a:r>
          </a:p>
          <a:p>
            <a:pPr algn="just"/>
            <a:r>
              <a:rPr lang="es-MX" sz="2000" b="1" dirty="0" smtClean="0"/>
              <a:t>5) Paso Circular </a:t>
            </a:r>
            <a:r>
              <a:rPr lang="es-MX" sz="2000" b="1" dirty="0" smtClean="0"/>
              <a:t>(</a:t>
            </a:r>
            <a:r>
              <a:rPr lang="en-US" sz="2000" b="1" dirty="0" smtClean="0"/>
              <a:t>Circular pitch</a:t>
            </a:r>
            <a:r>
              <a:rPr lang="es-MX" sz="2000" b="1" dirty="0" smtClean="0"/>
              <a:t>) (p) </a:t>
            </a:r>
            <a:r>
              <a:rPr lang="es-MX" sz="2000" b="1" dirty="0" smtClean="0"/>
              <a:t>: </a:t>
            </a:r>
            <a:r>
              <a:rPr lang="es-MX" sz="2000" dirty="0" smtClean="0"/>
              <a:t>Es la distancia medida a lo largo del círculo de paso de un punto sobre un diente al punto correspondiente, en el diente adyacente del engrane. </a:t>
            </a:r>
          </a:p>
          <a:p>
            <a:pPr algn="ctr"/>
            <a:r>
              <a:rPr lang="es-MX" sz="2000" dirty="0" smtClean="0"/>
              <a:t>P = </a:t>
            </a:r>
            <a:r>
              <a:rPr lang="el-GR" sz="2000" dirty="0" smtClean="0"/>
              <a:t>π</a:t>
            </a:r>
            <a:r>
              <a:rPr lang="es-MX" sz="2000" dirty="0" smtClean="0"/>
              <a:t> d / </a:t>
            </a:r>
            <a:r>
              <a:rPr lang="es-MX" sz="2000" dirty="0" smtClean="0"/>
              <a:t>N</a:t>
            </a:r>
            <a:endParaRPr lang="es-MX" sz="2000" dirty="0" smtClean="0"/>
          </a:p>
          <a:p>
            <a:pPr algn="just"/>
            <a:r>
              <a:rPr lang="es-MX" sz="2000" b="1" dirty="0" smtClean="0"/>
              <a:t>6) Círculo </a:t>
            </a:r>
            <a:r>
              <a:rPr lang="es-MX" sz="2000" b="1" dirty="0" smtClean="0"/>
              <a:t>Base (</a:t>
            </a:r>
            <a:r>
              <a:rPr lang="en-US" sz="2000" b="1" dirty="0" smtClean="0"/>
              <a:t>Base circle</a:t>
            </a:r>
            <a:r>
              <a:rPr lang="es-MX" sz="2000" b="1" dirty="0" smtClean="0"/>
              <a:t>): </a:t>
            </a:r>
            <a:r>
              <a:rPr lang="es-MX" sz="2000" dirty="0" smtClean="0"/>
              <a:t>Es el Círculo a partir del cual se construye la forma curva del diente</a:t>
            </a:r>
            <a:r>
              <a:rPr lang="es-MX" dirty="0" smtClean="0"/>
              <a:t>.</a:t>
            </a:r>
            <a:endParaRPr lang="es-MX" dirty="0"/>
          </a:p>
        </p:txBody>
      </p:sp>
    </p:spTree>
    <p:extLst>
      <p:ext uri="{BB962C8B-B14F-4D97-AF65-F5344CB8AC3E}">
        <p14:creationId xmlns:p14="http://schemas.microsoft.com/office/powerpoint/2010/main" val="217435603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4968" y="0"/>
            <a:ext cx="8229600" cy="1143000"/>
          </a:xfrm>
        </p:spPr>
        <p:txBody>
          <a:bodyPr>
            <a:normAutofit fontScale="90000"/>
          </a:bodyPr>
          <a:lstStyle/>
          <a:p>
            <a:pPr marL="0" indent="0"/>
            <a:r>
              <a:rPr lang="es-MX" b="1" dirty="0" smtClean="0">
                <a:latin typeface="Arial" pitchFamily="34" charset="0"/>
                <a:cs typeface="Arial" pitchFamily="34" charset="0"/>
              </a:rPr>
              <a:t>Tamaños estándar de dientes y sus pasos diametrales </a:t>
            </a:r>
            <a:endParaRPr lang="es-MX" b="1" dirty="0">
              <a:latin typeface="Arial" pitchFamily="34" charset="0"/>
              <a:cs typeface="Arial" pitchFamily="34" charset="0"/>
            </a:endParaRPr>
          </a:p>
        </p:txBody>
      </p:sp>
      <p:pic>
        <p:nvPicPr>
          <p:cNvPr id="3" name="Imagen 2"/>
          <p:cNvPicPr>
            <a:picLocks noChangeAspect="1"/>
          </p:cNvPicPr>
          <p:nvPr/>
        </p:nvPicPr>
        <p:blipFill>
          <a:blip r:embed="rId3"/>
          <a:stretch>
            <a:fillRect/>
          </a:stretch>
        </p:blipFill>
        <p:spPr>
          <a:xfrm>
            <a:off x="179512" y="1484784"/>
            <a:ext cx="4536504" cy="3744416"/>
          </a:xfrm>
          <a:prstGeom prst="rect">
            <a:avLst/>
          </a:prstGeom>
        </p:spPr>
      </p:pic>
      <p:pic>
        <p:nvPicPr>
          <p:cNvPr id="4" name="Imagen 3"/>
          <p:cNvPicPr>
            <a:picLocks noChangeAspect="1"/>
          </p:cNvPicPr>
          <p:nvPr/>
        </p:nvPicPr>
        <p:blipFill>
          <a:blip r:embed="rId4"/>
          <a:stretch>
            <a:fillRect/>
          </a:stretch>
        </p:blipFill>
        <p:spPr>
          <a:xfrm>
            <a:off x="5076056" y="1772816"/>
            <a:ext cx="4032448" cy="3024336"/>
          </a:xfrm>
          <a:prstGeom prst="rect">
            <a:avLst/>
          </a:prstGeom>
        </p:spPr>
      </p:pic>
    </p:spTree>
    <p:extLst>
      <p:ext uri="{BB962C8B-B14F-4D97-AF65-F5344CB8AC3E}">
        <p14:creationId xmlns:p14="http://schemas.microsoft.com/office/powerpoint/2010/main" val="107233677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515961" y="61182"/>
            <a:ext cx="8229600" cy="1143000"/>
          </a:xfrm>
        </p:spPr>
        <p:txBody>
          <a:bodyPr>
            <a:normAutofit fontScale="90000"/>
          </a:bodyPr>
          <a:lstStyle/>
          <a:p>
            <a:pPr marL="0" indent="0"/>
            <a:r>
              <a:rPr lang="es-MX" b="1" dirty="0">
                <a:latin typeface="Arial" pitchFamily="34" charset="0"/>
                <a:cs typeface="Arial" pitchFamily="34" charset="0"/>
              </a:rPr>
              <a:t>Terminología de un Engrane </a:t>
            </a:r>
            <a:r>
              <a:rPr lang="es-MX" b="1" dirty="0" smtClean="0">
                <a:latin typeface="Arial" pitchFamily="34" charset="0"/>
                <a:cs typeface="Arial" pitchFamily="34" charset="0"/>
              </a:rPr>
              <a:t>Recto (</a:t>
            </a:r>
            <a:r>
              <a:rPr lang="en-US" b="1" dirty="0" smtClean="0">
                <a:latin typeface="Arial" pitchFamily="34" charset="0"/>
                <a:cs typeface="Arial" pitchFamily="34" charset="0"/>
              </a:rPr>
              <a:t>Spur Gear Terminology</a:t>
            </a:r>
            <a:r>
              <a:rPr lang="es-MX" b="1" dirty="0" smtClean="0">
                <a:latin typeface="Arial" pitchFamily="34" charset="0"/>
                <a:cs typeface="Arial" pitchFamily="34" charset="0"/>
              </a:rPr>
              <a:t>)</a:t>
            </a:r>
            <a:endParaRPr lang="es-MX" b="1" dirty="0">
              <a:latin typeface="Arial" pitchFamily="34" charset="0"/>
              <a:cs typeface="Arial" pitchFamily="34" charset="0"/>
            </a:endParaRPr>
          </a:p>
        </p:txBody>
      </p:sp>
      <p:sp>
        <p:nvSpPr>
          <p:cNvPr id="3" name="CuadroTexto 2"/>
          <p:cNvSpPr txBox="1"/>
          <p:nvPr/>
        </p:nvSpPr>
        <p:spPr>
          <a:xfrm>
            <a:off x="323528" y="1340768"/>
            <a:ext cx="8280920" cy="4401205"/>
          </a:xfrm>
          <a:prstGeom prst="rect">
            <a:avLst/>
          </a:prstGeom>
          <a:noFill/>
        </p:spPr>
        <p:txBody>
          <a:bodyPr wrap="square" rtlCol="0">
            <a:spAutoFit/>
          </a:bodyPr>
          <a:lstStyle/>
          <a:p>
            <a:pPr algn="just"/>
            <a:r>
              <a:rPr lang="es-MX" sz="2000" b="1" dirty="0" smtClean="0"/>
              <a:t>7) Diámetro base </a:t>
            </a:r>
            <a:r>
              <a:rPr lang="es-MX" sz="2000" b="1" dirty="0" smtClean="0"/>
              <a:t>(</a:t>
            </a:r>
            <a:r>
              <a:rPr lang="en-US" sz="2000" b="1" dirty="0" smtClean="0"/>
              <a:t>base diameter</a:t>
            </a:r>
            <a:r>
              <a:rPr lang="es-MX" sz="2000" b="1" dirty="0" smtClean="0"/>
              <a:t>) (</a:t>
            </a:r>
            <a:r>
              <a:rPr lang="es-MX" sz="2000" b="1" dirty="0" err="1" smtClean="0"/>
              <a:t>db</a:t>
            </a:r>
            <a:r>
              <a:rPr lang="es-MX" sz="2000" b="1" dirty="0" smtClean="0"/>
              <a:t>) </a:t>
            </a:r>
            <a:r>
              <a:rPr lang="es-MX" sz="2000" dirty="0" smtClean="0"/>
              <a:t>: Es el diámetro del círculo a partir del cual se genera el perfil del diente.</a:t>
            </a:r>
          </a:p>
          <a:p>
            <a:pPr algn="just"/>
            <a:r>
              <a:rPr lang="es-MX" sz="2000" b="1" dirty="0" smtClean="0"/>
              <a:t>8) Ancho de Cara </a:t>
            </a:r>
            <a:r>
              <a:rPr lang="es-MX" sz="2000" b="1" dirty="0" smtClean="0"/>
              <a:t> (</a:t>
            </a:r>
            <a:r>
              <a:rPr lang="en-US" sz="2000" b="1" dirty="0" smtClean="0"/>
              <a:t>face width</a:t>
            </a:r>
            <a:r>
              <a:rPr lang="es-MX" sz="2000" b="1" dirty="0" smtClean="0"/>
              <a:t>) (F</a:t>
            </a:r>
            <a:r>
              <a:rPr lang="es-MX" sz="2000" b="1" dirty="0" smtClean="0"/>
              <a:t>) : </a:t>
            </a:r>
            <a:r>
              <a:rPr lang="es-MX" sz="2000" dirty="0" smtClean="0"/>
              <a:t>Longitud del diente del engrane paralela al eje de la flecha.</a:t>
            </a:r>
          </a:p>
          <a:p>
            <a:pPr algn="just"/>
            <a:r>
              <a:rPr lang="es-MX" sz="2000" b="1" dirty="0" smtClean="0"/>
              <a:t>9) </a:t>
            </a:r>
            <a:r>
              <a:rPr lang="es-MX" sz="2000" b="1" dirty="0" smtClean="0"/>
              <a:t>Adendo (</a:t>
            </a:r>
            <a:r>
              <a:rPr lang="en-US" sz="2000" b="1" dirty="0" smtClean="0"/>
              <a:t>addendum</a:t>
            </a:r>
            <a:r>
              <a:rPr lang="es-MX" sz="2000" b="1" dirty="0" smtClean="0"/>
              <a:t>)  </a:t>
            </a:r>
            <a:r>
              <a:rPr lang="es-MX" sz="2000" b="1" dirty="0" smtClean="0"/>
              <a:t>(a): </a:t>
            </a:r>
            <a:r>
              <a:rPr lang="es-MX" sz="2000" dirty="0" smtClean="0"/>
              <a:t>Distancia radial del círculo de paso a la parte </a:t>
            </a:r>
            <a:r>
              <a:rPr lang="es-MX" sz="2000" dirty="0" smtClean="0"/>
              <a:t>superior </a:t>
            </a:r>
            <a:r>
              <a:rPr lang="es-MX" sz="2000" dirty="0" smtClean="0"/>
              <a:t>del diente del engrane.</a:t>
            </a:r>
          </a:p>
          <a:p>
            <a:pPr algn="just"/>
            <a:r>
              <a:rPr lang="es-MX" sz="2000" b="1" dirty="0" smtClean="0"/>
              <a:t>10) Dedendo </a:t>
            </a:r>
            <a:r>
              <a:rPr lang="es-MX" sz="2000" b="1" dirty="0" smtClean="0"/>
              <a:t>(</a:t>
            </a:r>
            <a:r>
              <a:rPr lang="en-US" sz="2000" b="1" dirty="0" smtClean="0"/>
              <a:t>dedendum</a:t>
            </a:r>
            <a:r>
              <a:rPr lang="es-MX" sz="2000" b="1" dirty="0" smtClean="0"/>
              <a:t>) (b</a:t>
            </a:r>
            <a:r>
              <a:rPr lang="es-MX" sz="2000" b="1" dirty="0" smtClean="0"/>
              <a:t>): </a:t>
            </a:r>
            <a:r>
              <a:rPr lang="es-MX" sz="2000" dirty="0" smtClean="0"/>
              <a:t>Distancia radial del círculo de paso a la parte inferior del diente del engrane.</a:t>
            </a:r>
          </a:p>
          <a:p>
            <a:pPr algn="just"/>
            <a:r>
              <a:rPr lang="es-MX" sz="2000" b="1" dirty="0" smtClean="0"/>
              <a:t>11) Profundidad Total </a:t>
            </a:r>
            <a:r>
              <a:rPr lang="es-MX" sz="2000" b="1" dirty="0" smtClean="0"/>
              <a:t>(</a:t>
            </a:r>
            <a:r>
              <a:rPr lang="en-US" sz="2000" b="1" dirty="0" smtClean="0"/>
              <a:t>whole depth</a:t>
            </a:r>
            <a:r>
              <a:rPr lang="es-MX" sz="2000" b="1" dirty="0" smtClean="0"/>
              <a:t>) (</a:t>
            </a:r>
            <a:r>
              <a:rPr lang="es-MX" sz="2000" b="1" dirty="0" err="1" smtClean="0"/>
              <a:t>ht</a:t>
            </a:r>
            <a:r>
              <a:rPr lang="es-MX" sz="2000" b="1" dirty="0" smtClean="0"/>
              <a:t>): </a:t>
            </a:r>
            <a:r>
              <a:rPr lang="es-MX" sz="2000" dirty="0" smtClean="0"/>
              <a:t>Altura total del diente del engrane </a:t>
            </a:r>
            <a:r>
              <a:rPr lang="es-MX" sz="2000" dirty="0" smtClean="0"/>
              <a:t>(Adendo + Dedendo)</a:t>
            </a:r>
            <a:endParaRPr lang="es-MX" sz="2000" dirty="0" smtClean="0"/>
          </a:p>
          <a:p>
            <a:pPr algn="just"/>
            <a:r>
              <a:rPr lang="es-MX" sz="2000" b="1" dirty="0" smtClean="0"/>
              <a:t>12) </a:t>
            </a:r>
            <a:r>
              <a:rPr lang="es-MX" sz="2000" b="1" dirty="0" smtClean="0"/>
              <a:t>Tolerancia (</a:t>
            </a:r>
            <a:r>
              <a:rPr lang="en-US" sz="2000" b="1" dirty="0" smtClean="0"/>
              <a:t>clearance</a:t>
            </a:r>
            <a:r>
              <a:rPr lang="es-MX" sz="2000" b="1" dirty="0" smtClean="0"/>
              <a:t>) </a:t>
            </a:r>
            <a:r>
              <a:rPr lang="es-MX" sz="2000" b="1" dirty="0" smtClean="0"/>
              <a:t>(c): </a:t>
            </a:r>
            <a:r>
              <a:rPr lang="es-MX" sz="2000" dirty="0" smtClean="0"/>
              <a:t>Cantidad en la cual el Dedendo excede al </a:t>
            </a:r>
            <a:r>
              <a:rPr lang="es-MX" sz="2000" dirty="0" smtClean="0"/>
              <a:t>Adendo.</a:t>
            </a:r>
            <a:endParaRPr lang="es-MX" sz="2000" dirty="0" smtClean="0"/>
          </a:p>
          <a:p>
            <a:pPr algn="just"/>
            <a:r>
              <a:rPr lang="es-MX" sz="2000" b="1" dirty="0" smtClean="0"/>
              <a:t>13) Holgura </a:t>
            </a:r>
            <a:r>
              <a:rPr lang="es-MX" sz="2000" b="1" dirty="0" smtClean="0"/>
              <a:t>(</a:t>
            </a:r>
            <a:r>
              <a:rPr lang="en-US" sz="2000" b="1" dirty="0" smtClean="0"/>
              <a:t>backlash)</a:t>
            </a:r>
            <a:r>
              <a:rPr lang="es-MX" sz="2000" b="1" dirty="0" smtClean="0"/>
              <a:t> (B</a:t>
            </a:r>
            <a:r>
              <a:rPr lang="es-MX" sz="2000" b="1" dirty="0" smtClean="0"/>
              <a:t>): </a:t>
            </a:r>
            <a:r>
              <a:rPr lang="es-MX" sz="2000" dirty="0" smtClean="0"/>
              <a:t>Es la cantidad que el ancho del espacio entre dientes excede al espesor del diente del engrane.</a:t>
            </a:r>
            <a:endParaRPr lang="es-MX" sz="2000" dirty="0"/>
          </a:p>
        </p:txBody>
      </p:sp>
    </p:spTree>
    <p:extLst>
      <p:ext uri="{BB962C8B-B14F-4D97-AF65-F5344CB8AC3E}">
        <p14:creationId xmlns:p14="http://schemas.microsoft.com/office/powerpoint/2010/main" val="24782995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611560" y="116632"/>
            <a:ext cx="8229600" cy="1143000"/>
          </a:xfrm>
        </p:spPr>
        <p:txBody>
          <a:bodyPr>
            <a:normAutofit fontScale="90000"/>
          </a:bodyPr>
          <a:lstStyle/>
          <a:p>
            <a:pPr marL="0" indent="0"/>
            <a:r>
              <a:rPr lang="es-MX" b="1" dirty="0">
                <a:latin typeface="Arial" pitchFamily="34" charset="0"/>
                <a:cs typeface="Arial" pitchFamily="34" charset="0"/>
              </a:rPr>
              <a:t>Terminología de un Engrane </a:t>
            </a:r>
            <a:r>
              <a:rPr lang="es-MX" b="1" dirty="0">
                <a:latin typeface="Arial" pitchFamily="34" charset="0"/>
                <a:cs typeface="Arial" pitchFamily="34" charset="0"/>
              </a:rPr>
              <a:t>Recto (</a:t>
            </a:r>
            <a:r>
              <a:rPr lang="en-US" b="1" dirty="0">
                <a:latin typeface="Arial" pitchFamily="34" charset="0"/>
                <a:cs typeface="Arial" pitchFamily="34" charset="0"/>
              </a:rPr>
              <a:t>Spur Gear Terminology</a:t>
            </a:r>
            <a:r>
              <a:rPr lang="es-MX" b="1" dirty="0">
                <a:latin typeface="Arial" pitchFamily="34" charset="0"/>
                <a:cs typeface="Arial" pitchFamily="34" charset="0"/>
              </a:rPr>
              <a:t>)</a:t>
            </a:r>
            <a:endParaRPr lang="es-MX" b="1" dirty="0">
              <a:latin typeface="Arial" pitchFamily="34" charset="0"/>
              <a:cs typeface="Arial" pitchFamily="34" charset="0"/>
            </a:endParaRPr>
          </a:p>
        </p:txBody>
      </p:sp>
      <p:sp>
        <p:nvSpPr>
          <p:cNvPr id="3" name="CuadroTexto 2"/>
          <p:cNvSpPr txBox="1"/>
          <p:nvPr/>
        </p:nvSpPr>
        <p:spPr>
          <a:xfrm>
            <a:off x="395536" y="1412776"/>
            <a:ext cx="7992888" cy="3970318"/>
          </a:xfrm>
          <a:prstGeom prst="rect">
            <a:avLst/>
          </a:prstGeom>
          <a:noFill/>
        </p:spPr>
        <p:txBody>
          <a:bodyPr wrap="square" rtlCol="0">
            <a:spAutoFit/>
          </a:bodyPr>
          <a:lstStyle/>
          <a:p>
            <a:r>
              <a:rPr lang="es-MX" b="1" dirty="0" smtClean="0"/>
              <a:t>14) Módulo (m): </a:t>
            </a:r>
            <a:r>
              <a:rPr lang="es-MX" dirty="0" smtClean="0"/>
              <a:t>Usado en el sistema Internacional medida relativa al tamaño del diente, razón entre el paso diametral y el número de dientes.</a:t>
            </a:r>
          </a:p>
          <a:p>
            <a:endParaRPr lang="es-MX" dirty="0"/>
          </a:p>
          <a:p>
            <a:pPr algn="ctr"/>
            <a:r>
              <a:rPr lang="es-MX" b="1" dirty="0" smtClean="0"/>
              <a:t>m = d / N</a:t>
            </a:r>
          </a:p>
          <a:p>
            <a:pPr algn="ctr"/>
            <a:endParaRPr lang="es-MX" dirty="0"/>
          </a:p>
          <a:p>
            <a:pPr algn="ctr"/>
            <a:r>
              <a:rPr lang="es-MX" b="1" dirty="0" smtClean="0"/>
              <a:t>m = 25.4 /Pd</a:t>
            </a:r>
          </a:p>
          <a:p>
            <a:pPr algn="ctr"/>
            <a:endParaRPr lang="es-MX" dirty="0"/>
          </a:p>
          <a:p>
            <a:pPr algn="ctr"/>
            <a:endParaRPr lang="es-MX" dirty="0" smtClean="0"/>
          </a:p>
          <a:p>
            <a:pPr algn="ctr"/>
            <a:endParaRPr lang="es-MX" dirty="0"/>
          </a:p>
          <a:p>
            <a:pPr algn="ctr"/>
            <a:endParaRPr lang="es-MX" dirty="0" smtClean="0"/>
          </a:p>
          <a:p>
            <a:pPr algn="ctr"/>
            <a:endParaRPr lang="es-MX" dirty="0"/>
          </a:p>
          <a:p>
            <a:pPr algn="ctr"/>
            <a:endParaRPr lang="es-MX" dirty="0" smtClean="0"/>
          </a:p>
          <a:p>
            <a:pPr algn="ctr"/>
            <a:endParaRPr lang="es-MX" dirty="0"/>
          </a:p>
          <a:p>
            <a:pPr algn="ctr"/>
            <a:endParaRPr lang="es-MX" dirty="0"/>
          </a:p>
        </p:txBody>
      </p:sp>
      <p:pic>
        <p:nvPicPr>
          <p:cNvPr id="5" name="Imagen 4"/>
          <p:cNvPicPr>
            <a:picLocks noChangeAspect="1"/>
          </p:cNvPicPr>
          <p:nvPr/>
        </p:nvPicPr>
        <p:blipFill>
          <a:blip r:embed="rId3"/>
          <a:stretch>
            <a:fillRect/>
          </a:stretch>
        </p:blipFill>
        <p:spPr>
          <a:xfrm>
            <a:off x="2339752" y="3265978"/>
            <a:ext cx="4680520" cy="2395270"/>
          </a:xfrm>
          <a:prstGeom prst="rect">
            <a:avLst/>
          </a:prstGeom>
        </p:spPr>
      </p:pic>
    </p:spTree>
    <p:extLst>
      <p:ext uri="{BB962C8B-B14F-4D97-AF65-F5344CB8AC3E}">
        <p14:creationId xmlns:p14="http://schemas.microsoft.com/office/powerpoint/2010/main" val="368200430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539552" y="116632"/>
            <a:ext cx="8229600" cy="1143000"/>
          </a:xfrm>
        </p:spPr>
        <p:txBody>
          <a:bodyPr>
            <a:normAutofit fontScale="90000"/>
          </a:bodyPr>
          <a:lstStyle/>
          <a:p>
            <a:pPr marL="0" indent="0"/>
            <a:r>
              <a:rPr lang="es-MX" b="1" dirty="0">
                <a:latin typeface="Arial" pitchFamily="34" charset="0"/>
                <a:cs typeface="Arial" pitchFamily="34" charset="0"/>
              </a:rPr>
              <a:t>Terminología de un Engrane </a:t>
            </a:r>
            <a:r>
              <a:rPr lang="es-MX" b="1" dirty="0">
                <a:latin typeface="Arial" pitchFamily="34" charset="0"/>
                <a:cs typeface="Arial" pitchFamily="34" charset="0"/>
              </a:rPr>
              <a:t>Recto (</a:t>
            </a:r>
            <a:r>
              <a:rPr lang="en-US" b="1" dirty="0">
                <a:latin typeface="Arial" pitchFamily="34" charset="0"/>
                <a:cs typeface="Arial" pitchFamily="34" charset="0"/>
              </a:rPr>
              <a:t>Spur Gear Terminology</a:t>
            </a:r>
            <a:r>
              <a:rPr lang="es-MX" b="1" dirty="0">
                <a:latin typeface="Arial" pitchFamily="34" charset="0"/>
                <a:cs typeface="Arial" pitchFamily="34" charset="0"/>
              </a:rPr>
              <a:t>)</a:t>
            </a:r>
            <a:endParaRPr lang="es-MX" b="1" dirty="0">
              <a:latin typeface="Arial" pitchFamily="34" charset="0"/>
              <a:cs typeface="Arial" pitchFamily="34" charset="0"/>
            </a:endParaRPr>
          </a:p>
        </p:txBody>
      </p:sp>
      <p:sp>
        <p:nvSpPr>
          <p:cNvPr id="3" name="CuadroTexto 2"/>
          <p:cNvSpPr txBox="1"/>
          <p:nvPr/>
        </p:nvSpPr>
        <p:spPr>
          <a:xfrm>
            <a:off x="395536" y="1484784"/>
            <a:ext cx="8229600" cy="2308324"/>
          </a:xfrm>
          <a:prstGeom prst="rect">
            <a:avLst/>
          </a:prstGeom>
          <a:noFill/>
        </p:spPr>
        <p:txBody>
          <a:bodyPr wrap="square" rtlCol="0">
            <a:spAutoFit/>
          </a:bodyPr>
          <a:lstStyle/>
          <a:p>
            <a:pPr algn="just"/>
            <a:r>
              <a:rPr lang="es-MX" b="1" dirty="0" smtClean="0"/>
              <a:t>15) Ángulo de </a:t>
            </a:r>
            <a:r>
              <a:rPr lang="es-MX" b="1" dirty="0" smtClean="0"/>
              <a:t>Presión </a:t>
            </a:r>
            <a:r>
              <a:rPr lang="en-US" b="1" dirty="0" smtClean="0"/>
              <a:t>(pressure angle) (</a:t>
            </a:r>
            <a:r>
              <a:rPr lang="el-GR" b="1" dirty="0" smtClean="0"/>
              <a:t>φ</a:t>
            </a:r>
            <a:r>
              <a:rPr lang="es-MX" b="1" dirty="0" smtClean="0"/>
              <a:t>): </a:t>
            </a:r>
            <a:r>
              <a:rPr lang="es-MX" dirty="0" smtClean="0"/>
              <a:t>Es el ángulo entre una línea tangente a ambos </a:t>
            </a:r>
            <a:r>
              <a:rPr lang="es-MX" dirty="0" smtClean="0"/>
              <a:t>círculos </a:t>
            </a:r>
            <a:r>
              <a:rPr lang="es-MX" dirty="0" smtClean="0"/>
              <a:t>de paso de los engranes acoplados y una línea perpendicular a los dientes en el punto de contacto.</a:t>
            </a:r>
          </a:p>
          <a:p>
            <a:pPr marL="285750" indent="-285750" algn="just">
              <a:buFont typeface="Arial" panose="020B0604020202020204" pitchFamily="34" charset="0"/>
              <a:buChar char="•"/>
            </a:pPr>
            <a:r>
              <a:rPr lang="es-MX" dirty="0" smtClean="0"/>
              <a:t>Los ángulos de presión están estandarizados en 20, 25 14.5 grados (obsoleto</a:t>
            </a:r>
            <a:r>
              <a:rPr lang="es-MX" dirty="0" smtClean="0"/>
              <a:t>), Los </a:t>
            </a:r>
            <a:r>
              <a:rPr lang="es-MX" dirty="0" smtClean="0"/>
              <a:t>dos engranes deben tener el mismo ángulo de presión.</a:t>
            </a:r>
          </a:p>
          <a:p>
            <a:pPr marL="285750" indent="-285750" algn="just">
              <a:buFont typeface="Arial" panose="020B0604020202020204" pitchFamily="34" charset="0"/>
              <a:buChar char="•"/>
            </a:pPr>
            <a:r>
              <a:rPr lang="es-MX" dirty="0" smtClean="0"/>
              <a:t>La fuerza </a:t>
            </a:r>
            <a:r>
              <a:rPr lang="es-MX" dirty="0" smtClean="0"/>
              <a:t>actúa </a:t>
            </a:r>
            <a:r>
              <a:rPr lang="es-MX" dirty="0" smtClean="0"/>
              <a:t>sobre la línea del ángulo de presión. </a:t>
            </a:r>
          </a:p>
          <a:p>
            <a:pPr marL="285750" indent="-285750" algn="just">
              <a:buFont typeface="Arial" panose="020B0604020202020204" pitchFamily="34" charset="0"/>
              <a:buChar char="•"/>
            </a:pPr>
            <a:r>
              <a:rPr lang="es-MX" dirty="0" smtClean="0"/>
              <a:t>Si el ángulo de presión es menor hay una tendencia de lo dientes a interferirse conforme se </a:t>
            </a:r>
            <a:r>
              <a:rPr lang="es-MX" dirty="0" smtClean="0"/>
              <a:t>engranan.  </a:t>
            </a:r>
            <a:endParaRPr lang="es-MX" dirty="0"/>
          </a:p>
        </p:txBody>
      </p:sp>
      <p:pic>
        <p:nvPicPr>
          <p:cNvPr id="4" name="Imagen 3"/>
          <p:cNvPicPr>
            <a:picLocks noChangeAspect="1"/>
          </p:cNvPicPr>
          <p:nvPr/>
        </p:nvPicPr>
        <p:blipFill>
          <a:blip r:embed="rId3"/>
          <a:stretch>
            <a:fillRect/>
          </a:stretch>
        </p:blipFill>
        <p:spPr>
          <a:xfrm>
            <a:off x="2147901" y="3793108"/>
            <a:ext cx="5016387" cy="1884094"/>
          </a:xfrm>
          <a:prstGeom prst="rect">
            <a:avLst/>
          </a:prstGeom>
        </p:spPr>
      </p:pic>
    </p:spTree>
    <p:extLst>
      <p:ext uri="{BB962C8B-B14F-4D97-AF65-F5344CB8AC3E}">
        <p14:creationId xmlns:p14="http://schemas.microsoft.com/office/powerpoint/2010/main" val="32088090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7" name="1 Título"/>
          <p:cNvSpPr>
            <a:spLocks noGrp="1"/>
          </p:cNvSpPr>
          <p:nvPr>
            <p:ph type="title"/>
          </p:nvPr>
        </p:nvSpPr>
        <p:spPr>
          <a:xfrm>
            <a:off x="467544" y="188640"/>
            <a:ext cx="8229600" cy="1143000"/>
          </a:xfrm>
        </p:spPr>
        <p:txBody>
          <a:bodyPr>
            <a:normAutofit fontScale="90000"/>
          </a:bodyPr>
          <a:lstStyle/>
          <a:p>
            <a:pPr marL="0" indent="0"/>
            <a:r>
              <a:rPr lang="es-MX" b="1" dirty="0">
                <a:latin typeface="Arial" pitchFamily="34" charset="0"/>
                <a:cs typeface="Arial" pitchFamily="34" charset="0"/>
              </a:rPr>
              <a:t>Terminología de un Engrane Recto (</a:t>
            </a:r>
            <a:r>
              <a:rPr lang="en-US" b="1" dirty="0">
                <a:latin typeface="Arial" pitchFamily="34" charset="0"/>
                <a:cs typeface="Arial" pitchFamily="34" charset="0"/>
              </a:rPr>
              <a:t>Spur Gear Terminology</a:t>
            </a:r>
            <a:r>
              <a:rPr lang="es-MX" b="1" dirty="0">
                <a:latin typeface="Arial" pitchFamily="34" charset="0"/>
                <a:cs typeface="Arial" pitchFamily="34" charset="0"/>
              </a:rPr>
              <a:t>)</a:t>
            </a:r>
            <a:endParaRPr lang="es-MX" b="1" dirty="0">
              <a:latin typeface="Arial" pitchFamily="34" charset="0"/>
              <a:cs typeface="Arial" pitchFamily="34" charset="0"/>
            </a:endParaRPr>
          </a:p>
        </p:txBody>
      </p:sp>
      <p:pic>
        <p:nvPicPr>
          <p:cNvPr id="2" name="Imagen 1"/>
          <p:cNvPicPr>
            <a:picLocks noChangeAspect="1"/>
          </p:cNvPicPr>
          <p:nvPr/>
        </p:nvPicPr>
        <p:blipFill>
          <a:blip r:embed="rId3"/>
          <a:stretch>
            <a:fillRect/>
          </a:stretch>
        </p:blipFill>
        <p:spPr>
          <a:xfrm>
            <a:off x="1187624" y="1700808"/>
            <a:ext cx="6696744" cy="3312368"/>
          </a:xfrm>
          <a:prstGeom prst="rect">
            <a:avLst/>
          </a:prstGeom>
        </p:spPr>
      </p:pic>
    </p:spTree>
    <p:extLst>
      <p:ext uri="{BB962C8B-B14F-4D97-AF65-F5344CB8AC3E}">
        <p14:creationId xmlns:p14="http://schemas.microsoft.com/office/powerpoint/2010/main" val="16137139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dirty="0" smtClean="0"/>
              <a:t>Engranes</a:t>
            </a:r>
            <a:endParaRPr lang="es-MX" dirty="0"/>
          </a:p>
        </p:txBody>
      </p:sp>
      <p:sp>
        <p:nvSpPr>
          <p:cNvPr id="3" name="2 Marcador de contenido"/>
          <p:cNvSpPr>
            <a:spLocks noGrp="1"/>
          </p:cNvSpPr>
          <p:nvPr>
            <p:ph idx="1"/>
          </p:nvPr>
        </p:nvSpPr>
        <p:spPr>
          <a:xfrm>
            <a:off x="438370" y="1340768"/>
            <a:ext cx="8229600" cy="4525963"/>
          </a:xfrm>
        </p:spPr>
        <p:txBody>
          <a:bodyPr>
            <a:noAutofit/>
          </a:bodyPr>
          <a:lstStyle/>
          <a:p>
            <a:pPr marL="0" indent="0" algn="ctr">
              <a:buNone/>
            </a:pPr>
            <a:r>
              <a:rPr lang="es-MX" sz="1600" b="1" dirty="0">
                <a:latin typeface="Arial" pitchFamily="34" charset="0"/>
                <a:cs typeface="Arial" pitchFamily="34" charset="0"/>
              </a:rPr>
              <a:t>Resumen </a:t>
            </a:r>
            <a:endParaRPr lang="es-MX" sz="1600" b="1" dirty="0" smtClean="0">
              <a:latin typeface="Arial" pitchFamily="34" charset="0"/>
              <a:cs typeface="Arial" pitchFamily="34" charset="0"/>
            </a:endParaRPr>
          </a:p>
          <a:p>
            <a:pPr marL="0" indent="0" algn="just">
              <a:buNone/>
            </a:pPr>
            <a:r>
              <a:rPr lang="es-MX" sz="1600" b="1" dirty="0" smtClean="0">
                <a:latin typeface="Arial" pitchFamily="34" charset="0"/>
                <a:cs typeface="Arial" pitchFamily="34" charset="0"/>
              </a:rPr>
              <a:t>Los engranes son componentes sumamente comunes utilizados en muchas máquinas.  La función de un engrane es transmitir movimiento de un eje giratorio a otro. Los engranes se utilizan con frecuencia para incrementar o disminuir la velocidad, o bien, para cambiar la dirección del movimiento de un eje a otro.</a:t>
            </a:r>
          </a:p>
          <a:p>
            <a:pPr marL="0" indent="0">
              <a:buNone/>
            </a:pPr>
            <a:endParaRPr lang="es-MX" sz="1600" dirty="0" smtClean="0"/>
          </a:p>
          <a:p>
            <a:pPr marL="0" indent="0" algn="ctr">
              <a:buNone/>
            </a:pPr>
            <a:r>
              <a:rPr lang="es-MX" sz="1600" b="1" dirty="0" smtClean="0">
                <a:latin typeface="Arial" pitchFamily="34" charset="0"/>
                <a:cs typeface="Arial" pitchFamily="34" charset="0"/>
              </a:rPr>
              <a:t>Abstract </a:t>
            </a:r>
          </a:p>
          <a:p>
            <a:endParaRPr lang="en-US" sz="1600" dirty="0" smtClean="0"/>
          </a:p>
          <a:p>
            <a:pPr marL="0" indent="0" algn="just">
              <a:buNone/>
            </a:pPr>
            <a:r>
              <a:rPr lang="en-US" sz="1600" b="1" dirty="0" smtClean="0">
                <a:latin typeface="Arial" panose="020B0604020202020204" pitchFamily="34" charset="0"/>
                <a:cs typeface="Arial" panose="020B0604020202020204" pitchFamily="34" charset="0"/>
              </a:rPr>
              <a:t>Gears are an extremely common component used in many machines. In general, the function of gear is to transmit motion from one rotating shaft to another.  In addition to transmitting the motion, gears are often used to increase or  reduce speed, or change the direction of motion from one shaft to the other.</a:t>
            </a:r>
            <a:endParaRPr lang="en-US" sz="1600" b="1" dirty="0">
              <a:latin typeface="Arial" panose="020B0604020202020204" pitchFamily="34" charset="0"/>
              <a:cs typeface="Arial" panose="020B0604020202020204" pitchFamily="34" charset="0"/>
            </a:endParaRPr>
          </a:p>
          <a:p>
            <a:pPr marL="0" indent="0">
              <a:buNone/>
            </a:pPr>
            <a:endParaRPr lang="es-MX" sz="1600" b="1" dirty="0" smtClean="0">
              <a:latin typeface="Arial" pitchFamily="34" charset="0"/>
              <a:cs typeface="Arial" pitchFamily="34" charset="0"/>
            </a:endParaRPr>
          </a:p>
          <a:p>
            <a:pPr marL="0" indent="0">
              <a:buNone/>
            </a:pPr>
            <a:r>
              <a:rPr lang="es-MX" sz="1600" b="1" dirty="0" err="1" smtClean="0">
                <a:latin typeface="Arial" pitchFamily="34" charset="0"/>
                <a:cs typeface="Arial" pitchFamily="34" charset="0"/>
              </a:rPr>
              <a:t>Keywords</a:t>
            </a:r>
            <a:r>
              <a:rPr lang="es-MX" sz="1600" b="1" dirty="0" smtClean="0">
                <a:latin typeface="Arial" pitchFamily="34" charset="0"/>
                <a:cs typeface="Arial" pitchFamily="34" charset="0"/>
              </a:rPr>
              <a:t>: </a:t>
            </a:r>
            <a:r>
              <a:rPr lang="es-MX" sz="1600" b="1" dirty="0" err="1" smtClean="0">
                <a:latin typeface="Arial" pitchFamily="34" charset="0"/>
                <a:cs typeface="Arial" pitchFamily="34" charset="0"/>
              </a:rPr>
              <a:t>Gears</a:t>
            </a:r>
            <a:r>
              <a:rPr lang="es-MX" sz="1600" b="1" dirty="0" smtClean="0">
                <a:latin typeface="Arial" pitchFamily="34" charset="0"/>
                <a:cs typeface="Arial" pitchFamily="34" charset="0"/>
              </a:rPr>
              <a:t>, </a:t>
            </a:r>
            <a:r>
              <a:rPr lang="es-MX" sz="1600" b="1" dirty="0" err="1" smtClean="0">
                <a:latin typeface="Arial" pitchFamily="34" charset="0"/>
                <a:cs typeface="Arial" pitchFamily="34" charset="0"/>
              </a:rPr>
              <a:t>transmit</a:t>
            </a:r>
            <a:r>
              <a:rPr lang="es-MX" sz="1600" b="1" dirty="0" smtClean="0">
                <a:latin typeface="Arial" pitchFamily="34" charset="0"/>
                <a:cs typeface="Arial" pitchFamily="34" charset="0"/>
              </a:rPr>
              <a:t>, </a:t>
            </a:r>
            <a:r>
              <a:rPr lang="es-MX" sz="1600" b="1" dirty="0" err="1" smtClean="0">
                <a:latin typeface="Arial" pitchFamily="34" charset="0"/>
                <a:cs typeface="Arial" pitchFamily="34" charset="0"/>
              </a:rPr>
              <a:t>motion</a:t>
            </a:r>
            <a:r>
              <a:rPr lang="es-MX" sz="1600" b="1" dirty="0" smtClean="0">
                <a:latin typeface="Arial" pitchFamily="34" charset="0"/>
                <a:cs typeface="Arial" pitchFamily="34" charset="0"/>
              </a:rPr>
              <a:t>, </a:t>
            </a:r>
            <a:r>
              <a:rPr lang="es-MX" sz="1600" b="1" dirty="0" err="1" smtClean="0">
                <a:latin typeface="Arial" pitchFamily="34" charset="0"/>
                <a:cs typeface="Arial" pitchFamily="34" charset="0"/>
              </a:rPr>
              <a:t>direction</a:t>
            </a:r>
            <a:r>
              <a:rPr lang="es-MX" sz="1600" b="1" dirty="0" smtClean="0">
                <a:latin typeface="Arial" pitchFamily="34" charset="0"/>
                <a:cs typeface="Arial" pitchFamily="34" charset="0"/>
              </a:rPr>
              <a:t>.</a:t>
            </a:r>
            <a:endParaRPr lang="es-MX" sz="1600" dirty="0"/>
          </a:p>
        </p:txBody>
      </p:sp>
    </p:spTree>
    <p:extLst>
      <p:ext uri="{BB962C8B-B14F-4D97-AF65-F5344CB8AC3E}">
        <p14:creationId xmlns:p14="http://schemas.microsoft.com/office/powerpoint/2010/main" val="286271769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pic>
        <p:nvPicPr>
          <p:cNvPr id="3" name="Imagen 2"/>
          <p:cNvPicPr>
            <a:picLocks noChangeAspect="1"/>
          </p:cNvPicPr>
          <p:nvPr/>
        </p:nvPicPr>
        <p:blipFill>
          <a:blip r:embed="rId3"/>
          <a:stretch>
            <a:fillRect/>
          </a:stretch>
        </p:blipFill>
        <p:spPr>
          <a:xfrm>
            <a:off x="899592" y="116632"/>
            <a:ext cx="7200800" cy="5616624"/>
          </a:xfrm>
          <a:prstGeom prst="rect">
            <a:avLst/>
          </a:prstGeom>
        </p:spPr>
      </p:pic>
    </p:spTree>
    <p:extLst>
      <p:ext uri="{BB962C8B-B14F-4D97-AF65-F5344CB8AC3E}">
        <p14:creationId xmlns:p14="http://schemas.microsoft.com/office/powerpoint/2010/main" val="161079465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374848" y="116632"/>
            <a:ext cx="8229600" cy="1143000"/>
          </a:xfrm>
        </p:spPr>
        <p:txBody>
          <a:bodyPr>
            <a:normAutofit fontScale="90000"/>
          </a:bodyPr>
          <a:lstStyle/>
          <a:p>
            <a:pPr marL="0" indent="0"/>
            <a:r>
              <a:rPr lang="es-MX" b="1" dirty="0" smtClean="0">
                <a:latin typeface="Arial" pitchFamily="34" charset="0"/>
                <a:cs typeface="Arial" pitchFamily="34" charset="0"/>
              </a:rPr>
              <a:t>Engranes Estándar (</a:t>
            </a:r>
            <a:r>
              <a:rPr lang="en-US" b="1" dirty="0" smtClean="0">
                <a:latin typeface="Arial" pitchFamily="34" charset="0"/>
                <a:cs typeface="Arial" pitchFamily="34" charset="0"/>
              </a:rPr>
              <a:t>Standard gears)</a:t>
            </a:r>
            <a:endParaRPr lang="en-US" b="1" dirty="0">
              <a:latin typeface="Arial" pitchFamily="34" charset="0"/>
              <a:cs typeface="Arial" pitchFamily="34" charset="0"/>
            </a:endParaRPr>
          </a:p>
        </p:txBody>
      </p:sp>
      <p:pic>
        <p:nvPicPr>
          <p:cNvPr id="3" name="Imagen 2"/>
          <p:cNvPicPr>
            <a:picLocks noChangeAspect="1"/>
          </p:cNvPicPr>
          <p:nvPr/>
        </p:nvPicPr>
        <p:blipFill>
          <a:blip r:embed="rId3"/>
          <a:stretch>
            <a:fillRect/>
          </a:stretch>
        </p:blipFill>
        <p:spPr>
          <a:xfrm>
            <a:off x="2555776" y="1349774"/>
            <a:ext cx="4248472" cy="5031553"/>
          </a:xfrm>
          <a:prstGeom prst="rect">
            <a:avLst/>
          </a:prstGeom>
        </p:spPr>
      </p:pic>
      <p:sp>
        <p:nvSpPr>
          <p:cNvPr id="4" name="CuadroTexto 3"/>
          <p:cNvSpPr txBox="1"/>
          <p:nvPr/>
        </p:nvSpPr>
        <p:spPr>
          <a:xfrm>
            <a:off x="350270" y="2276872"/>
            <a:ext cx="1944216" cy="1938992"/>
          </a:xfrm>
          <a:prstGeom prst="rect">
            <a:avLst/>
          </a:prstGeom>
          <a:noFill/>
        </p:spPr>
        <p:txBody>
          <a:bodyPr wrap="square" rtlCol="0">
            <a:spAutoFit/>
          </a:bodyPr>
          <a:lstStyle/>
          <a:p>
            <a:r>
              <a:rPr lang="es-MX" sz="2000" dirty="0" smtClean="0"/>
              <a:t>Especificaciones de la AGMA del diente de engrane de profundidad total</a:t>
            </a:r>
            <a:endParaRPr lang="es-MX" sz="2000" dirty="0"/>
          </a:p>
        </p:txBody>
      </p:sp>
    </p:spTree>
    <p:extLst>
      <p:ext uri="{BB962C8B-B14F-4D97-AF65-F5344CB8AC3E}">
        <p14:creationId xmlns:p14="http://schemas.microsoft.com/office/powerpoint/2010/main" val="133206500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marL="0" indent="0"/>
            <a:r>
              <a:rPr lang="es-MX" b="1" dirty="0" smtClean="0">
                <a:latin typeface="Arial" pitchFamily="34" charset="0"/>
                <a:cs typeface="Arial" pitchFamily="34" charset="0"/>
              </a:rPr>
              <a:t>Referencias </a:t>
            </a:r>
            <a:r>
              <a:rPr lang="es-MX" b="1" dirty="0">
                <a:latin typeface="Arial" pitchFamily="34" charset="0"/>
                <a:cs typeface="Arial" pitchFamily="34" charset="0"/>
              </a:rPr>
              <a:t>bibliográficas </a:t>
            </a:r>
          </a:p>
        </p:txBody>
      </p:sp>
      <p:sp>
        <p:nvSpPr>
          <p:cNvPr id="6" name="CuadroTexto 5"/>
          <p:cNvSpPr txBox="1"/>
          <p:nvPr/>
        </p:nvSpPr>
        <p:spPr>
          <a:xfrm>
            <a:off x="971600" y="1772816"/>
            <a:ext cx="6912768" cy="1754326"/>
          </a:xfrm>
          <a:prstGeom prst="rect">
            <a:avLst/>
          </a:prstGeom>
          <a:noFill/>
        </p:spPr>
        <p:txBody>
          <a:bodyPr wrap="square" rtlCol="0">
            <a:spAutoFit/>
          </a:bodyPr>
          <a:lstStyle/>
          <a:p>
            <a:pPr marL="285750" indent="-285750">
              <a:buFont typeface="Arial" panose="020B0604020202020204" pitchFamily="34" charset="0"/>
              <a:buChar char="•"/>
            </a:pPr>
            <a:r>
              <a:rPr lang="es-MX" dirty="0" err="1" smtClean="0"/>
              <a:t>Mabie</a:t>
            </a:r>
            <a:r>
              <a:rPr lang="es-MX" dirty="0"/>
              <a:t>, H., &amp; </a:t>
            </a:r>
            <a:r>
              <a:rPr lang="es-MX" dirty="0" err="1"/>
              <a:t>Reinholtz</a:t>
            </a:r>
            <a:r>
              <a:rPr lang="es-MX" dirty="0"/>
              <a:t>, C. (2010). Mecanismos y Dinámica de maquinaria. México: </a:t>
            </a:r>
            <a:r>
              <a:rPr lang="es-MX" dirty="0" err="1"/>
              <a:t>Limusa</a:t>
            </a:r>
            <a:r>
              <a:rPr lang="es-MX" dirty="0"/>
              <a:t> </a:t>
            </a:r>
            <a:r>
              <a:rPr lang="es-MX" dirty="0" err="1"/>
              <a:t>Wiley</a:t>
            </a:r>
            <a:r>
              <a:rPr lang="es-MX" dirty="0" smtClean="0"/>
              <a:t>.</a:t>
            </a:r>
          </a:p>
          <a:p>
            <a:pPr marL="285750" indent="-285750">
              <a:buFont typeface="Arial" panose="020B0604020202020204" pitchFamily="34" charset="0"/>
              <a:buChar char="•"/>
            </a:pPr>
            <a:r>
              <a:rPr lang="es-MX" dirty="0" err="1" smtClean="0"/>
              <a:t>Myska</a:t>
            </a:r>
            <a:r>
              <a:rPr lang="es-MX" dirty="0" smtClean="0"/>
              <a:t>, David </a:t>
            </a:r>
            <a:r>
              <a:rPr lang="es-MX" dirty="0"/>
              <a:t>H. </a:t>
            </a:r>
            <a:r>
              <a:rPr lang="es-MX" dirty="0" smtClean="0"/>
              <a:t>(2012). Máquinas y Mecanismos. México: Pearson</a:t>
            </a:r>
            <a:r>
              <a:rPr lang="es-MX" dirty="0" smtClean="0"/>
              <a:t>.</a:t>
            </a:r>
          </a:p>
          <a:p>
            <a:pPr marL="285750" indent="-285750">
              <a:buFont typeface="Arial" panose="020B0604020202020204" pitchFamily="34" charset="0"/>
              <a:buChar char="•"/>
            </a:pPr>
            <a:r>
              <a:rPr lang="es-MX" dirty="0" smtClean="0"/>
              <a:t>Castillo, Arturo,. (2005). Apuntes para la materia de: Cinemática de las máquinas: Universidad Autónoma de San Luis Potosí, Facultad de Ingeniería. </a:t>
            </a:r>
            <a:endParaRPr lang="es-MX" dirty="0"/>
          </a:p>
        </p:txBody>
      </p:sp>
    </p:spTree>
    <p:extLst>
      <p:ext uri="{BB962C8B-B14F-4D97-AF65-F5344CB8AC3E}">
        <p14:creationId xmlns:p14="http://schemas.microsoft.com/office/powerpoint/2010/main" val="26889740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67544" y="18158"/>
            <a:ext cx="8229600" cy="1143000"/>
          </a:xfrm>
        </p:spPr>
        <p:txBody>
          <a:bodyPr>
            <a:normAutofit/>
          </a:bodyPr>
          <a:lstStyle/>
          <a:p>
            <a:pPr marL="0" indent="0"/>
            <a:r>
              <a:rPr lang="es-MX" b="1" dirty="0" smtClean="0">
                <a:latin typeface="Arial" pitchFamily="34" charset="0"/>
                <a:cs typeface="Arial" pitchFamily="34" charset="0"/>
              </a:rPr>
              <a:t> Engranes (</a:t>
            </a:r>
            <a:r>
              <a:rPr lang="es-MX" b="1" dirty="0" err="1" smtClean="0">
                <a:latin typeface="Arial" pitchFamily="34" charset="0"/>
                <a:cs typeface="Arial" pitchFamily="34" charset="0"/>
              </a:rPr>
              <a:t>Gears</a:t>
            </a:r>
            <a:r>
              <a:rPr lang="es-MX" b="1" dirty="0" smtClean="0">
                <a:latin typeface="Arial" pitchFamily="34" charset="0"/>
                <a:cs typeface="Arial" pitchFamily="34" charset="0"/>
              </a:rPr>
              <a:t>)</a:t>
            </a:r>
            <a:endParaRPr lang="es-MX" b="1" dirty="0">
              <a:latin typeface="Arial" pitchFamily="34" charset="0"/>
              <a:cs typeface="Arial" pitchFamily="34" charset="0"/>
            </a:endParaRPr>
          </a:p>
        </p:txBody>
      </p:sp>
      <p:sp>
        <p:nvSpPr>
          <p:cNvPr id="3" name="Marcador de contenido 2"/>
          <p:cNvSpPr>
            <a:spLocks noGrp="1"/>
          </p:cNvSpPr>
          <p:nvPr>
            <p:ph idx="1"/>
          </p:nvPr>
        </p:nvSpPr>
        <p:spPr>
          <a:xfrm>
            <a:off x="179512" y="1161158"/>
            <a:ext cx="4680520" cy="4525963"/>
          </a:xfrm>
        </p:spPr>
        <p:txBody>
          <a:bodyPr>
            <a:normAutofit fontScale="70000" lnSpcReduction="20000"/>
          </a:bodyPr>
          <a:lstStyle/>
          <a:p>
            <a:r>
              <a:rPr lang="es-MX" dirty="0" smtClean="0"/>
              <a:t>Cuando se requiere transmitir movimiento angular entre dos ejes de forma sincronizada se emplean los engranes.</a:t>
            </a:r>
          </a:p>
          <a:p>
            <a:pPr algn="just"/>
            <a:r>
              <a:rPr lang="es-MX" dirty="0" smtClean="0"/>
              <a:t>Los engranes son ruedas con dientes en su periferia. El perfil de los dientes de un engrane no puede ser cualquiera (evoluta).</a:t>
            </a:r>
          </a:p>
          <a:p>
            <a:r>
              <a:rPr lang="es-MX" dirty="0" smtClean="0"/>
              <a:t>Los engranes se representan mediante círculos en contacto, esto representa el diámetro de la circunferencia de paso, se nombra piñón </a:t>
            </a:r>
            <a:r>
              <a:rPr lang="es-MX" dirty="0" smtClean="0"/>
              <a:t>(</a:t>
            </a:r>
            <a:r>
              <a:rPr lang="en-US" dirty="0" smtClean="0"/>
              <a:t>pinion</a:t>
            </a:r>
            <a:r>
              <a:rPr lang="es-MX" dirty="0" smtClean="0"/>
              <a:t>) al </a:t>
            </a:r>
            <a:r>
              <a:rPr lang="es-MX" dirty="0" smtClean="0"/>
              <a:t>engrane de menor diámetro y </a:t>
            </a:r>
            <a:r>
              <a:rPr lang="es-MX" dirty="0" smtClean="0"/>
              <a:t>engrane (</a:t>
            </a:r>
            <a:r>
              <a:rPr lang="en-US" dirty="0" smtClean="0"/>
              <a:t>gear</a:t>
            </a:r>
            <a:r>
              <a:rPr lang="es-MX" dirty="0" smtClean="0"/>
              <a:t>) </a:t>
            </a:r>
            <a:r>
              <a:rPr lang="es-MX" dirty="0" smtClean="0"/>
              <a:t>al de mayor diámetro.</a:t>
            </a:r>
          </a:p>
        </p:txBody>
      </p:sp>
      <p:pic>
        <p:nvPicPr>
          <p:cNvPr id="5" name="Imagen 4"/>
          <p:cNvPicPr>
            <a:picLocks noChangeAspect="1"/>
          </p:cNvPicPr>
          <p:nvPr/>
        </p:nvPicPr>
        <p:blipFill>
          <a:blip r:embed="rId3"/>
          <a:stretch>
            <a:fillRect/>
          </a:stretch>
        </p:blipFill>
        <p:spPr>
          <a:xfrm>
            <a:off x="5004048" y="1556792"/>
            <a:ext cx="3816424" cy="3240359"/>
          </a:xfrm>
          <a:prstGeom prst="rect">
            <a:avLst/>
          </a:prstGeom>
        </p:spPr>
      </p:pic>
    </p:spTree>
    <p:extLst>
      <p:ext uri="{BB962C8B-B14F-4D97-AF65-F5344CB8AC3E}">
        <p14:creationId xmlns:p14="http://schemas.microsoft.com/office/powerpoint/2010/main" val="13008988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67544" y="18158"/>
            <a:ext cx="8229600" cy="1143000"/>
          </a:xfrm>
        </p:spPr>
        <p:txBody>
          <a:bodyPr>
            <a:normAutofit/>
          </a:bodyPr>
          <a:lstStyle/>
          <a:p>
            <a:pPr marL="0" indent="0"/>
            <a:r>
              <a:rPr lang="es-MX" b="1" dirty="0" smtClean="0">
                <a:latin typeface="Arial" pitchFamily="34" charset="0"/>
                <a:cs typeface="Arial" pitchFamily="34" charset="0"/>
              </a:rPr>
              <a:t> Engranes (</a:t>
            </a:r>
            <a:r>
              <a:rPr lang="es-MX" b="1" dirty="0" err="1" smtClean="0">
                <a:latin typeface="Arial" pitchFamily="34" charset="0"/>
                <a:cs typeface="Arial" pitchFamily="34" charset="0"/>
              </a:rPr>
              <a:t>Gears</a:t>
            </a:r>
            <a:r>
              <a:rPr lang="es-MX" b="1" dirty="0" smtClean="0">
                <a:latin typeface="Arial" pitchFamily="34" charset="0"/>
                <a:cs typeface="Arial" pitchFamily="34" charset="0"/>
              </a:rPr>
              <a:t>)</a:t>
            </a:r>
            <a:endParaRPr lang="es-MX" b="1" dirty="0">
              <a:latin typeface="Arial" pitchFamily="34" charset="0"/>
              <a:cs typeface="Arial" pitchFamily="34" charset="0"/>
            </a:endParaRPr>
          </a:p>
        </p:txBody>
      </p:sp>
      <p:pic>
        <p:nvPicPr>
          <p:cNvPr id="6" name="Imagen 5"/>
          <p:cNvPicPr>
            <a:picLocks noChangeAspect="1"/>
          </p:cNvPicPr>
          <p:nvPr/>
        </p:nvPicPr>
        <p:blipFill>
          <a:blip r:embed="rId3"/>
          <a:stretch>
            <a:fillRect/>
          </a:stretch>
        </p:blipFill>
        <p:spPr>
          <a:xfrm>
            <a:off x="1475656" y="1484784"/>
            <a:ext cx="6192688" cy="3431654"/>
          </a:xfrm>
          <a:prstGeom prst="rect">
            <a:avLst/>
          </a:prstGeom>
        </p:spPr>
      </p:pic>
    </p:spTree>
    <p:extLst>
      <p:ext uri="{BB962C8B-B14F-4D97-AF65-F5344CB8AC3E}">
        <p14:creationId xmlns:p14="http://schemas.microsoft.com/office/powerpoint/2010/main" val="9235336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116632"/>
            <a:ext cx="8229600" cy="1143000"/>
          </a:xfrm>
        </p:spPr>
        <p:txBody>
          <a:bodyPr>
            <a:normAutofit/>
          </a:bodyPr>
          <a:lstStyle/>
          <a:p>
            <a:pPr marL="0" indent="0"/>
            <a:r>
              <a:rPr lang="es-MX" b="1" dirty="0" smtClean="0">
                <a:latin typeface="Arial" pitchFamily="34" charset="0"/>
                <a:cs typeface="Arial" pitchFamily="34" charset="0"/>
              </a:rPr>
              <a:t>Tipos de Engranes</a:t>
            </a:r>
            <a:endParaRPr lang="es-MX" b="1" dirty="0">
              <a:latin typeface="Arial" pitchFamily="34" charset="0"/>
              <a:cs typeface="Arial" pitchFamily="34" charset="0"/>
            </a:endParaRPr>
          </a:p>
        </p:txBody>
      </p:sp>
      <p:sp>
        <p:nvSpPr>
          <p:cNvPr id="3" name="Marcador de contenido 2"/>
          <p:cNvSpPr>
            <a:spLocks noGrp="1"/>
          </p:cNvSpPr>
          <p:nvPr>
            <p:ph idx="1"/>
          </p:nvPr>
        </p:nvSpPr>
        <p:spPr>
          <a:xfrm>
            <a:off x="179512" y="1628800"/>
            <a:ext cx="4968552" cy="3584445"/>
          </a:xfrm>
        </p:spPr>
        <p:txBody>
          <a:bodyPr/>
          <a:lstStyle/>
          <a:p>
            <a:pPr marL="0" indent="0">
              <a:buNone/>
            </a:pPr>
            <a:r>
              <a:rPr lang="es-MX" b="1" dirty="0" smtClean="0"/>
              <a:t>Engranes Rectos  (</a:t>
            </a:r>
            <a:r>
              <a:rPr lang="es-MX" b="1" dirty="0" err="1" smtClean="0"/>
              <a:t>Spur</a:t>
            </a:r>
            <a:r>
              <a:rPr lang="es-MX" b="1" dirty="0" smtClean="0"/>
              <a:t> </a:t>
            </a:r>
            <a:r>
              <a:rPr lang="es-MX" b="1" dirty="0" err="1" smtClean="0"/>
              <a:t>Gears</a:t>
            </a:r>
            <a:r>
              <a:rPr lang="es-MX" b="1" dirty="0" smtClean="0"/>
              <a:t>): </a:t>
            </a:r>
          </a:p>
          <a:p>
            <a:pPr>
              <a:buFont typeface="Wingdings" panose="05000000000000000000" pitchFamily="2" charset="2"/>
              <a:buChar char="§"/>
            </a:pPr>
            <a:r>
              <a:rPr lang="es-MX" dirty="0" smtClean="0"/>
              <a:t>Los dientes son paralelos al eje de rotación.</a:t>
            </a:r>
          </a:p>
          <a:p>
            <a:pPr>
              <a:buFont typeface="Wingdings" panose="05000000000000000000" pitchFamily="2" charset="2"/>
              <a:buChar char="§"/>
            </a:pPr>
            <a:r>
              <a:rPr lang="es-MX" dirty="0" smtClean="0"/>
              <a:t>Transmiten movimiento paralelo. </a:t>
            </a:r>
          </a:p>
        </p:txBody>
      </p:sp>
      <p:pic>
        <p:nvPicPr>
          <p:cNvPr id="5" name="Imagen 4"/>
          <p:cNvPicPr>
            <a:picLocks noChangeAspect="1"/>
          </p:cNvPicPr>
          <p:nvPr/>
        </p:nvPicPr>
        <p:blipFill>
          <a:blip r:embed="rId3"/>
          <a:stretch>
            <a:fillRect/>
          </a:stretch>
        </p:blipFill>
        <p:spPr>
          <a:xfrm>
            <a:off x="5292080" y="1772816"/>
            <a:ext cx="3443681" cy="3149924"/>
          </a:xfrm>
          <a:prstGeom prst="rect">
            <a:avLst/>
          </a:prstGeom>
        </p:spPr>
      </p:pic>
    </p:spTree>
    <p:extLst>
      <p:ext uri="{BB962C8B-B14F-4D97-AF65-F5344CB8AC3E}">
        <p14:creationId xmlns:p14="http://schemas.microsoft.com/office/powerpoint/2010/main" val="38854114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116632"/>
            <a:ext cx="8229600" cy="1143000"/>
          </a:xfrm>
        </p:spPr>
        <p:txBody>
          <a:bodyPr>
            <a:normAutofit/>
          </a:bodyPr>
          <a:lstStyle/>
          <a:p>
            <a:pPr marL="0" indent="0"/>
            <a:r>
              <a:rPr lang="es-MX" b="1" dirty="0" smtClean="0">
                <a:latin typeface="Arial" pitchFamily="34" charset="0"/>
                <a:cs typeface="Arial" pitchFamily="34" charset="0"/>
              </a:rPr>
              <a:t>Tipos de Engranes</a:t>
            </a:r>
            <a:endParaRPr lang="es-MX" b="1" dirty="0">
              <a:latin typeface="Arial" pitchFamily="34" charset="0"/>
              <a:cs typeface="Arial" pitchFamily="34" charset="0"/>
            </a:endParaRPr>
          </a:p>
        </p:txBody>
      </p:sp>
      <p:sp>
        <p:nvSpPr>
          <p:cNvPr id="3" name="Marcador de contenido 2"/>
          <p:cNvSpPr>
            <a:spLocks noGrp="1"/>
          </p:cNvSpPr>
          <p:nvPr>
            <p:ph idx="1"/>
          </p:nvPr>
        </p:nvSpPr>
        <p:spPr>
          <a:xfrm>
            <a:off x="251520" y="1916832"/>
            <a:ext cx="4752528" cy="2648341"/>
          </a:xfrm>
        </p:spPr>
        <p:txBody>
          <a:bodyPr/>
          <a:lstStyle/>
          <a:p>
            <a:pPr>
              <a:buFont typeface="Wingdings" panose="05000000000000000000" pitchFamily="2" charset="2"/>
              <a:buChar char="§"/>
            </a:pPr>
            <a:r>
              <a:rPr lang="es-MX" b="1" dirty="0" smtClean="0"/>
              <a:t>Cremallera (Rack) </a:t>
            </a:r>
            <a:r>
              <a:rPr lang="es-MX" dirty="0" smtClean="0"/>
              <a:t>es un caso especial de engrane recto con base </a:t>
            </a:r>
            <a:r>
              <a:rPr lang="es-MX" dirty="0" smtClean="0"/>
              <a:t>plana con dientes, movimiento de traslación.</a:t>
            </a:r>
          </a:p>
        </p:txBody>
      </p:sp>
      <p:pic>
        <p:nvPicPr>
          <p:cNvPr id="4" name="Imagen 3"/>
          <p:cNvPicPr>
            <a:picLocks noChangeAspect="1"/>
          </p:cNvPicPr>
          <p:nvPr/>
        </p:nvPicPr>
        <p:blipFill>
          <a:blip r:embed="rId3"/>
          <a:stretch>
            <a:fillRect/>
          </a:stretch>
        </p:blipFill>
        <p:spPr>
          <a:xfrm>
            <a:off x="5004047" y="1691313"/>
            <a:ext cx="3986901" cy="2873859"/>
          </a:xfrm>
          <a:prstGeom prst="rect">
            <a:avLst/>
          </a:prstGeom>
        </p:spPr>
      </p:pic>
    </p:spTree>
    <p:extLst>
      <p:ext uri="{BB962C8B-B14F-4D97-AF65-F5344CB8AC3E}">
        <p14:creationId xmlns:p14="http://schemas.microsoft.com/office/powerpoint/2010/main" val="28535376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518864" y="0"/>
            <a:ext cx="8229600" cy="1143000"/>
          </a:xfrm>
        </p:spPr>
        <p:txBody>
          <a:bodyPr>
            <a:normAutofit/>
          </a:bodyPr>
          <a:lstStyle/>
          <a:p>
            <a:pPr marL="0" indent="0"/>
            <a:r>
              <a:rPr lang="es-MX" b="1" dirty="0">
                <a:latin typeface="Arial" pitchFamily="34" charset="0"/>
                <a:cs typeface="Arial" pitchFamily="34" charset="0"/>
              </a:rPr>
              <a:t>Tipos de </a:t>
            </a:r>
            <a:r>
              <a:rPr lang="es-MX" b="1" dirty="0" smtClean="0">
                <a:latin typeface="Arial" pitchFamily="34" charset="0"/>
                <a:cs typeface="Arial" pitchFamily="34" charset="0"/>
              </a:rPr>
              <a:t>Engranes</a:t>
            </a:r>
            <a:endParaRPr lang="es-MX" b="1" dirty="0">
              <a:latin typeface="Arial" pitchFamily="34" charset="0"/>
              <a:cs typeface="Arial" pitchFamily="34" charset="0"/>
            </a:endParaRPr>
          </a:p>
        </p:txBody>
      </p:sp>
      <p:sp>
        <p:nvSpPr>
          <p:cNvPr id="3" name="CuadroTexto 2"/>
          <p:cNvSpPr txBox="1"/>
          <p:nvPr/>
        </p:nvSpPr>
        <p:spPr>
          <a:xfrm>
            <a:off x="179512" y="1340768"/>
            <a:ext cx="5040560" cy="3539430"/>
          </a:xfrm>
          <a:prstGeom prst="rect">
            <a:avLst/>
          </a:prstGeom>
          <a:noFill/>
        </p:spPr>
        <p:txBody>
          <a:bodyPr wrap="square" rtlCol="0">
            <a:spAutoFit/>
          </a:bodyPr>
          <a:lstStyle/>
          <a:p>
            <a:r>
              <a:rPr lang="es-MX" sz="2800" b="1" dirty="0" smtClean="0"/>
              <a:t>Engranes Internos o </a:t>
            </a:r>
            <a:r>
              <a:rPr lang="es-MX" sz="2800" b="1" dirty="0" smtClean="0"/>
              <a:t>Anulares (</a:t>
            </a:r>
            <a:r>
              <a:rPr lang="en-US" sz="2800" b="1" dirty="0" smtClean="0"/>
              <a:t>Internal or Annular gears</a:t>
            </a:r>
            <a:r>
              <a:rPr lang="es-MX" sz="2800" b="1" dirty="0" smtClean="0"/>
              <a:t>)</a:t>
            </a:r>
            <a:endParaRPr lang="es-MX" sz="2800" b="1" dirty="0" smtClean="0"/>
          </a:p>
          <a:p>
            <a:pPr marL="457200" indent="-457200">
              <a:buFont typeface="Wingdings" panose="05000000000000000000" pitchFamily="2" charset="2"/>
              <a:buChar char="§"/>
            </a:pPr>
            <a:r>
              <a:rPr lang="es-MX" sz="2800" dirty="0" smtClean="0"/>
              <a:t>Dientes sobre la superficie interior de un círculo. </a:t>
            </a:r>
          </a:p>
          <a:p>
            <a:pPr marL="457200" indent="-457200">
              <a:buFont typeface="Wingdings" panose="05000000000000000000" pitchFamily="2" charset="2"/>
              <a:buChar char="§"/>
            </a:pPr>
            <a:r>
              <a:rPr lang="es-MX" sz="2800" dirty="0" smtClean="0"/>
              <a:t>El engrane interno aporta la ventaja de reducir la distancia entre los centros y lograr variación de velocidad.</a:t>
            </a:r>
            <a:endParaRPr lang="es-MX" sz="2800" dirty="0"/>
          </a:p>
        </p:txBody>
      </p:sp>
      <p:pic>
        <p:nvPicPr>
          <p:cNvPr id="5" name="Imagen 4"/>
          <p:cNvPicPr>
            <a:picLocks noChangeAspect="1"/>
          </p:cNvPicPr>
          <p:nvPr/>
        </p:nvPicPr>
        <p:blipFill>
          <a:blip r:embed="rId3"/>
          <a:stretch>
            <a:fillRect/>
          </a:stretch>
        </p:blipFill>
        <p:spPr>
          <a:xfrm>
            <a:off x="5580112" y="1340787"/>
            <a:ext cx="3168352" cy="3539411"/>
          </a:xfrm>
          <a:prstGeom prst="rect">
            <a:avLst/>
          </a:prstGeom>
        </p:spPr>
      </p:pic>
    </p:spTree>
    <p:extLst>
      <p:ext uri="{BB962C8B-B14F-4D97-AF65-F5344CB8AC3E}">
        <p14:creationId xmlns:p14="http://schemas.microsoft.com/office/powerpoint/2010/main" val="26099155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517848" y="148927"/>
            <a:ext cx="8229600" cy="1143000"/>
          </a:xfrm>
        </p:spPr>
        <p:txBody>
          <a:bodyPr>
            <a:normAutofit/>
          </a:bodyPr>
          <a:lstStyle/>
          <a:p>
            <a:pPr marL="0" indent="0"/>
            <a:r>
              <a:rPr lang="es-MX" b="1" dirty="0">
                <a:latin typeface="Arial" pitchFamily="34" charset="0"/>
                <a:cs typeface="Arial" pitchFamily="34" charset="0"/>
              </a:rPr>
              <a:t>Tipos de </a:t>
            </a:r>
            <a:r>
              <a:rPr lang="es-MX" b="1" dirty="0" smtClean="0">
                <a:latin typeface="Arial" pitchFamily="34" charset="0"/>
                <a:cs typeface="Arial" pitchFamily="34" charset="0"/>
              </a:rPr>
              <a:t>Engranes</a:t>
            </a:r>
            <a:endParaRPr lang="es-MX" b="1" dirty="0">
              <a:latin typeface="Arial" pitchFamily="34" charset="0"/>
              <a:cs typeface="Arial" pitchFamily="34" charset="0"/>
            </a:endParaRPr>
          </a:p>
        </p:txBody>
      </p:sp>
      <p:sp>
        <p:nvSpPr>
          <p:cNvPr id="3" name="CuadroTexto 2"/>
          <p:cNvSpPr txBox="1"/>
          <p:nvPr/>
        </p:nvSpPr>
        <p:spPr>
          <a:xfrm>
            <a:off x="517848" y="1412776"/>
            <a:ext cx="4824536" cy="4247317"/>
          </a:xfrm>
          <a:prstGeom prst="rect">
            <a:avLst/>
          </a:prstGeom>
          <a:noFill/>
        </p:spPr>
        <p:txBody>
          <a:bodyPr wrap="square" rtlCol="0">
            <a:spAutoFit/>
          </a:bodyPr>
          <a:lstStyle/>
          <a:p>
            <a:r>
              <a:rPr lang="es-MX" sz="3000" b="1" dirty="0" smtClean="0"/>
              <a:t>Engranes </a:t>
            </a:r>
            <a:r>
              <a:rPr lang="es-MX" sz="3000" b="1" dirty="0" smtClean="0"/>
              <a:t>Helicoidales (</a:t>
            </a:r>
            <a:r>
              <a:rPr lang="en-US" sz="3000" b="1" dirty="0" smtClean="0"/>
              <a:t>Helical gears</a:t>
            </a:r>
            <a:r>
              <a:rPr lang="es-MX" sz="3000" b="1" dirty="0" smtClean="0"/>
              <a:t>)</a:t>
            </a:r>
            <a:endParaRPr lang="es-MX" sz="3000" b="1" dirty="0" smtClean="0"/>
          </a:p>
          <a:p>
            <a:pPr marL="457200" indent="-457200">
              <a:buFont typeface="Wingdings" panose="05000000000000000000" pitchFamily="2" charset="2"/>
              <a:buChar char="§"/>
            </a:pPr>
            <a:r>
              <a:rPr lang="es-MX" sz="3000" dirty="0" smtClean="0"/>
              <a:t>Los dientes son inclinados hacia el eje de rotación.</a:t>
            </a:r>
          </a:p>
          <a:p>
            <a:pPr marL="457200" indent="-457200">
              <a:buFont typeface="Wingdings" panose="05000000000000000000" pitchFamily="2" charset="2"/>
              <a:buChar char="§"/>
            </a:pPr>
            <a:r>
              <a:rPr lang="es-MX" sz="3000" dirty="0" smtClean="0"/>
              <a:t>El ángulo de inclinación se conoce el ángulo de hélice </a:t>
            </a:r>
          </a:p>
          <a:p>
            <a:pPr marL="457200" indent="-457200">
              <a:buFont typeface="Wingdings" panose="05000000000000000000" pitchFamily="2" charset="2"/>
              <a:buChar char="§"/>
            </a:pPr>
            <a:r>
              <a:rPr lang="es-MX" sz="3000" dirty="0" smtClean="0"/>
              <a:t>Este ángulo brinda un acoplamiento más gradual con ruidos menores.</a:t>
            </a:r>
            <a:endParaRPr lang="es-MX" sz="3000" dirty="0"/>
          </a:p>
        </p:txBody>
      </p:sp>
      <p:pic>
        <p:nvPicPr>
          <p:cNvPr id="4" name="Imagen 3"/>
          <p:cNvPicPr>
            <a:picLocks noChangeAspect="1"/>
          </p:cNvPicPr>
          <p:nvPr/>
        </p:nvPicPr>
        <p:blipFill>
          <a:blip r:embed="rId3"/>
          <a:stretch>
            <a:fillRect/>
          </a:stretch>
        </p:blipFill>
        <p:spPr>
          <a:xfrm>
            <a:off x="5652120" y="1823621"/>
            <a:ext cx="3260890" cy="3117547"/>
          </a:xfrm>
          <a:prstGeom prst="rect">
            <a:avLst/>
          </a:prstGeom>
        </p:spPr>
      </p:pic>
    </p:spTree>
    <p:extLst>
      <p:ext uri="{BB962C8B-B14F-4D97-AF65-F5344CB8AC3E}">
        <p14:creationId xmlns:p14="http://schemas.microsoft.com/office/powerpoint/2010/main" val="10313050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518864" y="-99392"/>
            <a:ext cx="8229600" cy="1143000"/>
          </a:xfrm>
        </p:spPr>
        <p:txBody>
          <a:bodyPr>
            <a:normAutofit/>
          </a:bodyPr>
          <a:lstStyle/>
          <a:p>
            <a:pPr marL="0" indent="0"/>
            <a:r>
              <a:rPr lang="es-MX" b="1" dirty="0">
                <a:latin typeface="Arial" pitchFamily="34" charset="0"/>
                <a:cs typeface="Arial" pitchFamily="34" charset="0"/>
              </a:rPr>
              <a:t>Tipos de </a:t>
            </a:r>
            <a:r>
              <a:rPr lang="es-MX" b="1" dirty="0" smtClean="0">
                <a:latin typeface="Arial" pitchFamily="34" charset="0"/>
                <a:cs typeface="Arial" pitchFamily="34" charset="0"/>
              </a:rPr>
              <a:t>Engranes</a:t>
            </a:r>
            <a:endParaRPr lang="es-MX" b="1" dirty="0">
              <a:latin typeface="Arial" pitchFamily="34" charset="0"/>
              <a:cs typeface="Arial" pitchFamily="34" charset="0"/>
            </a:endParaRPr>
          </a:p>
        </p:txBody>
      </p:sp>
      <p:sp>
        <p:nvSpPr>
          <p:cNvPr id="3" name="Marcador de contenido 2"/>
          <p:cNvSpPr>
            <a:spLocks noGrp="1"/>
          </p:cNvSpPr>
          <p:nvPr>
            <p:ph idx="1"/>
          </p:nvPr>
        </p:nvSpPr>
        <p:spPr>
          <a:xfrm>
            <a:off x="251520" y="1519427"/>
            <a:ext cx="4824536" cy="3421741"/>
          </a:xfrm>
        </p:spPr>
        <p:txBody>
          <a:bodyPr>
            <a:normAutofit fontScale="92500" lnSpcReduction="20000"/>
          </a:bodyPr>
          <a:lstStyle/>
          <a:p>
            <a:pPr marL="0" indent="0">
              <a:buNone/>
            </a:pPr>
            <a:r>
              <a:rPr lang="es-MX" sz="2800" b="1" dirty="0" smtClean="0"/>
              <a:t>Engranes de Espina de </a:t>
            </a:r>
            <a:r>
              <a:rPr lang="es-MX" sz="2800" b="1" dirty="0" smtClean="0"/>
              <a:t>Pescado (</a:t>
            </a:r>
            <a:r>
              <a:rPr lang="en-US" sz="2800" b="1" dirty="0" smtClean="0"/>
              <a:t>Herring</a:t>
            </a:r>
            <a:r>
              <a:rPr lang="en-US" sz="2800" b="1" dirty="0" smtClean="0"/>
              <a:t>bone gears</a:t>
            </a:r>
            <a:r>
              <a:rPr lang="es-MX" sz="2800" b="1" dirty="0" smtClean="0"/>
              <a:t>)</a:t>
            </a:r>
            <a:r>
              <a:rPr lang="es-MX" sz="2800" b="1" dirty="0" smtClean="0"/>
              <a:t>.</a:t>
            </a:r>
            <a:endParaRPr lang="es-MX" sz="2800" b="1" dirty="0" smtClean="0"/>
          </a:p>
          <a:p>
            <a:r>
              <a:rPr lang="es-MX" sz="2800" dirty="0" smtClean="0"/>
              <a:t>Se les conoce como engranes Helicoidales </a:t>
            </a:r>
            <a:r>
              <a:rPr lang="es-MX" sz="2800" dirty="0" smtClean="0"/>
              <a:t>dobles (</a:t>
            </a:r>
            <a:r>
              <a:rPr lang="en-US" sz="2800" dirty="0" smtClean="0"/>
              <a:t>double helical gears</a:t>
            </a:r>
            <a:r>
              <a:rPr lang="es-MX" sz="2800" dirty="0" smtClean="0"/>
              <a:t> .</a:t>
            </a:r>
            <a:endParaRPr lang="es-MX" sz="2800" dirty="0" smtClean="0"/>
          </a:p>
          <a:p>
            <a:r>
              <a:rPr lang="es-MX" sz="2800" dirty="0" smtClean="0"/>
              <a:t>Lados opuestos con los extremos colocados uno contra otro esto sirve de contrapeso a la fuerza de empuje.</a:t>
            </a:r>
            <a:endParaRPr lang="es-MX" sz="2800" dirty="0"/>
          </a:p>
        </p:txBody>
      </p:sp>
      <p:pic>
        <p:nvPicPr>
          <p:cNvPr id="4" name="Imagen 3"/>
          <p:cNvPicPr>
            <a:picLocks noChangeAspect="1"/>
          </p:cNvPicPr>
          <p:nvPr/>
        </p:nvPicPr>
        <p:blipFill>
          <a:blip r:embed="rId3"/>
          <a:stretch>
            <a:fillRect/>
          </a:stretch>
        </p:blipFill>
        <p:spPr>
          <a:xfrm>
            <a:off x="5369159" y="1556792"/>
            <a:ext cx="3235289" cy="3240360"/>
          </a:xfrm>
          <a:prstGeom prst="rect">
            <a:avLst/>
          </a:prstGeom>
        </p:spPr>
      </p:pic>
    </p:spTree>
    <p:extLst>
      <p:ext uri="{BB962C8B-B14F-4D97-AF65-F5344CB8AC3E}">
        <p14:creationId xmlns:p14="http://schemas.microsoft.com/office/powerpoint/2010/main" val="691008402"/>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908</TotalTime>
  <Words>1178</Words>
  <Application>Microsoft Office PowerPoint</Application>
  <PresentationFormat>Presentación en pantalla (4:3)</PresentationFormat>
  <Paragraphs>98</Paragraphs>
  <Slides>22</Slides>
  <Notes>0</Notes>
  <HiddenSlides>0</HiddenSlides>
  <MMClips>0</MMClips>
  <ScaleCrop>false</ScaleCrop>
  <HeadingPairs>
    <vt:vector size="6" baseType="variant">
      <vt:variant>
        <vt:lpstr>Fuentes usadas</vt:lpstr>
      </vt:variant>
      <vt:variant>
        <vt:i4>3</vt:i4>
      </vt:variant>
      <vt:variant>
        <vt:lpstr>Tema</vt:lpstr>
      </vt:variant>
      <vt:variant>
        <vt:i4>2</vt:i4>
      </vt:variant>
      <vt:variant>
        <vt:lpstr>Títulos de diapositiva</vt:lpstr>
      </vt:variant>
      <vt:variant>
        <vt:i4>22</vt:i4>
      </vt:variant>
    </vt:vector>
  </HeadingPairs>
  <TitlesOfParts>
    <vt:vector size="27" baseType="lpstr">
      <vt:lpstr>Arial</vt:lpstr>
      <vt:lpstr>Calibri</vt:lpstr>
      <vt:lpstr>Wingdings</vt:lpstr>
      <vt:lpstr>Tema de Office</vt:lpstr>
      <vt:lpstr>1_Tema de Office</vt:lpstr>
      <vt:lpstr>ENGRANES</vt:lpstr>
      <vt:lpstr>Engranes</vt:lpstr>
      <vt:lpstr> Engranes (Gears)</vt:lpstr>
      <vt:lpstr> Engranes (Gears)</vt:lpstr>
      <vt:lpstr>Tipos de Engranes</vt:lpstr>
      <vt:lpstr>Tipos de Engranes</vt:lpstr>
      <vt:lpstr>Tipos de Engranes</vt:lpstr>
      <vt:lpstr>Tipos de Engranes</vt:lpstr>
      <vt:lpstr>Tipos de Engranes</vt:lpstr>
      <vt:lpstr>Tipos de Engranes</vt:lpstr>
      <vt:lpstr>Tipos de Engranes</vt:lpstr>
      <vt:lpstr>Tipos de Engranes</vt:lpstr>
      <vt:lpstr>Terminología de un Engrane Recto (Spur Gear Terminology)</vt:lpstr>
      <vt:lpstr>Terminología de un Engrane Recto (Spur Gear Terminology)</vt:lpstr>
      <vt:lpstr>Tamaños estándar de dientes y sus pasos diametrales </vt:lpstr>
      <vt:lpstr>Terminología de un Engrane Recto (Spur Gear Terminology)</vt:lpstr>
      <vt:lpstr>Terminología de un Engrane Recto (Spur Gear Terminology)</vt:lpstr>
      <vt:lpstr>Terminología de un Engrane Recto (Spur Gear Terminology)</vt:lpstr>
      <vt:lpstr>Terminología de un Engrane Recto (Spur Gear Terminology)</vt:lpstr>
      <vt:lpstr>Presentación de PowerPoint</vt:lpstr>
      <vt:lpstr>Engranes Estándar (Standard gears)</vt:lpstr>
      <vt:lpstr>Referencias bibliográficas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Citlali</dc:creator>
  <cp:lastModifiedBy>oscar negrete sepulveda</cp:lastModifiedBy>
  <cp:revision>137</cp:revision>
  <dcterms:created xsi:type="dcterms:W3CDTF">2012-12-04T21:22:09Z</dcterms:created>
  <dcterms:modified xsi:type="dcterms:W3CDTF">2016-09-11T23:57:31Z</dcterms:modified>
</cp:coreProperties>
</file>