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2" r:id="rId6"/>
    <p:sldId id="263" r:id="rId7"/>
    <p:sldId id="264" r:id="rId8"/>
    <p:sldId id="265" r:id="rId9"/>
    <p:sldId id="266" r:id="rId10"/>
    <p:sldId id="268" r:id="rId11"/>
    <p:sldId id="267" r:id="rId12"/>
    <p:sldId id="282" r:id="rId13"/>
    <p:sldId id="269" r:id="rId14"/>
    <p:sldId id="283" r:id="rId15"/>
    <p:sldId id="270" r:id="rId16"/>
    <p:sldId id="284" r:id="rId17"/>
    <p:sldId id="271" r:id="rId18"/>
    <p:sldId id="281" r:id="rId19"/>
    <p:sldId id="280"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86" autoAdjust="0"/>
  </p:normalViewPr>
  <p:slideViewPr>
    <p:cSldViewPr>
      <p:cViewPr varScale="1">
        <p:scale>
          <a:sx n="68" d="100"/>
          <a:sy n="68" d="100"/>
        </p:scale>
        <p:origin x="14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37336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25287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16662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9241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333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15143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1253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10132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04264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5175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9579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1006831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13519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0270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587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3271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0050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67700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10382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55769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69493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05/09/2016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27345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t>05/09/2016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t>‹Nº›</a:t>
            </a:fld>
            <a:endParaRPr lang="es-MX"/>
          </a:p>
        </p:txBody>
      </p:sp>
    </p:spTree>
    <p:extLst>
      <p:ext uri="{BB962C8B-B14F-4D97-AF65-F5344CB8AC3E}">
        <p14:creationId xmlns:p14="http://schemas.microsoft.com/office/powerpoint/2010/main" val="171991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solidFill>
                  <a:prstClr val="black">
                    <a:tint val="75000"/>
                  </a:prstClr>
                </a:solidFill>
              </a:rPr>
              <a:pPr/>
              <a:t>05/09/2016</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1177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1700808"/>
            <a:ext cx="7772400" cy="1470025"/>
          </a:xfrm>
        </p:spPr>
        <p:txBody>
          <a:bodyPr/>
          <a:lstStyle/>
          <a:p>
            <a:r>
              <a:rPr lang="es-MX" b="1" dirty="0" smtClean="0"/>
              <a:t>Ajustes y Tolerancias</a:t>
            </a:r>
            <a:endParaRPr lang="es-MX" b="1" dirty="0"/>
          </a:p>
        </p:txBody>
      </p:sp>
      <p:sp>
        <p:nvSpPr>
          <p:cNvPr id="4" name="3 Subtítulo"/>
          <p:cNvSpPr txBox="1">
            <a:spLocks noGrp="1"/>
          </p:cNvSpPr>
          <p:nvPr>
            <p:ph type="subTitle" idx="1"/>
          </p:nvPr>
        </p:nvSpPr>
        <p:spPr>
          <a:xfrm>
            <a:off x="1043608" y="3717032"/>
            <a:ext cx="7776864" cy="2616101"/>
          </a:xfrm>
          <a:prstGeom prst="rect">
            <a:avLst/>
          </a:prstGeom>
          <a:noFill/>
        </p:spPr>
        <p:txBody>
          <a:bodyPr wrap="square" rtlCol="0">
            <a:spAutoFit/>
          </a:bodyPr>
          <a:lstStyle/>
          <a:p>
            <a:pPr algn="l"/>
            <a:r>
              <a:rPr lang="es-MX" sz="2000" b="1" dirty="0" smtClean="0">
                <a:solidFill>
                  <a:schemeClr val="tx1"/>
                </a:solidFill>
                <a:latin typeface="Arial" pitchFamily="34" charset="0"/>
                <a:cs typeface="Arial" pitchFamily="34" charset="0"/>
              </a:rPr>
              <a:t>Área Académica: Licenciatura en Ingeniería Mecánica</a:t>
            </a:r>
          </a:p>
          <a:p>
            <a:pPr algn="l"/>
            <a:endParaRPr lang="es-MX" sz="2000" b="1" dirty="0" smtClean="0">
              <a:solidFill>
                <a:schemeClr val="tx1"/>
              </a:solidFill>
              <a:latin typeface="Arial" pitchFamily="34" charset="0"/>
              <a:cs typeface="Arial" pitchFamily="34" charset="0"/>
            </a:endParaRPr>
          </a:p>
          <a:p>
            <a:pPr algn="l"/>
            <a:endParaRPr lang="es-MX" sz="2000" b="1" dirty="0" smtClean="0">
              <a:solidFill>
                <a:schemeClr val="tx1"/>
              </a:solidFill>
              <a:latin typeface="Arial" pitchFamily="34" charset="0"/>
              <a:cs typeface="Arial" pitchFamily="34" charset="0"/>
            </a:endParaRPr>
          </a:p>
          <a:p>
            <a:pPr algn="l"/>
            <a:r>
              <a:rPr lang="es-MX" sz="2000" b="1" dirty="0" smtClean="0">
                <a:solidFill>
                  <a:schemeClr val="tx1"/>
                </a:solidFill>
                <a:latin typeface="Arial" pitchFamily="34" charset="0"/>
                <a:cs typeface="Arial" pitchFamily="34" charset="0"/>
              </a:rPr>
              <a:t>Profesor(a): Ing. Oscar Negrete Sepúlveda</a:t>
            </a:r>
          </a:p>
          <a:p>
            <a:pPr algn="l"/>
            <a:endParaRPr lang="es-MX" sz="2000" b="1" dirty="0" smtClean="0">
              <a:solidFill>
                <a:schemeClr val="tx1"/>
              </a:solidFill>
              <a:latin typeface="Arial" pitchFamily="34" charset="0"/>
              <a:cs typeface="Arial" pitchFamily="34" charset="0"/>
            </a:endParaRPr>
          </a:p>
          <a:p>
            <a:pPr algn="l"/>
            <a:endParaRPr lang="es-MX" sz="2000" b="1" dirty="0" smtClean="0">
              <a:solidFill>
                <a:schemeClr val="tx1"/>
              </a:solidFill>
              <a:latin typeface="Arial" pitchFamily="34" charset="0"/>
              <a:cs typeface="Arial" pitchFamily="34" charset="0"/>
            </a:endParaRPr>
          </a:p>
          <a:p>
            <a:pPr algn="l"/>
            <a:r>
              <a:rPr lang="es-MX" sz="2000" b="1" dirty="0" smtClean="0">
                <a:solidFill>
                  <a:schemeClr val="tx1"/>
                </a:solidFill>
                <a:latin typeface="Arial" pitchFamily="34" charset="0"/>
                <a:cs typeface="Arial" pitchFamily="34" charset="0"/>
              </a:rPr>
              <a:t>Periodo: Julio – Diciembre 2016</a:t>
            </a:r>
            <a:endParaRPr lang="es-MX"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99427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6964" y="46863"/>
            <a:ext cx="8229600" cy="1143000"/>
          </a:xfrm>
        </p:spPr>
        <p:txBody>
          <a:bodyPr>
            <a:noAutofit/>
          </a:bodyPr>
          <a:lstStyle/>
          <a:p>
            <a:pPr marL="0" indent="0"/>
            <a:r>
              <a:rPr lang="es-MX" sz="3600" b="1" dirty="0">
                <a:latin typeface="Arial" pitchFamily="34" charset="0"/>
                <a:cs typeface="Arial" pitchFamily="34" charset="0"/>
              </a:rPr>
              <a:t>AJUSTES HOLGADOS DE </a:t>
            </a:r>
            <a:r>
              <a:rPr lang="es-MX" sz="3600" b="1" dirty="0" smtClean="0">
                <a:latin typeface="Arial" pitchFamily="34" charset="0"/>
                <a:cs typeface="Arial" pitchFamily="34" charset="0"/>
              </a:rPr>
              <a:t>LOCALIZACIÓN </a:t>
            </a:r>
            <a:endParaRPr lang="es-MX" sz="3600" b="1" dirty="0">
              <a:latin typeface="Arial" pitchFamily="34" charset="0"/>
              <a:cs typeface="Arial" pitchFamily="34" charset="0"/>
            </a:endParaRPr>
          </a:p>
        </p:txBody>
      </p:sp>
      <p:sp>
        <p:nvSpPr>
          <p:cNvPr id="4" name="Rectángulo 3"/>
          <p:cNvSpPr/>
          <p:nvPr/>
        </p:nvSpPr>
        <p:spPr>
          <a:xfrm>
            <a:off x="426964" y="1224005"/>
            <a:ext cx="8496944" cy="3785652"/>
          </a:xfrm>
          <a:prstGeom prst="rect">
            <a:avLst/>
          </a:prstGeom>
        </p:spPr>
        <p:txBody>
          <a:bodyPr wrap="square">
            <a:spAutoFit/>
          </a:bodyPr>
          <a:lstStyle/>
          <a:p>
            <a:pPr algn="just"/>
            <a:r>
              <a:rPr lang="es-MX" sz="2000" dirty="0" smtClean="0">
                <a:solidFill>
                  <a:srgbClr val="000000"/>
                </a:solidFill>
                <a:latin typeface="Calibri" panose="020F0502020204030204" pitchFamily="34" charset="0"/>
              </a:rPr>
              <a:t>Se </a:t>
            </a:r>
            <a:r>
              <a:rPr lang="es-MX" sz="2000" dirty="0">
                <a:solidFill>
                  <a:srgbClr val="000000"/>
                </a:solidFill>
                <a:latin typeface="Calibri" panose="020F0502020204030204" pitchFamily="34" charset="0"/>
              </a:rPr>
              <a:t>utilizan para partes que normalmente son estacionarias, pero pueden ensamblarse o desensamblarse con libertad. Los ajustes van de los exactos para partes que requieren una localización precisa, ajustes de holgura media para partes como cuñas a ajustes de cierre con ajuste cerrado, donde la libertad de ensamblaje es primordial. </a:t>
            </a:r>
          </a:p>
          <a:p>
            <a:pPr algn="just"/>
            <a:r>
              <a:rPr lang="es-MX" sz="2000" b="1" dirty="0">
                <a:solidFill>
                  <a:srgbClr val="000000"/>
                </a:solidFill>
                <a:latin typeface="Calibri" panose="020F0502020204030204" pitchFamily="34" charset="0"/>
              </a:rPr>
              <a:t>LC1 a LC4: </a:t>
            </a:r>
            <a:r>
              <a:rPr lang="es-MX" sz="2000" dirty="0">
                <a:solidFill>
                  <a:srgbClr val="000000"/>
                </a:solidFill>
                <a:latin typeface="Calibri" panose="020F0502020204030204" pitchFamily="34" charset="0"/>
              </a:rPr>
              <a:t>estos ajustes tienen una holgura nula mínima, pero en la práctica existe la probabilidad de que el ajuste siempre tenga una holgura </a:t>
            </a:r>
          </a:p>
          <a:p>
            <a:pPr algn="just"/>
            <a:r>
              <a:rPr lang="es-MX" sz="2000" b="1" dirty="0">
                <a:solidFill>
                  <a:srgbClr val="000000"/>
                </a:solidFill>
                <a:latin typeface="Calibri" panose="020F0502020204030204" pitchFamily="34" charset="0"/>
              </a:rPr>
              <a:t>LC5 y LC6: </a:t>
            </a:r>
            <a:r>
              <a:rPr lang="es-MX" sz="2000" dirty="0">
                <a:solidFill>
                  <a:srgbClr val="000000"/>
                </a:solidFill>
                <a:latin typeface="Calibri" panose="020F0502020204030204" pitchFamily="34" charset="0"/>
              </a:rPr>
              <a:t>estos ajustes tienen una pequeña holgura mínima destinada a ajustes cerrados de localización para partes sin rotación </a:t>
            </a:r>
          </a:p>
          <a:p>
            <a:pPr algn="just"/>
            <a:r>
              <a:rPr lang="es-MX" sz="2000" b="1" dirty="0">
                <a:solidFill>
                  <a:srgbClr val="000000"/>
                </a:solidFill>
                <a:latin typeface="Calibri" panose="020F0502020204030204" pitchFamily="34" charset="0"/>
              </a:rPr>
              <a:t>LC7 y LC11: </a:t>
            </a:r>
            <a:r>
              <a:rPr lang="es-MX" sz="2000" dirty="0">
                <a:solidFill>
                  <a:srgbClr val="000000"/>
                </a:solidFill>
                <a:latin typeface="Calibri" panose="020F0502020204030204" pitchFamily="34" charset="0"/>
              </a:rPr>
              <a:t>estos ajustes tienen progresivamente holguras más amplias y tolerancias que son útiles para diversos ajustes cerrados, amplios para el montaje de pernos y partes semejantes </a:t>
            </a:r>
            <a:endParaRPr lang="es-MX" sz="2000" dirty="0"/>
          </a:p>
        </p:txBody>
      </p:sp>
    </p:spTree>
    <p:extLst>
      <p:ext uri="{BB962C8B-B14F-4D97-AF65-F5344CB8AC3E}">
        <p14:creationId xmlns:p14="http://schemas.microsoft.com/office/powerpoint/2010/main" val="691008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6964" y="46863"/>
            <a:ext cx="8229600" cy="1143000"/>
          </a:xfrm>
        </p:spPr>
        <p:txBody>
          <a:bodyPr>
            <a:noAutofit/>
          </a:bodyPr>
          <a:lstStyle/>
          <a:p>
            <a:pPr marL="0" indent="0"/>
            <a:r>
              <a:rPr lang="es-MX" sz="3600" b="1" dirty="0">
                <a:latin typeface="Arial" pitchFamily="34" charset="0"/>
                <a:cs typeface="Arial" pitchFamily="34" charset="0"/>
              </a:rPr>
              <a:t>AJUSTES HOLGADOS DE </a:t>
            </a:r>
            <a:r>
              <a:rPr lang="es-MX" sz="3600" b="1" dirty="0" smtClean="0">
                <a:latin typeface="Arial" pitchFamily="34" charset="0"/>
                <a:cs typeface="Arial" pitchFamily="34" charset="0"/>
              </a:rPr>
              <a:t>LOCALIZACIÓN </a:t>
            </a:r>
            <a:endParaRPr lang="es-MX" sz="3600" b="1" dirty="0">
              <a:latin typeface="Arial" pitchFamily="34" charset="0"/>
              <a:cs typeface="Arial" pitchFamily="34" charset="0"/>
            </a:endParaRPr>
          </a:p>
        </p:txBody>
      </p:sp>
      <p:pic>
        <p:nvPicPr>
          <p:cNvPr id="3" name="Imagen 2"/>
          <p:cNvPicPr>
            <a:picLocks noChangeAspect="1"/>
          </p:cNvPicPr>
          <p:nvPr/>
        </p:nvPicPr>
        <p:blipFill>
          <a:blip r:embed="rId3">
            <a:lum contrast="20000"/>
          </a:blip>
          <a:stretch>
            <a:fillRect/>
          </a:stretch>
        </p:blipFill>
        <p:spPr>
          <a:xfrm>
            <a:off x="611560" y="1484784"/>
            <a:ext cx="7848872" cy="3600400"/>
          </a:xfrm>
          <a:prstGeom prst="rect">
            <a:avLst/>
          </a:prstGeom>
        </p:spPr>
      </p:pic>
    </p:spTree>
    <p:extLst>
      <p:ext uri="{BB962C8B-B14F-4D97-AF65-F5344CB8AC3E}">
        <p14:creationId xmlns:p14="http://schemas.microsoft.com/office/powerpoint/2010/main" val="2640401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15961" y="61182"/>
            <a:ext cx="8229600" cy="1143000"/>
          </a:xfrm>
        </p:spPr>
        <p:txBody>
          <a:bodyPr>
            <a:normAutofit fontScale="90000"/>
          </a:bodyPr>
          <a:lstStyle/>
          <a:p>
            <a:pPr marL="0" indent="0"/>
            <a:r>
              <a:rPr lang="es-MX" b="1" dirty="0">
                <a:latin typeface="Arial" pitchFamily="34" charset="0"/>
                <a:cs typeface="Arial" pitchFamily="34" charset="0"/>
              </a:rPr>
              <a:t>AJUSTES DE </a:t>
            </a:r>
            <a:r>
              <a:rPr lang="es-MX" b="1" dirty="0" smtClean="0">
                <a:latin typeface="Arial" pitchFamily="34" charset="0"/>
                <a:cs typeface="Arial" pitchFamily="34" charset="0"/>
              </a:rPr>
              <a:t>TRANCISIÓN </a:t>
            </a:r>
            <a:r>
              <a:rPr lang="es-MX" b="1" dirty="0">
                <a:latin typeface="Arial" pitchFamily="34" charset="0"/>
                <a:cs typeface="Arial" pitchFamily="34" charset="0"/>
              </a:rPr>
              <a:t>DE </a:t>
            </a:r>
            <a:r>
              <a:rPr lang="es-MX" b="1" dirty="0" smtClean="0">
                <a:latin typeface="Arial" pitchFamily="34" charset="0"/>
                <a:cs typeface="Arial" pitchFamily="34" charset="0"/>
              </a:rPr>
              <a:t>LOCALIZACIÓN</a:t>
            </a:r>
            <a:endParaRPr lang="es-MX" b="1" dirty="0">
              <a:latin typeface="Arial" pitchFamily="34" charset="0"/>
              <a:cs typeface="Arial" pitchFamily="34" charset="0"/>
            </a:endParaRPr>
          </a:p>
        </p:txBody>
      </p:sp>
      <p:sp>
        <p:nvSpPr>
          <p:cNvPr id="3" name="Rectángulo 2"/>
          <p:cNvSpPr/>
          <p:nvPr/>
        </p:nvSpPr>
        <p:spPr>
          <a:xfrm>
            <a:off x="383740" y="1340768"/>
            <a:ext cx="8494041" cy="3477875"/>
          </a:xfrm>
          <a:prstGeom prst="rect">
            <a:avLst/>
          </a:prstGeom>
        </p:spPr>
        <p:txBody>
          <a:bodyPr wrap="square">
            <a:spAutoFit/>
          </a:bodyPr>
          <a:lstStyle/>
          <a:p>
            <a:r>
              <a:rPr lang="es-MX" sz="2000" dirty="0">
                <a:solidFill>
                  <a:srgbClr val="000000"/>
                </a:solidFill>
                <a:latin typeface="Calibri" panose="020F0502020204030204" pitchFamily="34" charset="0"/>
              </a:rPr>
              <a:t>Se encuentran comprendidos entre los ajustes con holgura y los ajustes con interferencia y se le aplica donde la localización precisa es importante, pero se permite un grado reducido de holgura o de </a:t>
            </a:r>
            <a:r>
              <a:rPr lang="es-MX" sz="2000" dirty="0" smtClean="0">
                <a:solidFill>
                  <a:srgbClr val="000000"/>
                </a:solidFill>
                <a:latin typeface="Calibri" panose="020F0502020204030204" pitchFamily="34" charset="0"/>
              </a:rPr>
              <a:t>interferencia. </a:t>
            </a:r>
            <a:endParaRPr lang="es-MX" sz="2000" dirty="0">
              <a:solidFill>
                <a:srgbClr val="000000"/>
              </a:solidFill>
              <a:latin typeface="Calibri" panose="020F0502020204030204" pitchFamily="34" charset="0"/>
            </a:endParaRPr>
          </a:p>
          <a:p>
            <a:r>
              <a:rPr lang="es-MX" sz="2000" b="1" dirty="0">
                <a:solidFill>
                  <a:srgbClr val="000000"/>
                </a:solidFill>
                <a:latin typeface="Calibri" panose="020F0502020204030204" pitchFamily="34" charset="0"/>
              </a:rPr>
              <a:t>LT1 y LT2: </a:t>
            </a:r>
            <a:r>
              <a:rPr lang="es-MX" sz="2000" dirty="0">
                <a:solidFill>
                  <a:srgbClr val="000000"/>
                </a:solidFill>
                <a:latin typeface="Calibri" panose="020F0502020204030204" pitchFamily="34" charset="0"/>
              </a:rPr>
              <a:t>estos ajustes promedio tienen una holgura ligera lo cuales dan un ligero ajuste de impulso y se les utiliza donde la holgura máxima es menor que para los ajustes LC1 a </a:t>
            </a:r>
            <a:r>
              <a:rPr lang="es-MX" sz="2000" dirty="0" smtClean="0">
                <a:solidFill>
                  <a:srgbClr val="000000"/>
                </a:solidFill>
                <a:latin typeface="Calibri" panose="020F0502020204030204" pitchFamily="34" charset="0"/>
              </a:rPr>
              <a:t>LC3. </a:t>
            </a:r>
            <a:endParaRPr lang="es-MX" sz="2000" dirty="0">
              <a:solidFill>
                <a:srgbClr val="000000"/>
              </a:solidFill>
              <a:latin typeface="Calibri" panose="020F0502020204030204" pitchFamily="34" charset="0"/>
            </a:endParaRPr>
          </a:p>
          <a:p>
            <a:r>
              <a:rPr lang="es-MX" sz="2000" b="1" dirty="0">
                <a:solidFill>
                  <a:srgbClr val="000000"/>
                </a:solidFill>
                <a:latin typeface="Calibri" panose="020F0502020204030204" pitchFamily="34" charset="0"/>
              </a:rPr>
              <a:t>LT3 y LT4 </a:t>
            </a:r>
            <a:r>
              <a:rPr lang="es-MX" sz="2000" dirty="0">
                <a:solidFill>
                  <a:srgbClr val="000000"/>
                </a:solidFill>
                <a:latin typeface="Calibri" panose="020F0502020204030204" pitchFamily="34" charset="0"/>
              </a:rPr>
              <a:t>estos ajustes se promedian casi sin holgura y se utilizan donde sea posible tolerar interferencia, por ejemplo para eliminar vibración. </a:t>
            </a:r>
          </a:p>
          <a:p>
            <a:r>
              <a:rPr lang="es-MX" sz="2000" b="1" dirty="0">
                <a:solidFill>
                  <a:srgbClr val="000000"/>
                </a:solidFill>
                <a:latin typeface="Calibri" panose="020F0502020204030204" pitchFamily="34" charset="0"/>
              </a:rPr>
              <a:t>LT5 y LT6 </a:t>
            </a:r>
            <a:r>
              <a:rPr lang="es-MX" sz="2000" dirty="0">
                <a:solidFill>
                  <a:srgbClr val="000000"/>
                </a:solidFill>
                <a:latin typeface="Calibri" panose="020F0502020204030204" pitchFamily="34" charset="0"/>
              </a:rPr>
              <a:t>estos ajustes promedian una ligera interferencia a pesar de que en el ensamblaje se requiera una fuerza considerable cuando se encuentren sus límites y quizás sea necesario un ensamble selectivo. </a:t>
            </a:r>
            <a:endParaRPr lang="es-MX" sz="2000" dirty="0"/>
          </a:p>
        </p:txBody>
      </p:sp>
    </p:spTree>
    <p:extLst>
      <p:ext uri="{BB962C8B-B14F-4D97-AF65-F5344CB8AC3E}">
        <p14:creationId xmlns:p14="http://schemas.microsoft.com/office/powerpoint/2010/main" val="2478299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15961" y="61182"/>
            <a:ext cx="8229600" cy="1143000"/>
          </a:xfrm>
        </p:spPr>
        <p:txBody>
          <a:bodyPr>
            <a:noAutofit/>
          </a:bodyPr>
          <a:lstStyle/>
          <a:p>
            <a:pPr marL="0" indent="0"/>
            <a:r>
              <a:rPr lang="es-MX" sz="3600" b="1" dirty="0">
                <a:latin typeface="Arial" pitchFamily="34" charset="0"/>
                <a:cs typeface="Arial" pitchFamily="34" charset="0"/>
              </a:rPr>
              <a:t>AJUSTES DE </a:t>
            </a:r>
            <a:r>
              <a:rPr lang="es-MX" sz="3600" b="1" dirty="0" smtClean="0">
                <a:latin typeface="Arial" pitchFamily="34" charset="0"/>
                <a:cs typeface="Arial" pitchFamily="34" charset="0"/>
              </a:rPr>
              <a:t>TRANSICIÓN </a:t>
            </a:r>
            <a:r>
              <a:rPr lang="es-MX" sz="3600" b="1" dirty="0">
                <a:latin typeface="Arial" pitchFamily="34" charset="0"/>
                <a:cs typeface="Arial" pitchFamily="34" charset="0"/>
              </a:rPr>
              <a:t>DE </a:t>
            </a:r>
            <a:r>
              <a:rPr lang="es-MX" sz="3600" b="1" dirty="0" smtClean="0">
                <a:latin typeface="Arial" pitchFamily="34" charset="0"/>
                <a:cs typeface="Arial" pitchFamily="34" charset="0"/>
              </a:rPr>
              <a:t>LOCALIZACIÓN</a:t>
            </a:r>
            <a:endParaRPr lang="es-MX" sz="3600" b="1" dirty="0">
              <a:latin typeface="Arial" pitchFamily="34" charset="0"/>
              <a:cs typeface="Arial" pitchFamily="34" charset="0"/>
            </a:endParaRPr>
          </a:p>
        </p:txBody>
      </p:sp>
      <p:pic>
        <p:nvPicPr>
          <p:cNvPr id="4" name="Imagen 3"/>
          <p:cNvPicPr>
            <a:picLocks noChangeAspect="1"/>
          </p:cNvPicPr>
          <p:nvPr/>
        </p:nvPicPr>
        <p:blipFill>
          <a:blip r:embed="rId3">
            <a:lum contrast="20000"/>
          </a:blip>
          <a:stretch>
            <a:fillRect/>
          </a:stretch>
        </p:blipFill>
        <p:spPr>
          <a:xfrm>
            <a:off x="683568" y="1484784"/>
            <a:ext cx="7848872" cy="3744416"/>
          </a:xfrm>
          <a:prstGeom prst="rect">
            <a:avLst/>
          </a:prstGeom>
        </p:spPr>
      </p:pic>
    </p:spTree>
    <p:extLst>
      <p:ext uri="{BB962C8B-B14F-4D97-AF65-F5344CB8AC3E}">
        <p14:creationId xmlns:p14="http://schemas.microsoft.com/office/powerpoint/2010/main" val="269405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3568" y="0"/>
            <a:ext cx="8229600" cy="1143000"/>
          </a:xfrm>
        </p:spPr>
        <p:txBody>
          <a:bodyPr>
            <a:noAutofit/>
          </a:bodyPr>
          <a:lstStyle/>
          <a:p>
            <a:pPr marL="0" indent="0"/>
            <a:r>
              <a:rPr lang="es-MX" sz="3600" b="1" dirty="0"/>
              <a:t>AJUSTES CON INTERFERENCIA DE </a:t>
            </a:r>
            <a:r>
              <a:rPr lang="es-MX" sz="3600" b="1" dirty="0" smtClean="0"/>
              <a:t>LOCALIZACIÓN </a:t>
            </a:r>
            <a:endParaRPr lang="es-MX" sz="3600" b="1" dirty="0">
              <a:latin typeface="Arial" pitchFamily="34" charset="0"/>
              <a:cs typeface="Arial" pitchFamily="34" charset="0"/>
            </a:endParaRPr>
          </a:p>
        </p:txBody>
      </p:sp>
      <p:sp>
        <p:nvSpPr>
          <p:cNvPr id="4" name="Rectángulo 3"/>
          <p:cNvSpPr/>
          <p:nvPr/>
        </p:nvSpPr>
        <p:spPr>
          <a:xfrm>
            <a:off x="380292" y="1340768"/>
            <a:ext cx="8517632" cy="4093428"/>
          </a:xfrm>
          <a:prstGeom prst="rect">
            <a:avLst/>
          </a:prstGeom>
        </p:spPr>
        <p:txBody>
          <a:bodyPr wrap="square">
            <a:spAutoFit/>
          </a:bodyPr>
          <a:lstStyle/>
          <a:p>
            <a:pPr algn="just"/>
            <a:r>
              <a:rPr lang="es-MX" sz="2000" dirty="0">
                <a:solidFill>
                  <a:srgbClr val="000000"/>
                </a:solidFill>
                <a:latin typeface="Calibri" panose="020F0502020204030204" pitchFamily="34" charset="0"/>
              </a:rPr>
              <a:t>Se utilizan donde la exactitud de la ubicación es de primera importancia, y para partes que requieren de rigidez y alineación sin requisitos especiales para presión por perforación. </a:t>
            </a:r>
          </a:p>
          <a:p>
            <a:pPr algn="just"/>
            <a:r>
              <a:rPr lang="es-MX" sz="2000" b="1" dirty="0">
                <a:solidFill>
                  <a:srgbClr val="000000"/>
                </a:solidFill>
                <a:latin typeface="Calibri" panose="020F0502020204030204" pitchFamily="34" charset="0"/>
              </a:rPr>
              <a:t>LN1 y LN2 </a:t>
            </a:r>
            <a:r>
              <a:rPr lang="es-MX" sz="2000" dirty="0">
                <a:solidFill>
                  <a:srgbClr val="000000"/>
                </a:solidFill>
                <a:latin typeface="Calibri" panose="020F0502020204030204" pitchFamily="34" charset="0"/>
              </a:rPr>
              <a:t>estos ensambles son de baja presión con mínima interferencia, son adecuados para partes como pernos de empalme que se ensamblan con prensa de tornillo en acero hierro colado o cobre </a:t>
            </a:r>
          </a:p>
          <a:p>
            <a:pPr algn="just"/>
            <a:r>
              <a:rPr lang="es-MX" sz="2000" b="1" dirty="0">
                <a:solidFill>
                  <a:srgbClr val="000000"/>
                </a:solidFill>
                <a:latin typeface="Calibri" panose="020F0502020204030204" pitchFamily="34" charset="0"/>
              </a:rPr>
              <a:t>LN3</a:t>
            </a:r>
            <a:r>
              <a:rPr lang="es-MX" sz="2000" dirty="0">
                <a:solidFill>
                  <a:srgbClr val="000000"/>
                </a:solidFill>
                <a:latin typeface="Calibri" panose="020F0502020204030204" pitchFamily="34" charset="0"/>
              </a:rPr>
              <a:t> este ajuste es apropiado para el caso del ensamble de alta presión en acero y bronce, o como el ensamble de baja presión para materiales elásticos y de aleaciones ligeras </a:t>
            </a:r>
          </a:p>
          <a:p>
            <a:pPr algn="just"/>
            <a:r>
              <a:rPr lang="es-MX" sz="2000" b="1" dirty="0">
                <a:solidFill>
                  <a:srgbClr val="000000"/>
                </a:solidFill>
                <a:latin typeface="Calibri" panose="020F0502020204030204" pitchFamily="34" charset="0"/>
              </a:rPr>
              <a:t>LN4 a LN6 </a:t>
            </a:r>
            <a:r>
              <a:rPr lang="es-MX" sz="2000" dirty="0">
                <a:solidFill>
                  <a:srgbClr val="000000"/>
                </a:solidFill>
                <a:latin typeface="Calibri" panose="020F0502020204030204" pitchFamily="34" charset="0"/>
              </a:rPr>
              <a:t>a pesar de que el ajuste LN4 se utiliza para ensamblado permanente de partes de acero, estos ajustes principalmente se destinan a ensambles se presión para materiales más suaves o elásticos, como aleaciones ligeras y plásticos muy </a:t>
            </a:r>
            <a:r>
              <a:rPr lang="es-MX" sz="2000" dirty="0" smtClean="0">
                <a:solidFill>
                  <a:srgbClr val="000000"/>
                </a:solidFill>
                <a:latin typeface="Calibri" panose="020F0502020204030204" pitchFamily="34" charset="0"/>
              </a:rPr>
              <a:t>rígidos.</a:t>
            </a:r>
            <a:endParaRPr lang="es-MX" sz="2000" dirty="0"/>
          </a:p>
        </p:txBody>
      </p:sp>
    </p:spTree>
    <p:extLst>
      <p:ext uri="{BB962C8B-B14F-4D97-AF65-F5344CB8AC3E}">
        <p14:creationId xmlns:p14="http://schemas.microsoft.com/office/powerpoint/2010/main" val="3682004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15961" y="61182"/>
            <a:ext cx="8229600" cy="1143000"/>
          </a:xfrm>
        </p:spPr>
        <p:txBody>
          <a:bodyPr>
            <a:normAutofit fontScale="90000"/>
          </a:bodyPr>
          <a:lstStyle/>
          <a:p>
            <a:pPr marL="0" indent="0"/>
            <a:r>
              <a:rPr lang="es-MX" b="1" dirty="0"/>
              <a:t>AJUSTES CON INTERFERENCIA DE </a:t>
            </a:r>
            <a:r>
              <a:rPr lang="es-MX" b="1" dirty="0" smtClean="0"/>
              <a:t>LOCALIZACIÓN </a:t>
            </a:r>
            <a:endParaRPr lang="es-MX" b="1" dirty="0">
              <a:latin typeface="Arial" pitchFamily="34" charset="0"/>
              <a:cs typeface="Arial" pitchFamily="34" charset="0"/>
            </a:endParaRPr>
          </a:p>
        </p:txBody>
      </p:sp>
      <p:pic>
        <p:nvPicPr>
          <p:cNvPr id="4" name="Imagen 3"/>
          <p:cNvPicPr>
            <a:picLocks noChangeAspect="1"/>
          </p:cNvPicPr>
          <p:nvPr/>
        </p:nvPicPr>
        <p:blipFill>
          <a:blip r:embed="rId3">
            <a:lum contrast="20000"/>
          </a:blip>
          <a:stretch>
            <a:fillRect/>
          </a:stretch>
        </p:blipFill>
        <p:spPr>
          <a:xfrm>
            <a:off x="683568" y="1484784"/>
            <a:ext cx="8061993" cy="3744416"/>
          </a:xfrm>
          <a:prstGeom prst="rect">
            <a:avLst/>
          </a:prstGeom>
        </p:spPr>
      </p:pic>
    </p:spTree>
    <p:extLst>
      <p:ext uri="{BB962C8B-B14F-4D97-AF65-F5344CB8AC3E}">
        <p14:creationId xmlns:p14="http://schemas.microsoft.com/office/powerpoint/2010/main" val="2268669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pPr marL="0" indent="0"/>
            <a:r>
              <a:rPr lang="es-MX" b="1" dirty="0" smtClean="0">
                <a:latin typeface="Arial" pitchFamily="34" charset="0"/>
                <a:cs typeface="Arial" pitchFamily="34" charset="0"/>
              </a:rPr>
              <a:t>SÍMBOLO </a:t>
            </a:r>
            <a:r>
              <a:rPr lang="es-MX" b="1" dirty="0">
                <a:latin typeface="Arial" pitchFamily="34" charset="0"/>
                <a:cs typeface="Arial" pitchFamily="34" charset="0"/>
              </a:rPr>
              <a:t>DE </a:t>
            </a:r>
            <a:r>
              <a:rPr lang="es-MX" b="1" dirty="0" smtClean="0">
                <a:latin typeface="Arial" pitchFamily="34" charset="0"/>
                <a:cs typeface="Arial" pitchFamily="34" charset="0"/>
              </a:rPr>
              <a:t>TOLERANCIA</a:t>
            </a:r>
            <a:endParaRPr lang="es-MX" b="1" dirty="0">
              <a:latin typeface="Arial" pitchFamily="34" charset="0"/>
              <a:cs typeface="Arial" pitchFamily="34" charset="0"/>
            </a:endParaRPr>
          </a:p>
        </p:txBody>
      </p:sp>
      <p:pic>
        <p:nvPicPr>
          <p:cNvPr id="5" name="Imagen 4"/>
          <p:cNvPicPr>
            <a:picLocks noChangeAspect="1"/>
          </p:cNvPicPr>
          <p:nvPr/>
        </p:nvPicPr>
        <p:blipFill>
          <a:blip r:embed="rId3"/>
          <a:stretch>
            <a:fillRect/>
          </a:stretch>
        </p:blipFill>
        <p:spPr>
          <a:xfrm>
            <a:off x="1043608" y="1143000"/>
            <a:ext cx="6696744" cy="4523140"/>
          </a:xfrm>
          <a:prstGeom prst="rect">
            <a:avLst/>
          </a:prstGeom>
        </p:spPr>
      </p:pic>
    </p:spTree>
    <p:extLst>
      <p:ext uri="{BB962C8B-B14F-4D97-AF65-F5344CB8AC3E}">
        <p14:creationId xmlns:p14="http://schemas.microsoft.com/office/powerpoint/2010/main" val="320880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pPr marL="0" indent="0"/>
            <a:r>
              <a:rPr lang="es-MX" b="1" dirty="0">
                <a:latin typeface="Arial" pitchFamily="34" charset="0"/>
                <a:cs typeface="Arial" pitchFamily="34" charset="0"/>
              </a:rPr>
              <a:t>SIMBOLO DE </a:t>
            </a:r>
            <a:r>
              <a:rPr lang="es-MX" b="1" dirty="0" smtClean="0">
                <a:latin typeface="Arial" pitchFamily="34" charset="0"/>
                <a:cs typeface="Arial" pitchFamily="34" charset="0"/>
              </a:rPr>
              <a:t>TOLERANCIA</a:t>
            </a:r>
            <a:endParaRPr lang="es-MX" b="1" dirty="0">
              <a:latin typeface="Arial" pitchFamily="34" charset="0"/>
              <a:cs typeface="Arial" pitchFamily="34" charset="0"/>
            </a:endParaRPr>
          </a:p>
        </p:txBody>
      </p:sp>
      <p:pic>
        <p:nvPicPr>
          <p:cNvPr id="3" name="Imagen 2"/>
          <p:cNvPicPr>
            <a:picLocks noChangeAspect="1"/>
          </p:cNvPicPr>
          <p:nvPr/>
        </p:nvPicPr>
        <p:blipFill rotWithShape="1">
          <a:blip r:embed="rId3">
            <a:lum contrast="20000"/>
          </a:blip>
          <a:srcRect t="-1" b="3031"/>
          <a:stretch/>
        </p:blipFill>
        <p:spPr>
          <a:xfrm>
            <a:off x="375610" y="1340768"/>
            <a:ext cx="8424936" cy="2304256"/>
          </a:xfrm>
          <a:prstGeom prst="rect">
            <a:avLst/>
          </a:prstGeom>
        </p:spPr>
      </p:pic>
    </p:spTree>
    <p:extLst>
      <p:ext uri="{BB962C8B-B14F-4D97-AF65-F5344CB8AC3E}">
        <p14:creationId xmlns:p14="http://schemas.microsoft.com/office/powerpoint/2010/main" val="1344611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0" indent="0"/>
            <a:r>
              <a:rPr lang="es-MX" b="1" dirty="0" smtClean="0">
                <a:latin typeface="Arial" pitchFamily="34" charset="0"/>
                <a:cs typeface="Arial" pitchFamily="34" charset="0"/>
              </a:rPr>
              <a:t>Referencias </a:t>
            </a:r>
            <a:r>
              <a:rPr lang="es-MX" b="1" dirty="0">
                <a:latin typeface="Arial" pitchFamily="34" charset="0"/>
                <a:cs typeface="Arial" pitchFamily="34" charset="0"/>
              </a:rPr>
              <a:t>bibliográficas </a:t>
            </a:r>
          </a:p>
        </p:txBody>
      </p:sp>
      <p:sp>
        <p:nvSpPr>
          <p:cNvPr id="6" name="CuadroTexto 5"/>
          <p:cNvSpPr txBox="1"/>
          <p:nvPr/>
        </p:nvSpPr>
        <p:spPr>
          <a:xfrm>
            <a:off x="971600" y="1772816"/>
            <a:ext cx="6912768" cy="646331"/>
          </a:xfrm>
          <a:prstGeom prst="rect">
            <a:avLst/>
          </a:prstGeom>
          <a:noFill/>
        </p:spPr>
        <p:txBody>
          <a:bodyPr wrap="square" rtlCol="0">
            <a:spAutoFit/>
          </a:bodyPr>
          <a:lstStyle/>
          <a:p>
            <a:pPr marL="285750" indent="-285750">
              <a:buFont typeface="Arial" panose="020B0604020202020204" pitchFamily="34" charset="0"/>
              <a:buChar char="•"/>
            </a:pPr>
            <a:r>
              <a:rPr lang="es-MX" dirty="0" smtClean="0"/>
              <a:t>Jensen, Cecil., </a:t>
            </a:r>
            <a:r>
              <a:rPr lang="es-MX" dirty="0"/>
              <a:t>&amp; </a:t>
            </a:r>
            <a:r>
              <a:rPr lang="es-MX" dirty="0" err="1" smtClean="0"/>
              <a:t>Densel</a:t>
            </a:r>
            <a:r>
              <a:rPr lang="es-MX" dirty="0" smtClean="0"/>
              <a:t>, </a:t>
            </a:r>
            <a:r>
              <a:rPr lang="es-MX" dirty="0" err="1" smtClean="0"/>
              <a:t>Jay</a:t>
            </a:r>
            <a:r>
              <a:rPr lang="es-MX" dirty="0" smtClean="0"/>
              <a:t>. </a:t>
            </a:r>
            <a:r>
              <a:rPr lang="es-MX" dirty="0"/>
              <a:t>(</a:t>
            </a:r>
            <a:r>
              <a:rPr lang="es-MX" dirty="0" smtClean="0"/>
              <a:t>2003). Dibujo y Diseño en Ingeniería.  Mc Graw Hill.</a:t>
            </a:r>
            <a:endParaRPr lang="es-MX" dirty="0"/>
          </a:p>
        </p:txBody>
      </p:sp>
    </p:spTree>
    <p:extLst>
      <p:ext uri="{BB962C8B-B14F-4D97-AF65-F5344CB8AC3E}">
        <p14:creationId xmlns:p14="http://schemas.microsoft.com/office/powerpoint/2010/main" val="2688974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38370" y="-162272"/>
            <a:ext cx="8229600" cy="1143000"/>
          </a:xfrm>
        </p:spPr>
        <p:txBody>
          <a:bodyPr>
            <a:normAutofit/>
          </a:bodyPr>
          <a:lstStyle/>
          <a:p>
            <a:r>
              <a:rPr lang="es-MX" dirty="0"/>
              <a:t>Introducción </a:t>
            </a:r>
          </a:p>
        </p:txBody>
      </p:sp>
      <p:sp>
        <p:nvSpPr>
          <p:cNvPr id="3" name="2 Marcador de contenido"/>
          <p:cNvSpPr>
            <a:spLocks noGrp="1"/>
          </p:cNvSpPr>
          <p:nvPr>
            <p:ph idx="1"/>
          </p:nvPr>
        </p:nvSpPr>
        <p:spPr>
          <a:xfrm>
            <a:off x="539552" y="764704"/>
            <a:ext cx="8229600" cy="4525963"/>
          </a:xfrm>
        </p:spPr>
        <p:txBody>
          <a:bodyPr>
            <a:noAutofit/>
          </a:bodyPr>
          <a:lstStyle/>
          <a:p>
            <a:pPr marL="0" indent="0" algn="ctr">
              <a:buNone/>
            </a:pPr>
            <a:r>
              <a:rPr lang="es-MX" sz="1600" b="1" dirty="0">
                <a:latin typeface="Arial" pitchFamily="34" charset="0"/>
                <a:cs typeface="Arial" pitchFamily="34" charset="0"/>
              </a:rPr>
              <a:t>Resumen </a:t>
            </a:r>
            <a:endParaRPr lang="es-MX" sz="1600" b="1" dirty="0" smtClean="0">
              <a:latin typeface="Arial" pitchFamily="34" charset="0"/>
              <a:cs typeface="Arial" pitchFamily="34" charset="0"/>
            </a:endParaRPr>
          </a:p>
          <a:p>
            <a:pPr marL="0" indent="0" algn="ctr">
              <a:buNone/>
            </a:pPr>
            <a:r>
              <a:rPr lang="es-MX" sz="1600" b="1" dirty="0">
                <a:latin typeface="Arial" pitchFamily="34" charset="0"/>
                <a:cs typeface="Arial" pitchFamily="34" charset="0"/>
              </a:rPr>
              <a:t>En la fabricación de </a:t>
            </a:r>
            <a:r>
              <a:rPr lang="es-MX" sz="1600" b="1" dirty="0" smtClean="0">
                <a:latin typeface="Arial" pitchFamily="34" charset="0"/>
                <a:cs typeface="Arial" pitchFamily="34" charset="0"/>
              </a:rPr>
              <a:t>piezas, </a:t>
            </a:r>
            <a:r>
              <a:rPr lang="es-MX" sz="1600" b="1" dirty="0">
                <a:latin typeface="Arial" pitchFamily="34" charset="0"/>
                <a:cs typeface="Arial" pitchFamily="34" charset="0"/>
              </a:rPr>
              <a:t>el </a:t>
            </a:r>
            <a:r>
              <a:rPr lang="es-MX" sz="1600" b="1" dirty="0" smtClean="0">
                <a:latin typeface="Arial" pitchFamily="34" charset="0"/>
                <a:cs typeface="Arial" pitchFamily="34" charset="0"/>
              </a:rPr>
              <a:t>operador </a:t>
            </a:r>
            <a:r>
              <a:rPr lang="es-MX" sz="1600" b="1" dirty="0">
                <a:latin typeface="Arial" pitchFamily="34" charset="0"/>
                <a:cs typeface="Arial" pitchFamily="34" charset="0"/>
              </a:rPr>
              <a:t>experto se basa en las dimensiones especificadas en el dibujo. Sin embargo, no es </a:t>
            </a:r>
            <a:r>
              <a:rPr lang="es-MX" sz="1600" b="1" dirty="0" smtClean="0">
                <a:latin typeface="Arial" pitchFamily="34" charset="0"/>
                <a:cs typeface="Arial" pitchFamily="34" charset="0"/>
              </a:rPr>
              <a:t>posible </a:t>
            </a:r>
            <a:r>
              <a:rPr lang="es-MX" sz="1600" b="1" dirty="0">
                <a:latin typeface="Arial" pitchFamily="34" charset="0"/>
                <a:cs typeface="Arial" pitchFamily="34" charset="0"/>
              </a:rPr>
              <a:t>producir piezas con una precisión </a:t>
            </a:r>
            <a:r>
              <a:rPr lang="es-MX" sz="1600" b="1" dirty="0" smtClean="0">
                <a:latin typeface="Arial" pitchFamily="34" charset="0"/>
                <a:cs typeface="Arial" pitchFamily="34" charset="0"/>
              </a:rPr>
              <a:t>absoluta. </a:t>
            </a:r>
            <a:r>
              <a:rPr lang="es-MX" sz="1600" b="1" dirty="0">
                <a:latin typeface="Arial" pitchFamily="34" charset="0"/>
                <a:cs typeface="Arial" pitchFamily="34" charset="0"/>
              </a:rPr>
              <a:t>Además, no se requiere una </a:t>
            </a:r>
            <a:r>
              <a:rPr lang="es-MX" sz="1600" b="1" dirty="0" smtClean="0">
                <a:latin typeface="Arial" pitchFamily="34" charset="0"/>
                <a:cs typeface="Arial" pitchFamily="34" charset="0"/>
              </a:rPr>
              <a:t>medición </a:t>
            </a:r>
            <a:r>
              <a:rPr lang="es-MX" sz="1600" b="1" dirty="0">
                <a:latin typeface="Arial" pitchFamily="34" charset="0"/>
                <a:cs typeface="Arial" pitchFamily="34" charset="0"/>
              </a:rPr>
              <a:t>exacta de la dimensión. Por lo tanto, es necesario dar al productor una cierta tolerancia </a:t>
            </a:r>
            <a:r>
              <a:rPr lang="es-MX" sz="1600" b="1" dirty="0" smtClean="0">
                <a:latin typeface="Arial" pitchFamily="34" charset="0"/>
                <a:cs typeface="Arial" pitchFamily="34" charset="0"/>
              </a:rPr>
              <a:t>de </a:t>
            </a:r>
            <a:r>
              <a:rPr lang="es-MX" sz="1600" b="1" dirty="0">
                <a:latin typeface="Arial" pitchFamily="34" charset="0"/>
                <a:cs typeface="Arial" pitchFamily="34" charset="0"/>
              </a:rPr>
              <a:t>ciertos </a:t>
            </a:r>
            <a:r>
              <a:rPr lang="es-MX" sz="1600" b="1" dirty="0" smtClean="0">
                <a:latin typeface="Arial" pitchFamily="34" charset="0"/>
                <a:cs typeface="Arial" pitchFamily="34" charset="0"/>
              </a:rPr>
              <a:t>límites,  </a:t>
            </a:r>
            <a:r>
              <a:rPr lang="es-MX" sz="1600" b="1" dirty="0">
                <a:latin typeface="Arial" pitchFamily="34" charset="0"/>
                <a:cs typeface="Arial" pitchFamily="34" charset="0"/>
              </a:rPr>
              <a:t>la dimensión real puede variar. </a:t>
            </a:r>
            <a:r>
              <a:rPr lang="es-MX" sz="1600" b="1" dirty="0" smtClean="0">
                <a:latin typeface="Arial" pitchFamily="34" charset="0"/>
                <a:cs typeface="Arial" pitchFamily="34" charset="0"/>
              </a:rPr>
              <a:t>Esto se </a:t>
            </a:r>
            <a:r>
              <a:rPr lang="es-MX" sz="1600" b="1" dirty="0">
                <a:latin typeface="Arial" pitchFamily="34" charset="0"/>
                <a:cs typeface="Arial" pitchFamily="34" charset="0"/>
              </a:rPr>
              <a:t>llama tolerancia. Una tolerancia es la cantidad de variación permitida en tamaño y ubicación; por lo tanto, expresa la inexactitud de </a:t>
            </a:r>
            <a:r>
              <a:rPr lang="es-MX" sz="1600" b="1" dirty="0" smtClean="0">
                <a:latin typeface="Arial" pitchFamily="34" charset="0"/>
                <a:cs typeface="Arial" pitchFamily="34" charset="0"/>
              </a:rPr>
              <a:t>lo que se permite en los trabajos.</a:t>
            </a:r>
            <a:endParaRPr lang="es-MX" sz="1600" b="1" dirty="0">
              <a:latin typeface="Arial" pitchFamily="34" charset="0"/>
              <a:cs typeface="Arial" pitchFamily="34" charset="0"/>
            </a:endParaRPr>
          </a:p>
          <a:p>
            <a:pPr marL="0" indent="0" algn="ctr">
              <a:buNone/>
            </a:pPr>
            <a:r>
              <a:rPr lang="es-MX" sz="1600" b="1" dirty="0" smtClean="0">
                <a:latin typeface="Arial" pitchFamily="34" charset="0"/>
                <a:cs typeface="Arial" pitchFamily="34" charset="0"/>
              </a:rPr>
              <a:t>Abstract </a:t>
            </a:r>
          </a:p>
          <a:p>
            <a:pPr marL="0" indent="0" algn="ctr">
              <a:buNone/>
            </a:pPr>
            <a:r>
              <a:rPr lang="en-US" sz="1600" b="1" dirty="0" smtClean="0">
                <a:latin typeface="Arial" pitchFamily="34" charset="0"/>
                <a:cs typeface="Arial" pitchFamily="34" charset="0"/>
              </a:rPr>
              <a:t>In </a:t>
            </a:r>
            <a:r>
              <a:rPr lang="en-US" sz="1600" b="1" dirty="0">
                <a:latin typeface="Arial" pitchFamily="34" charset="0"/>
                <a:cs typeface="Arial" pitchFamily="34" charset="0"/>
              </a:rPr>
              <a:t>the manufacture of single parts, the expert worker relies on the dimensions specified in the drawing. However, it is neither possible to produce parts with absolute accuracy nor to measure them with this accuracy. In addition, an exact observance of the dimension is never required. Therefore, it is necessary to give the producer a certain allowance or certain limits within which the actual dimension may vary. </a:t>
            </a:r>
            <a:r>
              <a:rPr lang="en-US" sz="1600" b="1" dirty="0" smtClean="0">
                <a:latin typeface="Arial" pitchFamily="34" charset="0"/>
                <a:cs typeface="Arial" pitchFamily="34" charset="0"/>
              </a:rPr>
              <a:t>This “</a:t>
            </a:r>
            <a:r>
              <a:rPr lang="en-US" sz="1600" b="1" dirty="0">
                <a:latin typeface="Arial" pitchFamily="34" charset="0"/>
                <a:cs typeface="Arial" pitchFamily="34" charset="0"/>
              </a:rPr>
              <a:t>allowance” is called </a:t>
            </a:r>
            <a:r>
              <a:rPr lang="en-US" sz="1600" b="1" dirty="0" smtClean="0">
                <a:latin typeface="Arial" pitchFamily="34" charset="0"/>
                <a:cs typeface="Arial" pitchFamily="34" charset="0"/>
              </a:rPr>
              <a:t>tolerance. </a:t>
            </a:r>
            <a:r>
              <a:rPr lang="en-US" sz="1600" b="1" dirty="0">
                <a:latin typeface="Arial" pitchFamily="34" charset="0"/>
                <a:cs typeface="Arial" pitchFamily="34" charset="0"/>
              </a:rPr>
              <a:t>A tolerance is the amount of variation permitted in size and location; thus, it expresses the inaccuracy of the work that is allowed.</a:t>
            </a:r>
            <a:endParaRPr lang="es-MX" sz="1600" b="1" dirty="0" smtClean="0">
              <a:latin typeface="Arial" pitchFamily="34" charset="0"/>
              <a:cs typeface="Arial" pitchFamily="34" charset="0"/>
            </a:endParaRPr>
          </a:p>
          <a:p>
            <a:pPr marL="0" indent="0">
              <a:buNone/>
            </a:pPr>
            <a:r>
              <a:rPr lang="es-MX" sz="1600" b="1" dirty="0" err="1" smtClean="0">
                <a:latin typeface="Arial" pitchFamily="34" charset="0"/>
                <a:cs typeface="Arial" pitchFamily="34" charset="0"/>
              </a:rPr>
              <a:t>Keywords</a:t>
            </a:r>
            <a:r>
              <a:rPr lang="es-MX" sz="1600" b="1" dirty="0" smtClean="0">
                <a:latin typeface="Arial" pitchFamily="34" charset="0"/>
                <a:cs typeface="Arial" pitchFamily="34" charset="0"/>
              </a:rPr>
              <a:t>: </a:t>
            </a:r>
            <a:r>
              <a:rPr lang="es-MX" sz="1600" b="1" dirty="0" err="1">
                <a:latin typeface="Arial" pitchFamily="34" charset="0"/>
                <a:cs typeface="Arial" pitchFamily="34" charset="0"/>
              </a:rPr>
              <a:t>T</a:t>
            </a:r>
            <a:r>
              <a:rPr lang="es-MX" sz="1600" b="1" dirty="0" err="1" smtClean="0">
                <a:latin typeface="Arial" pitchFamily="34" charset="0"/>
                <a:cs typeface="Arial" pitchFamily="34" charset="0"/>
              </a:rPr>
              <a:t>olerance</a:t>
            </a:r>
            <a:r>
              <a:rPr lang="es-MX" sz="1600" b="1" dirty="0" smtClean="0">
                <a:latin typeface="Arial" pitchFamily="34" charset="0"/>
                <a:cs typeface="Arial" pitchFamily="34" charset="0"/>
              </a:rPr>
              <a:t>, </a:t>
            </a:r>
            <a:r>
              <a:rPr lang="es-MX" sz="1600" b="1" dirty="0" err="1" smtClean="0">
                <a:latin typeface="Arial" pitchFamily="34" charset="0"/>
                <a:cs typeface="Arial" pitchFamily="34" charset="0"/>
              </a:rPr>
              <a:t>variation</a:t>
            </a:r>
            <a:r>
              <a:rPr lang="es-MX" sz="1600" b="1" dirty="0" smtClean="0">
                <a:latin typeface="Arial" pitchFamily="34" charset="0"/>
                <a:cs typeface="Arial" pitchFamily="34" charset="0"/>
              </a:rPr>
              <a:t>, </a:t>
            </a:r>
            <a:r>
              <a:rPr lang="es-MX" sz="1600" b="1" dirty="0" err="1" smtClean="0">
                <a:latin typeface="Arial" pitchFamily="34" charset="0"/>
                <a:cs typeface="Arial" pitchFamily="34" charset="0"/>
              </a:rPr>
              <a:t>dimensions</a:t>
            </a:r>
            <a:r>
              <a:rPr lang="es-MX" sz="1600" b="1" dirty="0" smtClean="0">
                <a:latin typeface="Arial" pitchFamily="34" charset="0"/>
                <a:cs typeface="Arial" pitchFamily="34" charset="0"/>
              </a:rPr>
              <a:t>.</a:t>
            </a:r>
            <a:endParaRPr lang="es-MX" sz="1600" dirty="0"/>
          </a:p>
        </p:txBody>
      </p:sp>
    </p:spTree>
    <p:extLst>
      <p:ext uri="{BB962C8B-B14F-4D97-AF65-F5344CB8AC3E}">
        <p14:creationId xmlns:p14="http://schemas.microsoft.com/office/powerpoint/2010/main" val="2862717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3"/>
            <a:ext cx="8229600" cy="1143000"/>
          </a:xfrm>
        </p:spPr>
        <p:txBody>
          <a:bodyPr>
            <a:normAutofit/>
          </a:bodyPr>
          <a:lstStyle/>
          <a:p>
            <a:pPr marL="0" indent="0"/>
            <a:r>
              <a:rPr lang="es-MX" b="1" dirty="0"/>
              <a:t>LÍMITES Y TOLERANCIAS </a:t>
            </a:r>
            <a:endParaRPr lang="es-MX" b="1" dirty="0">
              <a:latin typeface="Arial" pitchFamily="34" charset="0"/>
              <a:cs typeface="Arial" pitchFamily="34" charset="0"/>
            </a:endParaRPr>
          </a:p>
        </p:txBody>
      </p:sp>
      <p:sp>
        <p:nvSpPr>
          <p:cNvPr id="3" name="Marcador de contenido 2"/>
          <p:cNvSpPr>
            <a:spLocks noGrp="1"/>
          </p:cNvSpPr>
          <p:nvPr>
            <p:ph idx="1"/>
          </p:nvPr>
        </p:nvSpPr>
        <p:spPr>
          <a:xfrm>
            <a:off x="318356" y="980728"/>
            <a:ext cx="8507288" cy="2376264"/>
          </a:xfrm>
        </p:spPr>
        <p:txBody>
          <a:bodyPr>
            <a:normAutofit/>
          </a:bodyPr>
          <a:lstStyle/>
          <a:p>
            <a:pPr algn="just"/>
            <a:r>
              <a:rPr lang="es-MX" sz="2400" dirty="0"/>
              <a:t>Las tolerancias son las variaciones permisibles de lo que se muestra en el dibujo, en la forma, tamaño o ubicación especificados para un elemento de una pieza. El tamaño y forma terminados con los que habrá que fabricarse un material, están definidos en un dibujo mediante varias formas geométricas y dimensiones. </a:t>
            </a:r>
          </a:p>
        </p:txBody>
      </p:sp>
      <p:pic>
        <p:nvPicPr>
          <p:cNvPr id="4" name="Imagen 3"/>
          <p:cNvPicPr>
            <a:picLocks noChangeAspect="1"/>
          </p:cNvPicPr>
          <p:nvPr/>
        </p:nvPicPr>
        <p:blipFill>
          <a:blip r:embed="rId3"/>
          <a:stretch>
            <a:fillRect/>
          </a:stretch>
        </p:blipFill>
        <p:spPr>
          <a:xfrm>
            <a:off x="1575197" y="3439795"/>
            <a:ext cx="5993606" cy="1688344"/>
          </a:xfrm>
          <a:prstGeom prst="rect">
            <a:avLst/>
          </a:prstGeom>
        </p:spPr>
      </p:pic>
    </p:spTree>
    <p:extLst>
      <p:ext uri="{BB962C8B-B14F-4D97-AF65-F5344CB8AC3E}">
        <p14:creationId xmlns:p14="http://schemas.microsoft.com/office/powerpoint/2010/main" val="3885411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fontScale="90000"/>
          </a:bodyPr>
          <a:lstStyle/>
          <a:p>
            <a:r>
              <a:rPr lang="es-MX" b="1" dirty="0">
                <a:solidFill>
                  <a:srgbClr val="000000"/>
                </a:solidFill>
                <a:latin typeface="Calibri" panose="020F0502020204030204" pitchFamily="34" charset="0"/>
              </a:rPr>
              <a:t>AJUSTES Y TOLERANCIAS DE AJUSTE </a:t>
            </a:r>
            <a:endParaRPr lang="es-MX" b="1" dirty="0">
              <a:latin typeface="Arial" pitchFamily="34" charset="0"/>
              <a:cs typeface="Arial" pitchFamily="34" charset="0"/>
            </a:endParaRPr>
          </a:p>
        </p:txBody>
      </p:sp>
      <p:sp>
        <p:nvSpPr>
          <p:cNvPr id="3" name="Rectángulo 2"/>
          <p:cNvSpPr/>
          <p:nvPr/>
        </p:nvSpPr>
        <p:spPr>
          <a:xfrm>
            <a:off x="457200" y="1052736"/>
            <a:ext cx="8435280" cy="923330"/>
          </a:xfrm>
          <a:prstGeom prst="rect">
            <a:avLst/>
          </a:prstGeom>
        </p:spPr>
        <p:txBody>
          <a:bodyPr wrap="square">
            <a:spAutoFit/>
          </a:bodyPr>
          <a:lstStyle/>
          <a:p>
            <a:pPr algn="just"/>
            <a:r>
              <a:rPr lang="es-MX" smtClean="0">
                <a:solidFill>
                  <a:srgbClr val="000000"/>
                </a:solidFill>
                <a:latin typeface="Calibri" panose="020F0502020204030204" pitchFamily="34" charset="0"/>
              </a:rPr>
              <a:t>Con el fin de que las partes ensambladas funcionen adecuadamente durante la fabricación intercambiable, solo debe autorizarse cierto grado de tolerancia en cada una de las partes coincidentes y cierto grado de tolerancia de ajuste entre ellas. </a:t>
            </a:r>
            <a:endParaRPr lang="es-MX" dirty="0"/>
          </a:p>
        </p:txBody>
      </p:sp>
      <p:sp>
        <p:nvSpPr>
          <p:cNvPr id="4" name="Rectángulo 3"/>
          <p:cNvSpPr/>
          <p:nvPr/>
        </p:nvSpPr>
        <p:spPr>
          <a:xfrm>
            <a:off x="457200" y="1988840"/>
            <a:ext cx="8435280" cy="1200329"/>
          </a:xfrm>
          <a:prstGeom prst="rect">
            <a:avLst/>
          </a:prstGeom>
        </p:spPr>
        <p:txBody>
          <a:bodyPr wrap="square">
            <a:spAutoFit/>
          </a:bodyPr>
          <a:lstStyle/>
          <a:p>
            <a:pPr algn="just"/>
            <a:r>
              <a:rPr lang="es-MX" b="1" dirty="0">
                <a:solidFill>
                  <a:srgbClr val="000000"/>
                </a:solidFill>
                <a:latin typeface="Calibri" panose="020F0502020204030204" pitchFamily="34" charset="0"/>
              </a:rPr>
              <a:t>AJUSTES </a:t>
            </a:r>
            <a:endParaRPr lang="es-MX" dirty="0">
              <a:solidFill>
                <a:srgbClr val="000000"/>
              </a:solidFill>
              <a:latin typeface="Calibri" panose="020F0502020204030204" pitchFamily="34" charset="0"/>
            </a:endParaRPr>
          </a:p>
          <a:p>
            <a:pPr algn="just"/>
            <a:r>
              <a:rPr lang="es-MX" dirty="0">
                <a:solidFill>
                  <a:srgbClr val="000000"/>
                </a:solidFill>
                <a:latin typeface="Calibri" panose="020F0502020204030204" pitchFamily="34" charset="0"/>
              </a:rPr>
              <a:t>El ajuste entre dos partes coincidentes puede definirse como la relación entre ellas y el espacio o resistencia que ofrecen cuando se ensamblan. Hay tres tipos básicos de ajuste: holgado, de interferencia y de </a:t>
            </a:r>
            <a:r>
              <a:rPr lang="es-MX" dirty="0" smtClean="0">
                <a:solidFill>
                  <a:srgbClr val="000000"/>
                </a:solidFill>
                <a:latin typeface="Calibri" panose="020F0502020204030204" pitchFamily="34" charset="0"/>
              </a:rPr>
              <a:t>transición. </a:t>
            </a:r>
            <a:endParaRPr lang="es-MX" dirty="0"/>
          </a:p>
        </p:txBody>
      </p:sp>
      <p:sp>
        <p:nvSpPr>
          <p:cNvPr id="6" name="Rectángulo 5"/>
          <p:cNvSpPr/>
          <p:nvPr/>
        </p:nvSpPr>
        <p:spPr>
          <a:xfrm>
            <a:off x="457200" y="3284984"/>
            <a:ext cx="8229600" cy="923330"/>
          </a:xfrm>
          <a:prstGeom prst="rect">
            <a:avLst/>
          </a:prstGeom>
        </p:spPr>
        <p:txBody>
          <a:bodyPr wrap="square">
            <a:spAutoFit/>
          </a:bodyPr>
          <a:lstStyle/>
          <a:p>
            <a:pPr algn="just"/>
            <a:r>
              <a:rPr lang="es-MX" b="1" dirty="0">
                <a:solidFill>
                  <a:srgbClr val="000000"/>
                </a:solidFill>
                <a:latin typeface="Calibri" panose="020F0502020204030204" pitchFamily="34" charset="0"/>
              </a:rPr>
              <a:t>AJUSTE HOLGADO: </a:t>
            </a:r>
            <a:r>
              <a:rPr lang="es-MX" dirty="0">
                <a:solidFill>
                  <a:srgbClr val="000000"/>
                </a:solidFill>
                <a:latin typeface="Calibri" panose="020F0502020204030204" pitchFamily="34" charset="0"/>
              </a:rPr>
              <a:t>ajuste entre partes coincidentes con dimensiones limitadas indicadas de tal manera que siempre se presenta un espacio en el momento del </a:t>
            </a:r>
            <a:r>
              <a:rPr lang="es-MX" dirty="0" smtClean="0">
                <a:solidFill>
                  <a:srgbClr val="000000"/>
                </a:solidFill>
                <a:latin typeface="Calibri" panose="020F0502020204030204" pitchFamily="34" charset="0"/>
              </a:rPr>
              <a:t>ensamblaje.</a:t>
            </a:r>
            <a:endParaRPr lang="es-MX" dirty="0"/>
          </a:p>
        </p:txBody>
      </p:sp>
      <p:sp>
        <p:nvSpPr>
          <p:cNvPr id="7" name="Rectángulo 6"/>
          <p:cNvSpPr/>
          <p:nvPr/>
        </p:nvSpPr>
        <p:spPr>
          <a:xfrm>
            <a:off x="457200" y="4365104"/>
            <a:ext cx="8147248" cy="923330"/>
          </a:xfrm>
          <a:prstGeom prst="rect">
            <a:avLst/>
          </a:prstGeom>
        </p:spPr>
        <p:txBody>
          <a:bodyPr wrap="square">
            <a:spAutoFit/>
          </a:bodyPr>
          <a:lstStyle/>
          <a:p>
            <a:pPr algn="just"/>
            <a:r>
              <a:rPr lang="es-MX" b="1" dirty="0">
                <a:solidFill>
                  <a:srgbClr val="000000"/>
                </a:solidFill>
                <a:latin typeface="Calibri" panose="020F0502020204030204" pitchFamily="34" charset="0"/>
              </a:rPr>
              <a:t>AJUSTE DE INTERFERENCIA: </a:t>
            </a:r>
            <a:r>
              <a:rPr lang="es-MX" dirty="0">
                <a:solidFill>
                  <a:srgbClr val="000000"/>
                </a:solidFill>
                <a:latin typeface="Calibri" panose="020F0502020204030204" pitchFamily="34" charset="0"/>
              </a:rPr>
              <a:t>ajuste entre partes coincidentes con dimensiones limitadas indicadas de tal manera que siempre se presenta una interferencia en el momento del </a:t>
            </a:r>
            <a:r>
              <a:rPr lang="es-MX" dirty="0" smtClean="0">
                <a:solidFill>
                  <a:srgbClr val="000000"/>
                </a:solidFill>
                <a:latin typeface="Calibri" panose="020F0502020204030204" pitchFamily="34" charset="0"/>
              </a:rPr>
              <a:t>ensamblaje. </a:t>
            </a:r>
            <a:endParaRPr lang="es-MX" dirty="0"/>
          </a:p>
        </p:txBody>
      </p:sp>
    </p:spTree>
    <p:extLst>
      <p:ext uri="{BB962C8B-B14F-4D97-AF65-F5344CB8AC3E}">
        <p14:creationId xmlns:p14="http://schemas.microsoft.com/office/powerpoint/2010/main" val="2609915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828"/>
            <a:ext cx="8229600" cy="1143000"/>
          </a:xfrm>
        </p:spPr>
        <p:txBody>
          <a:bodyPr>
            <a:normAutofit fontScale="90000"/>
          </a:bodyPr>
          <a:lstStyle/>
          <a:p>
            <a:pPr marL="0" indent="0"/>
            <a:r>
              <a:rPr lang="es-MX" b="1" dirty="0">
                <a:solidFill>
                  <a:srgbClr val="000000"/>
                </a:solidFill>
                <a:latin typeface="Calibri" panose="020F0502020204030204" pitchFamily="34" charset="0"/>
              </a:rPr>
              <a:t>AJUSTES Y TOLERANCIAS DE AJUSTE </a:t>
            </a:r>
            <a:endParaRPr lang="es-MX" b="1" dirty="0">
              <a:latin typeface="Arial" pitchFamily="34" charset="0"/>
              <a:cs typeface="Arial" pitchFamily="34" charset="0"/>
            </a:endParaRPr>
          </a:p>
        </p:txBody>
      </p:sp>
      <p:sp>
        <p:nvSpPr>
          <p:cNvPr id="3" name="Rectángulo 2"/>
          <p:cNvSpPr/>
          <p:nvPr/>
        </p:nvSpPr>
        <p:spPr>
          <a:xfrm>
            <a:off x="611560" y="1052736"/>
            <a:ext cx="7920880" cy="923330"/>
          </a:xfrm>
          <a:prstGeom prst="rect">
            <a:avLst/>
          </a:prstGeom>
        </p:spPr>
        <p:txBody>
          <a:bodyPr wrap="square">
            <a:spAutoFit/>
          </a:bodyPr>
          <a:lstStyle/>
          <a:p>
            <a:pPr algn="just"/>
            <a:r>
              <a:rPr lang="es-MX" b="1" dirty="0">
                <a:solidFill>
                  <a:srgbClr val="000000"/>
                </a:solidFill>
                <a:latin typeface="Calibri" panose="020F0502020204030204" pitchFamily="34" charset="0"/>
              </a:rPr>
              <a:t>AJUSTE DE TRANSICION: </a:t>
            </a:r>
            <a:r>
              <a:rPr lang="es-MX" dirty="0">
                <a:solidFill>
                  <a:srgbClr val="000000"/>
                </a:solidFill>
                <a:latin typeface="Calibri" panose="020F0502020204030204" pitchFamily="34" charset="0"/>
              </a:rPr>
              <a:t>ajuste entre partes coincidentes con dimensiones limitadas con indicaciones de que se superpongan parcial o completamente, de tal manera que se presente una holgura o interferencia en el momento del </a:t>
            </a:r>
            <a:r>
              <a:rPr lang="es-MX" dirty="0" smtClean="0">
                <a:solidFill>
                  <a:srgbClr val="000000"/>
                </a:solidFill>
                <a:latin typeface="Calibri" panose="020F0502020204030204" pitchFamily="34" charset="0"/>
              </a:rPr>
              <a:t>ensamble. </a:t>
            </a:r>
            <a:endParaRPr lang="es-MX" dirty="0"/>
          </a:p>
        </p:txBody>
      </p:sp>
      <p:pic>
        <p:nvPicPr>
          <p:cNvPr id="5" name="Imagen 4"/>
          <p:cNvPicPr>
            <a:picLocks noChangeAspect="1"/>
          </p:cNvPicPr>
          <p:nvPr/>
        </p:nvPicPr>
        <p:blipFill rotWithShape="1">
          <a:blip r:embed="rId3">
            <a:lum bright="-4000" contrast="24000"/>
          </a:blip>
          <a:srcRect b="5660"/>
          <a:stretch/>
        </p:blipFill>
        <p:spPr>
          <a:xfrm>
            <a:off x="1547664" y="1976067"/>
            <a:ext cx="5544616" cy="3397150"/>
          </a:xfrm>
          <a:prstGeom prst="rect">
            <a:avLst/>
          </a:prstGeom>
        </p:spPr>
      </p:pic>
    </p:spTree>
    <p:extLst>
      <p:ext uri="{BB962C8B-B14F-4D97-AF65-F5344CB8AC3E}">
        <p14:creationId xmlns:p14="http://schemas.microsoft.com/office/powerpoint/2010/main" val="1031305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1143000"/>
          </a:xfrm>
        </p:spPr>
        <p:txBody>
          <a:bodyPr>
            <a:normAutofit fontScale="90000"/>
          </a:bodyPr>
          <a:lstStyle/>
          <a:p>
            <a:pPr marL="0" indent="0"/>
            <a:r>
              <a:rPr lang="es-MX" b="1" dirty="0">
                <a:solidFill>
                  <a:srgbClr val="000000"/>
                </a:solidFill>
                <a:latin typeface="Calibri" panose="020F0502020204030204" pitchFamily="34" charset="0"/>
              </a:rPr>
              <a:t>AJUSTES Y TOLERANCIAS DE AJUSTE </a:t>
            </a:r>
            <a:endParaRPr lang="es-MX" b="1" dirty="0">
              <a:latin typeface="Arial" pitchFamily="34" charset="0"/>
              <a:cs typeface="Arial" pitchFamily="34" charset="0"/>
            </a:endParaRPr>
          </a:p>
        </p:txBody>
      </p:sp>
      <p:sp>
        <p:nvSpPr>
          <p:cNvPr id="4" name="Rectángulo 3"/>
          <p:cNvSpPr/>
          <p:nvPr/>
        </p:nvSpPr>
        <p:spPr>
          <a:xfrm>
            <a:off x="251520" y="1268760"/>
            <a:ext cx="4572000" cy="4154984"/>
          </a:xfrm>
          <a:prstGeom prst="rect">
            <a:avLst/>
          </a:prstGeom>
        </p:spPr>
        <p:txBody>
          <a:bodyPr>
            <a:spAutoFit/>
          </a:bodyPr>
          <a:lstStyle/>
          <a:p>
            <a:pPr algn="just"/>
            <a:r>
              <a:rPr lang="es-MX" sz="2400" b="1" dirty="0" smtClean="0">
                <a:solidFill>
                  <a:srgbClr val="000000"/>
                </a:solidFill>
                <a:latin typeface="Calibri" panose="020F0502020204030204" pitchFamily="34" charset="0"/>
              </a:rPr>
              <a:t>DESVIACIÓN: </a:t>
            </a:r>
            <a:r>
              <a:rPr lang="es-MX" sz="2400" dirty="0" smtClean="0">
                <a:solidFill>
                  <a:srgbClr val="000000"/>
                </a:solidFill>
                <a:latin typeface="Calibri" panose="020F0502020204030204" pitchFamily="34" charset="0"/>
              </a:rPr>
              <a:t>diferencia algebraica entre una medida y la correspondiente medida básica </a:t>
            </a:r>
          </a:p>
          <a:p>
            <a:pPr algn="just"/>
            <a:r>
              <a:rPr lang="es-MX" sz="2400" b="1" dirty="0" smtClean="0">
                <a:solidFill>
                  <a:srgbClr val="000000"/>
                </a:solidFill>
                <a:latin typeface="Calibri" panose="020F0502020204030204" pitchFamily="34" charset="0"/>
              </a:rPr>
              <a:t>DESVIACIÓN SUPERIOR: </a:t>
            </a:r>
            <a:r>
              <a:rPr lang="es-MX" sz="2400" dirty="0" smtClean="0">
                <a:solidFill>
                  <a:srgbClr val="000000"/>
                </a:solidFill>
                <a:latin typeface="Calibri" panose="020F0502020204030204" pitchFamily="34" charset="0"/>
              </a:rPr>
              <a:t>diferencia algebraica entre el límite máximo de la medida y la correspondiente medida básica </a:t>
            </a:r>
          </a:p>
          <a:p>
            <a:pPr algn="just"/>
            <a:r>
              <a:rPr lang="es-MX" sz="2400" b="1" dirty="0" smtClean="0">
                <a:solidFill>
                  <a:srgbClr val="000000"/>
                </a:solidFill>
                <a:latin typeface="Calibri" panose="020F0502020204030204" pitchFamily="34" charset="0"/>
              </a:rPr>
              <a:t>DESVIACIÓN INFERIOR: </a:t>
            </a:r>
            <a:r>
              <a:rPr lang="es-MX" sz="2400" dirty="0" smtClean="0"/>
              <a:t>diferencia </a:t>
            </a:r>
            <a:r>
              <a:rPr lang="es-MX" sz="2400" dirty="0"/>
              <a:t>algebraica entre el límite inferior de la medida y la medida básica correspondiente </a:t>
            </a:r>
          </a:p>
        </p:txBody>
      </p:sp>
      <p:pic>
        <p:nvPicPr>
          <p:cNvPr id="8" name="Imagen 7"/>
          <p:cNvPicPr>
            <a:picLocks noChangeAspect="1"/>
          </p:cNvPicPr>
          <p:nvPr/>
        </p:nvPicPr>
        <p:blipFill>
          <a:blip r:embed="rId3"/>
          <a:stretch>
            <a:fillRect/>
          </a:stretch>
        </p:blipFill>
        <p:spPr>
          <a:xfrm>
            <a:off x="5076056" y="1143000"/>
            <a:ext cx="3844170" cy="3942184"/>
          </a:xfrm>
          <a:prstGeom prst="rect">
            <a:avLst/>
          </a:prstGeom>
        </p:spPr>
      </p:pic>
    </p:spTree>
    <p:extLst>
      <p:ext uri="{BB962C8B-B14F-4D97-AF65-F5344CB8AC3E}">
        <p14:creationId xmlns:p14="http://schemas.microsoft.com/office/powerpoint/2010/main" val="747556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solidFill>
                  <a:srgbClr val="000000"/>
                </a:solidFill>
                <a:latin typeface="Calibri" panose="020F0502020204030204" pitchFamily="34" charset="0"/>
              </a:rPr>
              <a:t>MEDIDA ESTANDAR DE AJUSTE EN PULGADAS </a:t>
            </a:r>
            <a:endParaRPr lang="es-MX" b="1" dirty="0">
              <a:latin typeface="Arial" pitchFamily="34" charset="0"/>
              <a:cs typeface="Arial" pitchFamily="34" charset="0"/>
            </a:endParaRPr>
          </a:p>
        </p:txBody>
      </p:sp>
      <p:sp>
        <p:nvSpPr>
          <p:cNvPr id="3" name="Rectángulo 2"/>
          <p:cNvSpPr/>
          <p:nvPr/>
        </p:nvSpPr>
        <p:spPr>
          <a:xfrm>
            <a:off x="107504" y="1417638"/>
            <a:ext cx="4572000" cy="3785652"/>
          </a:xfrm>
          <a:prstGeom prst="rect">
            <a:avLst/>
          </a:prstGeom>
        </p:spPr>
        <p:txBody>
          <a:bodyPr>
            <a:spAutoFit/>
          </a:bodyPr>
          <a:lstStyle/>
          <a:p>
            <a:pPr algn="just"/>
            <a:r>
              <a:rPr lang="es-MX" sz="2000" dirty="0" smtClean="0">
                <a:solidFill>
                  <a:srgbClr val="000000"/>
                </a:solidFill>
                <a:latin typeface="Calibri" panose="020F0502020204030204" pitchFamily="34" charset="0"/>
              </a:rPr>
              <a:t>Las </a:t>
            </a:r>
            <a:r>
              <a:rPr lang="es-MX" sz="2000" dirty="0">
                <a:solidFill>
                  <a:srgbClr val="000000"/>
                </a:solidFill>
                <a:latin typeface="Calibri" panose="020F0502020204030204" pitchFamily="34" charset="0"/>
              </a:rPr>
              <a:t>medidas de ajuste se presentan por medio de símbolos, en especificaciones y bosquejos de diseño, los símbolos literales se utilizan de la siguiente manera </a:t>
            </a:r>
          </a:p>
          <a:p>
            <a:pPr algn="just"/>
            <a:r>
              <a:rPr lang="es-MX" sz="2000" b="1" dirty="0">
                <a:solidFill>
                  <a:srgbClr val="000000"/>
                </a:solidFill>
                <a:latin typeface="Calibri" panose="020F0502020204030204" pitchFamily="34" charset="0"/>
              </a:rPr>
              <a:t>RC</a:t>
            </a:r>
            <a:r>
              <a:rPr lang="es-MX" sz="2000" dirty="0">
                <a:solidFill>
                  <a:srgbClr val="000000"/>
                </a:solidFill>
                <a:latin typeface="Calibri" panose="020F0502020204030204" pitchFamily="34" charset="0"/>
              </a:rPr>
              <a:t> ajuste de rotación y deslizamiento </a:t>
            </a:r>
          </a:p>
          <a:p>
            <a:pPr algn="just"/>
            <a:r>
              <a:rPr lang="es-MX" sz="2000" b="1" dirty="0">
                <a:solidFill>
                  <a:srgbClr val="000000"/>
                </a:solidFill>
                <a:latin typeface="Calibri" panose="020F0502020204030204" pitchFamily="34" charset="0"/>
              </a:rPr>
              <a:t>LC</a:t>
            </a:r>
            <a:r>
              <a:rPr lang="es-MX" sz="2000" dirty="0">
                <a:solidFill>
                  <a:srgbClr val="000000"/>
                </a:solidFill>
                <a:latin typeface="Calibri" panose="020F0502020204030204" pitchFamily="34" charset="0"/>
              </a:rPr>
              <a:t> ajuste holgado de localización </a:t>
            </a:r>
          </a:p>
          <a:p>
            <a:pPr algn="just"/>
            <a:r>
              <a:rPr lang="es-MX" sz="2000" b="1" dirty="0">
                <a:solidFill>
                  <a:srgbClr val="000000"/>
                </a:solidFill>
                <a:latin typeface="Calibri" panose="020F0502020204030204" pitchFamily="34" charset="0"/>
              </a:rPr>
              <a:t>LT</a:t>
            </a:r>
            <a:r>
              <a:rPr lang="es-MX" sz="2000" dirty="0">
                <a:solidFill>
                  <a:srgbClr val="000000"/>
                </a:solidFill>
                <a:latin typeface="Calibri" panose="020F0502020204030204" pitchFamily="34" charset="0"/>
              </a:rPr>
              <a:t> ajuste de transición de localización </a:t>
            </a:r>
          </a:p>
          <a:p>
            <a:pPr algn="just"/>
            <a:r>
              <a:rPr lang="es-MX" sz="2000" b="1" dirty="0">
                <a:solidFill>
                  <a:srgbClr val="000000"/>
                </a:solidFill>
                <a:latin typeface="Calibri" panose="020F0502020204030204" pitchFamily="34" charset="0"/>
              </a:rPr>
              <a:t>LN</a:t>
            </a:r>
            <a:r>
              <a:rPr lang="es-MX" sz="2000" dirty="0">
                <a:solidFill>
                  <a:srgbClr val="000000"/>
                </a:solidFill>
                <a:latin typeface="Calibri" panose="020F0502020204030204" pitchFamily="34" charset="0"/>
              </a:rPr>
              <a:t> ajuste de interferencia de localización </a:t>
            </a:r>
          </a:p>
          <a:p>
            <a:pPr algn="just"/>
            <a:r>
              <a:rPr lang="es-MX" sz="2000" b="1" dirty="0">
                <a:solidFill>
                  <a:srgbClr val="000000"/>
                </a:solidFill>
                <a:latin typeface="Calibri" panose="020F0502020204030204" pitchFamily="34" charset="0"/>
              </a:rPr>
              <a:t>FN</a:t>
            </a:r>
            <a:r>
              <a:rPr lang="es-MX" sz="2000" dirty="0">
                <a:solidFill>
                  <a:srgbClr val="000000"/>
                </a:solidFill>
                <a:latin typeface="Calibri" panose="020F0502020204030204" pitchFamily="34" charset="0"/>
              </a:rPr>
              <a:t> ajuste de fuerza o en caliente </a:t>
            </a:r>
          </a:p>
          <a:p>
            <a:pPr algn="just"/>
            <a:r>
              <a:rPr lang="es-MX" sz="2000" dirty="0">
                <a:solidFill>
                  <a:srgbClr val="000000"/>
                </a:solidFill>
                <a:latin typeface="Calibri" panose="020F0502020204030204" pitchFamily="34" charset="0"/>
              </a:rPr>
              <a:t>Estos símbolos literales se emplean junto con números que representan el tipo de ajuste. </a:t>
            </a:r>
            <a:endParaRPr lang="es-MX" sz="2000" dirty="0"/>
          </a:p>
        </p:txBody>
      </p:sp>
      <p:pic>
        <p:nvPicPr>
          <p:cNvPr id="5" name="Imagen 4"/>
          <p:cNvPicPr>
            <a:picLocks noChangeAspect="1"/>
          </p:cNvPicPr>
          <p:nvPr/>
        </p:nvPicPr>
        <p:blipFill>
          <a:blip r:embed="rId3"/>
          <a:stretch>
            <a:fillRect/>
          </a:stretch>
        </p:blipFill>
        <p:spPr>
          <a:xfrm>
            <a:off x="4932040" y="1556792"/>
            <a:ext cx="3930544" cy="3646498"/>
          </a:xfrm>
          <a:prstGeom prst="rect">
            <a:avLst/>
          </a:prstGeom>
        </p:spPr>
      </p:pic>
    </p:spTree>
    <p:extLst>
      <p:ext uri="{BB962C8B-B14F-4D97-AF65-F5344CB8AC3E}">
        <p14:creationId xmlns:p14="http://schemas.microsoft.com/office/powerpoint/2010/main" val="2699699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normAutofit fontScale="90000"/>
          </a:bodyPr>
          <a:lstStyle/>
          <a:p>
            <a:pPr marL="0" indent="0"/>
            <a:r>
              <a:rPr lang="es-MX" b="1" dirty="0"/>
              <a:t>AJUSTES DE CORRIMIENTO Y DESLIZAMIENTO </a:t>
            </a:r>
            <a:endParaRPr lang="es-MX" b="1" dirty="0">
              <a:latin typeface="Arial" pitchFamily="34" charset="0"/>
              <a:cs typeface="Arial" pitchFamily="34" charset="0"/>
            </a:endParaRPr>
          </a:p>
        </p:txBody>
      </p:sp>
      <p:sp>
        <p:nvSpPr>
          <p:cNvPr id="3" name="Rectángulo 2"/>
          <p:cNvSpPr/>
          <p:nvPr/>
        </p:nvSpPr>
        <p:spPr>
          <a:xfrm>
            <a:off x="416993" y="1772816"/>
            <a:ext cx="8370582" cy="3170099"/>
          </a:xfrm>
          <a:prstGeom prst="rect">
            <a:avLst/>
          </a:prstGeom>
        </p:spPr>
        <p:txBody>
          <a:bodyPr wrap="square">
            <a:spAutoFit/>
          </a:bodyPr>
          <a:lstStyle/>
          <a:p>
            <a:pPr algn="just"/>
            <a:r>
              <a:rPr lang="es-MX" sz="2000" b="1" dirty="0">
                <a:solidFill>
                  <a:srgbClr val="000000"/>
                </a:solidFill>
                <a:latin typeface="Calibri" panose="020F0502020204030204" pitchFamily="34" charset="0"/>
              </a:rPr>
              <a:t>Ajuste de deslizamiento de precisión RC1: </a:t>
            </a:r>
            <a:r>
              <a:rPr lang="es-MX" sz="2000" dirty="0">
                <a:solidFill>
                  <a:srgbClr val="000000"/>
                </a:solidFill>
                <a:latin typeface="Calibri" panose="020F0502020204030204" pitchFamily="34" charset="0"/>
              </a:rPr>
              <a:t>este ajuste está hecho para la ubicación precisa de partes que se ensamblaran sin que se note. </a:t>
            </a:r>
          </a:p>
          <a:p>
            <a:pPr algn="just"/>
            <a:r>
              <a:rPr lang="es-MX" sz="2000" b="1" dirty="0">
                <a:solidFill>
                  <a:srgbClr val="000000"/>
                </a:solidFill>
                <a:latin typeface="Calibri" panose="020F0502020204030204" pitchFamily="34" charset="0"/>
              </a:rPr>
              <a:t>Ajuste de deslizamiento RC2: </a:t>
            </a:r>
            <a:r>
              <a:rPr lang="es-MX" sz="2000" dirty="0">
                <a:solidFill>
                  <a:srgbClr val="000000"/>
                </a:solidFill>
                <a:latin typeface="Calibri" panose="020F0502020204030204" pitchFamily="34" charset="0"/>
              </a:rPr>
              <a:t>este tipo de ajuste tiene como propósito hacer una ubicación precisa, pero con una holgura máxima mayor que un ajuste de tipo RC1. </a:t>
            </a:r>
            <a:endParaRPr lang="es-MX" sz="2000" dirty="0" smtClean="0">
              <a:solidFill>
                <a:srgbClr val="000000"/>
              </a:solidFill>
              <a:latin typeface="Calibri" panose="020F0502020204030204" pitchFamily="34" charset="0"/>
            </a:endParaRPr>
          </a:p>
          <a:p>
            <a:pPr algn="just"/>
            <a:r>
              <a:rPr lang="es-MX" sz="2000" b="1" dirty="0"/>
              <a:t>Ajustes de rotación de precisión RC3: </a:t>
            </a:r>
            <a:r>
              <a:rPr lang="es-MX" sz="2000" dirty="0"/>
              <a:t>Este ajuste es el que puede esperarse que corra más libremente y se utiliza en trabajos de precisión para soportes lubricados con aceite a bajas velocidades y, Jornadas de trabajo de baja presión, pero no es adecuado cuando es probable que se presenten notables diferencias de temperatura. </a:t>
            </a:r>
          </a:p>
        </p:txBody>
      </p:sp>
    </p:spTree>
    <p:extLst>
      <p:ext uri="{BB962C8B-B14F-4D97-AF65-F5344CB8AC3E}">
        <p14:creationId xmlns:p14="http://schemas.microsoft.com/office/powerpoint/2010/main" val="2845042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Autofit/>
          </a:bodyPr>
          <a:lstStyle/>
          <a:p>
            <a:pPr marL="0" indent="0"/>
            <a:r>
              <a:rPr lang="es-MX" sz="3200" b="1" dirty="0"/>
              <a:t>AJUSTES DE CORRIMIENTO Y DESLIZAMIENTO </a:t>
            </a:r>
            <a:endParaRPr lang="es-MX" sz="3200" b="1" dirty="0">
              <a:latin typeface="Arial" pitchFamily="34" charset="0"/>
              <a:cs typeface="Arial" pitchFamily="34" charset="0"/>
            </a:endParaRPr>
          </a:p>
        </p:txBody>
      </p:sp>
      <p:sp>
        <p:nvSpPr>
          <p:cNvPr id="3" name="Rectángulo 2"/>
          <p:cNvSpPr/>
          <p:nvPr/>
        </p:nvSpPr>
        <p:spPr>
          <a:xfrm>
            <a:off x="213971" y="912186"/>
            <a:ext cx="4546848" cy="4524315"/>
          </a:xfrm>
          <a:prstGeom prst="rect">
            <a:avLst/>
          </a:prstGeom>
        </p:spPr>
        <p:txBody>
          <a:bodyPr wrap="square">
            <a:spAutoFit/>
          </a:bodyPr>
          <a:lstStyle/>
          <a:p>
            <a:r>
              <a:rPr lang="es-MX" b="1" dirty="0"/>
              <a:t>AJUSTE CERRADO DE ROTACION LIBRE RC4: </a:t>
            </a:r>
            <a:r>
              <a:rPr lang="es-MX" dirty="0"/>
              <a:t>este ajuste principalmente de rotación para soportes lubricados con grasa o aceite n maquinaria de precisión con velocidades de superficies moderadas y jornadas de trabajo bajo presión, donde se busca la ubicación precisa y juego mínimo. </a:t>
            </a:r>
          </a:p>
          <a:p>
            <a:r>
              <a:rPr lang="es-MX" b="1" dirty="0"/>
              <a:t>AJUSTE DE ROTACION LIBRE RC5 Y RC6: </a:t>
            </a:r>
            <a:r>
              <a:rPr lang="es-MX" dirty="0"/>
              <a:t>estos ajustes están concebidos para altas velocidades de rotación, en las que probablemente se presenten variaciones de temperatura </a:t>
            </a:r>
          </a:p>
          <a:p>
            <a:r>
              <a:rPr lang="es-MX" b="1" dirty="0"/>
              <a:t>AJUSTE DE ROTACION LIBRE RC7: </a:t>
            </a:r>
            <a:r>
              <a:rPr lang="es-MX" dirty="0"/>
              <a:t>se utiliza donde no se requiere la precisión y donde probablemente se presenten variaciones de temperatura grandes </a:t>
            </a:r>
          </a:p>
        </p:txBody>
      </p:sp>
      <p:pic>
        <p:nvPicPr>
          <p:cNvPr id="4" name="Imagen 3"/>
          <p:cNvPicPr>
            <a:picLocks noChangeAspect="1"/>
          </p:cNvPicPr>
          <p:nvPr/>
        </p:nvPicPr>
        <p:blipFill rotWithShape="1">
          <a:blip r:embed="rId3">
            <a:lum bright="-20000" contrast="40000"/>
          </a:blip>
          <a:srcRect b="4268"/>
          <a:stretch/>
        </p:blipFill>
        <p:spPr>
          <a:xfrm>
            <a:off x="4767991" y="1133270"/>
            <a:ext cx="4104317" cy="4095930"/>
          </a:xfrm>
          <a:prstGeom prst="rect">
            <a:avLst/>
          </a:prstGeom>
        </p:spPr>
      </p:pic>
    </p:spTree>
    <p:extLst>
      <p:ext uri="{BB962C8B-B14F-4D97-AF65-F5344CB8AC3E}">
        <p14:creationId xmlns:p14="http://schemas.microsoft.com/office/powerpoint/2010/main" val="2174356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1290</Words>
  <Application>Microsoft Office PowerPoint</Application>
  <PresentationFormat>Presentación en pantalla (4:3)</PresentationFormat>
  <Paragraphs>66</Paragraphs>
  <Slides>18</Slides>
  <Notes>0</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18</vt:i4>
      </vt:variant>
    </vt:vector>
  </HeadingPairs>
  <TitlesOfParts>
    <vt:vector size="22" baseType="lpstr">
      <vt:lpstr>Arial</vt:lpstr>
      <vt:lpstr>Calibri</vt:lpstr>
      <vt:lpstr>Tema de Office</vt:lpstr>
      <vt:lpstr>1_Tema de Office</vt:lpstr>
      <vt:lpstr>Ajustes y Tolerancias</vt:lpstr>
      <vt:lpstr>Introducción </vt:lpstr>
      <vt:lpstr>LÍMITES Y TOLERANCIAS </vt:lpstr>
      <vt:lpstr>AJUSTES Y TOLERANCIAS DE AJUSTE </vt:lpstr>
      <vt:lpstr>AJUSTES Y TOLERANCIAS DE AJUSTE </vt:lpstr>
      <vt:lpstr>AJUSTES Y TOLERANCIAS DE AJUSTE </vt:lpstr>
      <vt:lpstr>MEDIDA ESTANDAR DE AJUSTE EN PULGADAS </vt:lpstr>
      <vt:lpstr>AJUSTES DE CORRIMIENTO Y DESLIZAMIENTO </vt:lpstr>
      <vt:lpstr>AJUSTES DE CORRIMIENTO Y DESLIZAMIENTO </vt:lpstr>
      <vt:lpstr>AJUSTES HOLGADOS DE LOCALIZACIÓN </vt:lpstr>
      <vt:lpstr>AJUSTES HOLGADOS DE LOCALIZACIÓN </vt:lpstr>
      <vt:lpstr>AJUSTES DE TRANCISIÓN DE LOCALIZACIÓN</vt:lpstr>
      <vt:lpstr>AJUSTES DE TRANSICIÓN DE LOCALIZACIÓN</vt:lpstr>
      <vt:lpstr>AJUSTES CON INTERFERENCIA DE LOCALIZACIÓN </vt:lpstr>
      <vt:lpstr>AJUSTES CON INTERFERENCIA DE LOCALIZACIÓN </vt:lpstr>
      <vt:lpstr>SÍMBOLO DE TOLERANCIA</vt:lpstr>
      <vt:lpstr>SIMBOLO DE TOLERANCIA</vt:lpstr>
      <vt:lpstr>Referencias bibliográficas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Citlali</dc:creator>
  <cp:lastModifiedBy>oscar negrete sepulveda</cp:lastModifiedBy>
  <cp:revision>98</cp:revision>
  <dcterms:created xsi:type="dcterms:W3CDTF">2012-12-04T21:22:09Z</dcterms:created>
  <dcterms:modified xsi:type="dcterms:W3CDTF">2016-09-06T03:24:10Z</dcterms:modified>
</cp:coreProperties>
</file>