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9" r:id="rId4"/>
    <p:sldId id="299" r:id="rId5"/>
    <p:sldId id="286" r:id="rId6"/>
    <p:sldId id="293" r:id="rId7"/>
    <p:sldId id="295" r:id="rId8"/>
    <p:sldId id="296" r:id="rId9"/>
    <p:sldId id="300" r:id="rId10"/>
    <p:sldId id="301" r:id="rId11"/>
    <p:sldId id="302" r:id="rId12"/>
    <p:sldId id="304" r:id="rId13"/>
    <p:sldId id="261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9" autoAdjust="0"/>
  </p:normalViewPr>
  <p:slideViewPr>
    <p:cSldViewPr>
      <p:cViewPr varScale="1">
        <p:scale>
          <a:sx n="67" d="100"/>
          <a:sy n="67" d="100"/>
        </p:scale>
        <p:origin x="6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AC1DC-930D-4AF4-91FA-E2B75F3B85DC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DDB1-1774-4600-BFAD-DD8C596560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0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7254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4802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1998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7630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83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492375"/>
            <a:ext cx="8610600" cy="1470025"/>
          </a:xfrm>
        </p:spPr>
        <p:txBody>
          <a:bodyPr>
            <a:normAutofit/>
          </a:bodyPr>
          <a:lstStyle/>
          <a:p>
            <a:r>
              <a:rPr lang="es-MX" sz="4000" dirty="0"/>
              <a:t>Centro de presión </a:t>
            </a:r>
            <a:r>
              <a:rPr lang="es-MX" sz="4000" dirty="0" smtClean="0"/>
              <a:t>en superficies planas</a:t>
            </a:r>
            <a:endParaRPr lang="es-MX" sz="4000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4013299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931988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Mecánica de Fluidos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04800" y="304800"/>
                <a:ext cx="8605345" cy="74494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Ordenando la ecuación:</a:t>
                </a:r>
              </a:p>
              <a:p>
                <a:pPr algn="just"/>
                <a:endParaRPr lang="es-MX" sz="32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s-MX" sz="3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s-MX" sz="3200" b="1" dirty="0" smtClean="0"/>
              </a:p>
              <a:p>
                <a:pPr algn="just"/>
                <a:endParaRPr lang="es-MX" sz="3200" dirty="0" smtClean="0"/>
              </a:p>
              <a:p>
                <a:pPr algn="just"/>
                <a:r>
                  <a:rPr lang="es-MX" sz="3200" dirty="0"/>
                  <a:t>Continuamos el desarrollo al crear una </a:t>
                </a:r>
                <a:r>
                  <a:rPr lang="es-MX" sz="3200" dirty="0" smtClean="0"/>
                  <a:t>expresión </a:t>
                </a:r>
                <a:r>
                  <a:rPr lang="es-MX" sz="3200" dirty="0"/>
                  <a:t>para la profundidad vertical al </a:t>
                </a:r>
                <a:r>
                  <a:rPr lang="es-MX" sz="3200" dirty="0" smtClean="0"/>
                  <a:t>centro de presión h</a:t>
                </a:r>
                <a:r>
                  <a:rPr lang="es-MX" sz="3200" baseline="-25000" dirty="0" smtClean="0"/>
                  <a:t>p</a:t>
                </a:r>
                <a:r>
                  <a:rPr lang="es-MX" sz="3200" dirty="0" smtClean="0"/>
                  <a:t>, Se observan </a:t>
                </a:r>
                <a:r>
                  <a:rPr lang="es-MX" sz="3200" dirty="0"/>
                  <a:t>las </a:t>
                </a:r>
                <a:r>
                  <a:rPr lang="es-MX" sz="3200" dirty="0" smtClean="0"/>
                  <a:t>relaciones:</a:t>
                </a:r>
              </a:p>
              <a:p>
                <a:pPr algn="just"/>
                <a:endParaRPr lang="es-MX" sz="32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0" smtClean="0">
                          <a:latin typeface="Cambria Math" panose="02040503050406030204" pitchFamily="18" charset="0"/>
                          <a:ea typeface="Cambria Math"/>
                        </a:rPr>
                        <m:t>; 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</m:num>
                        <m:den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m:rPr>
                              <m:nor/>
                            </m:rPr>
                            <a:rPr lang="es-MX" sz="3200" b="1" dirty="0">
                              <a:ea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s-MX" sz="3200" b="1" dirty="0" smtClean="0">
                  <a:ea typeface="Cambria Math"/>
                </a:endParaRPr>
              </a:p>
              <a:p>
                <a:pPr algn="just"/>
                <a:endParaRPr lang="es-MX" sz="3200" dirty="0" smtClean="0"/>
              </a:p>
              <a:p>
                <a:pPr algn="just"/>
                <a:endParaRPr lang="es-MX" sz="3200" dirty="0"/>
              </a:p>
              <a:p>
                <a:pPr algn="just"/>
                <a:endParaRPr lang="es-MX" sz="3200" dirty="0" smtClean="0"/>
              </a:p>
              <a:p>
                <a:pPr algn="just"/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"/>
                <a:ext cx="8605345" cy="7449412"/>
              </a:xfrm>
              <a:prstGeom prst="rect">
                <a:avLst/>
              </a:prstGeom>
              <a:blipFill rotWithShape="0">
                <a:blip r:embed="rId4"/>
                <a:stretch>
                  <a:fillRect l="-1771" t="-1064" r="-177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1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228600" y="394559"/>
                <a:ext cx="8605345" cy="52032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es-MX" sz="320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d>
                        <m:dPr>
                          <m:begChr m:val="["/>
                          <m:endChr m:val="]"/>
                          <m:ctrlPr>
                            <a:rPr lang="es-MX" sz="3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32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s-MX" sz="3200" b="1" i="1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𝒔𝒆𝒏</m:t>
                              </m:r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den>
                          </m:f>
                          <m:r>
                            <a:rPr lang="es-MX" sz="3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MX" sz="32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s-MX" sz="3200" b="1" i="1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sub>
                              </m:sSub>
                            </m:num>
                            <m:den>
                              <m:d>
                                <m:dPr>
                                  <m:ctrlPr>
                                    <a:rPr lang="es-MX" sz="3200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MX" sz="3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s-MX" sz="3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MX" sz="3200" b="1" i="1">
                                              <a:latin typeface="Cambria Math" panose="02040503050406030204" pitchFamily="18" charset="0"/>
                                            </a:rPr>
                                            <m:t>𝒉</m:t>
                                          </m:r>
                                        </m:e>
                                        <m:sub>
                                          <m:r>
                                            <a:rPr lang="es-MX" sz="3200" b="1" i="1">
                                              <a:latin typeface="Cambria Math" panose="02040503050406030204" pitchFamily="18" charset="0"/>
                                            </a:rPr>
                                            <m:t>𝒄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s-MX" sz="3200" b="1" i="1">
                                          <a:latin typeface="Cambria Math"/>
                                          <a:ea typeface="Cambria Math"/>
                                        </a:rPr>
                                        <m:t>𝒔𝒆𝒏</m:t>
                                      </m:r>
                                      <m:r>
                                        <a:rPr lang="es-MX" sz="3200" b="1" i="1">
                                          <a:latin typeface="Cambria Math"/>
                                          <a:ea typeface="Cambria Math"/>
                                        </a:rPr>
                                        <m:t>𝜽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𝑨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MX" sz="3200" b="1" dirty="0" smtClean="0">
                  <a:ea typeface="Cambria Math"/>
                </a:endParaRPr>
              </a:p>
              <a:p>
                <a:pPr algn="just"/>
                <a:endParaRPr lang="es-MX" sz="3200" dirty="0" smtClean="0"/>
              </a:p>
              <a:p>
                <a:pPr algn="just"/>
                <a:endParaRPr lang="es-MX" sz="3200" dirty="0" smtClean="0"/>
              </a:p>
              <a:p>
                <a:pPr algn="just"/>
                <a:endParaRPr lang="es-MX" sz="32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sSup>
                            <m:sSupPr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𝒔𝒆𝒏</m:t>
                              </m:r>
                            </m:e>
                            <m:sup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s-MX" sz="3200" dirty="0" smtClean="0"/>
              </a:p>
              <a:p>
                <a:pPr algn="just"/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94559"/>
                <a:ext cx="8605345" cy="520328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05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800" dirty="0" err="1" smtClean="0"/>
              <a:t>Mott</a:t>
            </a:r>
            <a:r>
              <a:rPr lang="es-MX" sz="2800" dirty="0" smtClean="0"/>
              <a:t> R. L., </a:t>
            </a:r>
            <a:r>
              <a:rPr lang="es-MX" sz="2800" dirty="0"/>
              <a:t>Mecánica de </a:t>
            </a:r>
            <a:r>
              <a:rPr lang="es-MX" sz="2800" dirty="0" smtClean="0"/>
              <a:t>Fluidos, </a:t>
            </a:r>
            <a:r>
              <a:rPr lang="es-MX" sz="2800" dirty="0"/>
              <a:t>Editorial </a:t>
            </a:r>
            <a:r>
              <a:rPr lang="es-MX" sz="2800" dirty="0" smtClean="0"/>
              <a:t>Prentice-Hall, sexta </a:t>
            </a:r>
            <a:r>
              <a:rPr lang="es-MX" sz="2800" dirty="0"/>
              <a:t>edición</a:t>
            </a:r>
            <a:r>
              <a:rPr lang="es-MX" sz="2800" dirty="0" smtClean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1050" dirty="0" smtClean="0"/>
          </a:p>
          <a:p>
            <a:r>
              <a:rPr lang="es-MX" sz="2800" dirty="0" smtClean="0"/>
              <a:t>White </a:t>
            </a:r>
            <a:r>
              <a:rPr lang="es-MX" sz="2800" dirty="0"/>
              <a:t>F. M.</a:t>
            </a:r>
            <a:r>
              <a:rPr lang="es-ES" sz="2800" dirty="0" smtClean="0"/>
              <a:t>, </a:t>
            </a:r>
            <a:r>
              <a:rPr lang="es-MX" sz="2800" dirty="0"/>
              <a:t>Fluid </a:t>
            </a:r>
            <a:r>
              <a:rPr lang="es-MX" sz="2800" dirty="0" err="1"/>
              <a:t>Mechanics</a:t>
            </a:r>
            <a:r>
              <a:rPr lang="es-ES" sz="2800" dirty="0" smtClean="0"/>
              <a:t>, Editorial </a:t>
            </a:r>
            <a:r>
              <a:rPr lang="es-ES" sz="2800" dirty="0"/>
              <a:t>MC Graw </a:t>
            </a:r>
            <a:r>
              <a:rPr lang="es-ES" sz="2800" dirty="0" smtClean="0"/>
              <a:t>Hill, sexta edición.</a:t>
            </a:r>
          </a:p>
          <a:p>
            <a:endParaRPr lang="es-ES" sz="2800" dirty="0" smtClean="0"/>
          </a:p>
          <a:p>
            <a:r>
              <a:rPr lang="de-DE" sz="2800" dirty="0" smtClean="0"/>
              <a:t>Kundu </a:t>
            </a:r>
            <a:r>
              <a:rPr lang="de-DE" sz="2800" dirty="0"/>
              <a:t>P. K.</a:t>
            </a:r>
            <a:r>
              <a:rPr lang="de-DE" sz="2800" dirty="0" smtClean="0"/>
              <a:t>, Cohen </a:t>
            </a:r>
            <a:r>
              <a:rPr lang="de-DE" sz="2800" dirty="0"/>
              <a:t>I. M.</a:t>
            </a:r>
            <a:r>
              <a:rPr lang="de-DE" sz="2800" dirty="0" smtClean="0"/>
              <a:t>, </a:t>
            </a:r>
            <a:r>
              <a:rPr lang="es-MX" sz="2800" dirty="0" smtClean="0"/>
              <a:t>Fluid </a:t>
            </a:r>
            <a:r>
              <a:rPr lang="es-MX" sz="2800" dirty="0" err="1" smtClean="0"/>
              <a:t>Mechanics</a:t>
            </a:r>
            <a:r>
              <a:rPr lang="es-MX" sz="2800" dirty="0" smtClean="0"/>
              <a:t>, </a:t>
            </a:r>
            <a:r>
              <a:rPr lang="es-ES" sz="2800" dirty="0" smtClean="0"/>
              <a:t>Editorial </a:t>
            </a:r>
            <a:r>
              <a:rPr lang="es-MX" sz="2800" dirty="0" err="1" smtClean="0"/>
              <a:t>Academic</a:t>
            </a:r>
            <a:r>
              <a:rPr lang="es-MX" sz="2800" dirty="0" smtClean="0"/>
              <a:t> </a:t>
            </a:r>
            <a:r>
              <a:rPr lang="es-MX" sz="2800" dirty="0" err="1" smtClean="0"/>
              <a:t>Press</a:t>
            </a:r>
            <a:r>
              <a:rPr lang="es-MX" sz="2800" dirty="0" smtClean="0"/>
              <a:t>, </a:t>
            </a:r>
            <a:r>
              <a:rPr lang="es-ES" sz="2800" dirty="0"/>
              <a:t>cuarta edición.</a:t>
            </a:r>
          </a:p>
          <a:p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Centro de presión </a:t>
            </a:r>
            <a:r>
              <a:rPr lang="es-MX" dirty="0" smtClean="0"/>
              <a:t>en </a:t>
            </a:r>
            <a:r>
              <a:rPr lang="es-MX" dirty="0"/>
              <a:t>superficies planas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1338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centro de presión en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superficies planas,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pressure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center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Hydrostatic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orces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900" dirty="0" smtClean="0">
                <a:latin typeface="Arial" pitchFamily="34" charset="0"/>
                <a:cs typeface="Arial" pitchFamily="34" charset="0"/>
              </a:rPr>
              <a:t>pressure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specific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gravity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.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533400"/>
            <a:ext cx="80772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dirty="0"/>
              <a:t>Centro de presión </a:t>
            </a:r>
            <a:r>
              <a:rPr lang="es-MX" sz="4000" dirty="0"/>
              <a:t>en superficies planas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1000" y="2246055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Como sabemos, </a:t>
            </a:r>
            <a:r>
              <a:rPr lang="es-MX" sz="3200" dirty="0" smtClean="0"/>
              <a:t>el </a:t>
            </a:r>
            <a:r>
              <a:rPr lang="es-MX" sz="3200" dirty="0" smtClean="0"/>
              <a:t>centro </a:t>
            </a:r>
            <a:r>
              <a:rPr lang="es-MX" sz="3200" dirty="0"/>
              <a:t>de </a:t>
            </a:r>
            <a:r>
              <a:rPr lang="es-MX" sz="3200" dirty="0" smtClean="0"/>
              <a:t>presión </a:t>
            </a:r>
            <a:r>
              <a:rPr lang="es-MX" sz="3200" dirty="0"/>
              <a:t>es el punto sobre el </a:t>
            </a:r>
            <a:r>
              <a:rPr lang="es-MX" sz="3200" dirty="0" smtClean="0"/>
              <a:t>área </a:t>
            </a:r>
            <a:r>
              <a:rPr lang="es-MX" sz="3200" dirty="0"/>
              <a:t>donde </a:t>
            </a:r>
            <a:r>
              <a:rPr lang="es-MX" sz="3200" dirty="0" smtClean="0"/>
              <a:t>actúa </a:t>
            </a:r>
            <a:r>
              <a:rPr lang="es-MX" sz="3200" dirty="0"/>
              <a:t>la fuerza resultante, en forma tal que tiene el mismo efecto que la fuerza distribuida en toda el </a:t>
            </a:r>
            <a:r>
              <a:rPr lang="es-MX" sz="3200" dirty="0" smtClean="0"/>
              <a:t>área debido </a:t>
            </a:r>
            <a:r>
              <a:rPr lang="es-MX" sz="3200" dirty="0"/>
              <a:t>a la </a:t>
            </a:r>
            <a:r>
              <a:rPr lang="es-MX" sz="3200" dirty="0" smtClean="0"/>
              <a:t>presión </a:t>
            </a:r>
            <a:r>
              <a:rPr lang="es-MX" sz="3200" dirty="0"/>
              <a:t>del </a:t>
            </a:r>
            <a:r>
              <a:rPr lang="es-MX" sz="3200" dirty="0" smtClean="0"/>
              <a:t>fluido.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61094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1000" y="657285"/>
                <a:ext cx="8208912" cy="4524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Este </a:t>
                </a:r>
                <a:r>
                  <a:rPr lang="es-MX" sz="3200" dirty="0"/>
                  <a:t>efecto se expresa en </a:t>
                </a:r>
                <a:r>
                  <a:rPr lang="es-MX" sz="3200" dirty="0" smtClean="0"/>
                  <a:t>términos </a:t>
                </a:r>
                <a:r>
                  <a:rPr lang="es-MX" sz="3200" dirty="0"/>
                  <a:t>del momento de </a:t>
                </a:r>
                <a:r>
                  <a:rPr lang="es-MX" sz="3200" dirty="0" smtClean="0"/>
                  <a:t>una fuerza </a:t>
                </a:r>
                <a:r>
                  <a:rPr lang="es-MX" sz="3200" dirty="0"/>
                  <a:t>con respecto de un eje</a:t>
                </a:r>
                <a:r>
                  <a:rPr lang="es-MX" sz="3200" dirty="0" smtClean="0"/>
                  <a:t>, </a:t>
                </a:r>
                <a:r>
                  <a:rPr lang="pt-BR" sz="3200" dirty="0"/>
                  <a:t>a traves de </a:t>
                </a:r>
                <a:r>
                  <a:rPr lang="pt-BR" sz="3200" dirty="0" smtClean="0"/>
                  <a:t>un punto S perpendicular.</a:t>
                </a:r>
              </a:p>
              <a:p>
                <a:pPr algn="just"/>
                <a:endParaRPr lang="es-MX" sz="3200" dirty="0" smtClean="0"/>
              </a:p>
              <a:p>
                <a:pPr algn="just"/>
                <a:r>
                  <a:rPr lang="es-MX" sz="3200" dirty="0" smtClean="0"/>
                  <a:t>El </a:t>
                </a:r>
                <a:r>
                  <a:rPr lang="es-MX" sz="3200" dirty="0"/>
                  <a:t>momento de cada fuerza </a:t>
                </a:r>
                <a:r>
                  <a:rPr lang="es-MX" sz="3200" dirty="0" smtClean="0"/>
                  <a:t>pequeña (</a:t>
                </a:r>
                <a:r>
                  <a:rPr lang="es-MX" sz="3200" dirty="0" err="1" smtClean="0"/>
                  <a:t>dF</a:t>
                </a:r>
                <a:r>
                  <a:rPr lang="es-MX" sz="3200" dirty="0"/>
                  <a:t>)</a:t>
                </a:r>
                <a:r>
                  <a:rPr lang="es-MX" sz="3200" dirty="0" smtClean="0"/>
                  <a:t> </a:t>
                </a:r>
                <a:r>
                  <a:rPr lang="es-MX" sz="3200" dirty="0"/>
                  <a:t>con respecto a </a:t>
                </a:r>
                <a:r>
                  <a:rPr lang="es-MX" sz="3200" dirty="0" smtClean="0"/>
                  <a:t>dicho eje esta dado por:</a:t>
                </a:r>
              </a:p>
              <a:p>
                <a:endParaRPr lang="es-MX" sz="32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𝒅𝑴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</a:rPr>
                        <m:t>𝒅</m:t>
                      </m:r>
                      <m:r>
                        <a:rPr lang="es-MX" sz="3200" b="1" i="1" smtClean="0">
                          <a:latin typeface="Cambria Math"/>
                        </a:rPr>
                        <m:t>𝑭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s-MX" sz="3200" b="1" dirty="0"/>
              </a:p>
              <a:p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657285"/>
                <a:ext cx="8208912" cy="4524315"/>
              </a:xfrm>
              <a:prstGeom prst="rect">
                <a:avLst/>
              </a:prstGeom>
              <a:blipFill rotWithShape="0">
                <a:blip r:embed="rId4"/>
                <a:stretch>
                  <a:fillRect l="-1932" t="-1752" r="-1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5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5" y="609600"/>
                <a:ext cx="8208912" cy="4535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Sabiendo que:</a:t>
                </a:r>
                <a:endParaRPr lang="es-MX" sz="3200" dirty="0"/>
              </a:p>
              <a:p>
                <a:pPr algn="just"/>
                <a:endParaRPr lang="es-MX" sz="3200" i="1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>
                          <a:latin typeface="Cambria Math"/>
                        </a:rPr>
                        <m:t>𝒅𝑭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𝒚𝒔𝒆𝒏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)(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𝒅𝑨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b="1" dirty="0" smtClean="0"/>
              </a:p>
              <a:p>
                <a:pPr algn="just"/>
                <a:endParaRPr lang="es-MX" sz="3200" b="1" dirty="0" smtClean="0"/>
              </a:p>
              <a:p>
                <a:pPr algn="just"/>
                <a:r>
                  <a:rPr lang="es-MX" sz="3200" dirty="0" smtClean="0"/>
                  <a:t>Se obtiene:</a:t>
                </a:r>
              </a:p>
              <a:p>
                <a:pPr algn="just"/>
                <a:endParaRPr lang="es-MX" sz="3200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>
                          <a:latin typeface="Cambria Math"/>
                        </a:rPr>
                        <m:t>𝒅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𝒚</m:t>
                      </m:r>
                      <m:d>
                        <m:dPr>
                          <m:begChr m:val="["/>
                          <m:endChr m:val="]"/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𝒚𝒔𝒆𝒏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𝒅𝑨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s-MX" sz="3200" b="1" dirty="0" smtClean="0"/>
              </a:p>
              <a:p>
                <a:pPr algn="just"/>
                <a:endParaRPr lang="es-MX" sz="3200" b="1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>
                          <a:latin typeface="Cambria Math"/>
                        </a:rPr>
                        <m:t>𝒅</m:t>
                      </m:r>
                      <m:r>
                        <a:rPr lang="es-MX" sz="3200" b="1" i="1"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(</m:t>
                      </m:r>
                      <m:sSup>
                        <m:sSupPr>
                          <m:ctrlPr>
                            <a:rPr lang="es-MX" sz="3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es-MX" sz="3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𝒅𝑨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b="1" dirty="0" smtClean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5" y="609600"/>
                <a:ext cx="8208912" cy="4535472"/>
              </a:xfrm>
              <a:prstGeom prst="rect">
                <a:avLst/>
              </a:prstGeom>
              <a:blipFill rotWithShape="0">
                <a:blip r:embed="rId4"/>
                <a:stretch>
                  <a:fillRect l="-1856" t="-174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58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4" y="457200"/>
                <a:ext cx="8605345" cy="4338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Se puede encontrar el momento de todas </a:t>
                </a:r>
                <a:r>
                  <a:rPr lang="es-MX" sz="3200" dirty="0" smtClean="0"/>
                  <a:t>las fuerzas sobre el </a:t>
                </a:r>
                <a:r>
                  <a:rPr lang="es-MX" sz="3200" dirty="0" smtClean="0"/>
                  <a:t>área total al integrar dichas áreas. Ahora bien como la</a:t>
                </a:r>
                <a:r>
                  <a:rPr lang="es-MX" sz="3200" dirty="0" smtClean="0"/>
                  <a:t> </a:t>
                </a:r>
                <a:r>
                  <a:rPr lang="es-MX" sz="3200" dirty="0"/>
                  <a:t>fuerza </a:t>
                </a:r>
                <a:r>
                  <a:rPr lang="es-MX" sz="3200" dirty="0" smtClean="0"/>
                  <a:t>resultante actúa </a:t>
                </a:r>
                <a:r>
                  <a:rPr lang="es-MX" sz="3200" dirty="0"/>
                  <a:t>en el centro de </a:t>
                </a:r>
                <a:r>
                  <a:rPr lang="es-MX" sz="3200" dirty="0" smtClean="0"/>
                  <a:t>presión, su </a:t>
                </a:r>
                <a:r>
                  <a:rPr lang="es-MX" sz="3200" dirty="0"/>
                  <a:t>momento con respecto al eje a </a:t>
                </a:r>
                <a:r>
                  <a:rPr lang="es-MX" sz="3200" dirty="0" smtClean="0"/>
                  <a:t>través </a:t>
                </a:r>
                <a:r>
                  <a:rPr lang="es-MX" sz="3200" dirty="0"/>
                  <a:t>de </a:t>
                </a:r>
                <a:r>
                  <a:rPr lang="es-MX" sz="3200" i="1" dirty="0"/>
                  <a:t>S</a:t>
                </a:r>
                <a:r>
                  <a:rPr lang="es-MX" sz="3200" dirty="0"/>
                  <a:t> </a:t>
                </a:r>
                <a:r>
                  <a:rPr lang="es-MX" sz="3200" dirty="0" smtClean="0"/>
                  <a:t>es </a:t>
                </a:r>
                <a:r>
                  <a:rPr lang="es-MX" sz="3200" dirty="0" err="1" smtClean="0"/>
                  <a:t>F</a:t>
                </a:r>
                <a:r>
                  <a:rPr lang="es-MX" sz="3200" baseline="-25000" dirty="0" err="1" smtClean="0"/>
                  <a:t>R</a:t>
                </a:r>
                <a:r>
                  <a:rPr lang="es-MX" sz="3200" dirty="0" err="1" smtClean="0"/>
                  <a:t>L</a:t>
                </a:r>
                <a:r>
                  <a:rPr lang="es-MX" sz="3200" baseline="-25000" dirty="0" err="1" smtClean="0"/>
                  <a:t>p</a:t>
                </a:r>
                <a:r>
                  <a:rPr lang="es-MX" sz="3200" dirty="0" smtClean="0"/>
                  <a:t>, esta dada por</a:t>
                </a:r>
                <a:r>
                  <a:rPr lang="es-MX" sz="3200" dirty="0" smtClean="0"/>
                  <a:t>:</a:t>
                </a:r>
                <a:endParaRPr lang="es-MX" sz="3200" dirty="0" smtClean="0"/>
              </a:p>
              <a:p>
                <a:pPr algn="just"/>
                <a:endParaRPr lang="es-MX" sz="320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/>
                            </a:rPr>
                            <m:t>𝑹</m:t>
                          </m:r>
                        </m:sub>
                      </m:sSub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d>
                            <m:dPr>
                              <m:ctrlP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MX" sz="32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MX" sz="3200" b="1" i="1">
                                      <a:latin typeface="Cambria Math"/>
                                      <a:ea typeface="Cambria Math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s-MX" sz="32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𝒅𝑨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s-MX" sz="3200" b="1" dirty="0"/>
                            <m:t> </m:t>
                          </m:r>
                          <m:r>
                            <a:rPr lang="es-MX" sz="3200" b="1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𝒚𝒔𝒆𝒏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s-MX" sz="32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s-MX" sz="3200" b="1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MX" sz="3200" b="1" i="1">
                                          <a:latin typeface="Cambria Math"/>
                                          <a:ea typeface="Cambria Math"/>
                                        </a:rPr>
                                        <m:t>𝒚</m:t>
                                      </m:r>
                                    </m:e>
                                    <m:sup>
                                      <m:r>
                                        <a:rPr lang="es-MX" sz="3200" b="1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s-MX" sz="3200" b="1" i="1">
                                      <a:latin typeface="Cambria Math"/>
                                      <a:ea typeface="Cambria Math"/>
                                    </a:rPr>
                                    <m:t>𝒅𝑨</m:t>
                                  </m:r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s-MX" sz="3200" b="1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4" y="457200"/>
                <a:ext cx="8605345" cy="4338688"/>
              </a:xfrm>
              <a:prstGeom prst="rect">
                <a:avLst/>
              </a:prstGeom>
              <a:blipFill rotWithShape="0">
                <a:blip r:embed="rId4"/>
                <a:stretch>
                  <a:fillRect l="-1771" t="-1826" r="-18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94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4" y="457200"/>
                <a:ext cx="8605345" cy="5094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De la mecánica clásica sabemos que el momento de inercia I </a:t>
                </a:r>
                <a:r>
                  <a:rPr lang="es-MX" sz="3200" dirty="0"/>
                  <a:t>de toda el </a:t>
                </a:r>
                <a:r>
                  <a:rPr lang="es-MX" sz="3200" dirty="0" smtClean="0"/>
                  <a:t>área con respecto </a:t>
                </a:r>
                <a:r>
                  <a:rPr lang="es-MX" sz="3200" dirty="0"/>
                  <a:t>al eje desde el que se </a:t>
                </a:r>
                <a:r>
                  <a:rPr lang="es-MX" sz="3200" dirty="0" smtClean="0"/>
                  <a:t>mide y, es ∫(y</a:t>
                </a:r>
                <a:r>
                  <a:rPr lang="es-MX" sz="3200" baseline="30000" dirty="0" smtClean="0"/>
                  <a:t>2</a:t>
                </a:r>
                <a:r>
                  <a:rPr lang="es-MX" sz="3200" dirty="0" smtClean="0"/>
                  <a:t>dA</a:t>
                </a:r>
                <a:r>
                  <a:rPr lang="es-MX" sz="3200" dirty="0" smtClean="0"/>
                  <a:t>) entonces:</a:t>
                </a:r>
              </a:p>
              <a:p>
                <a:endParaRPr lang="es-MX" sz="32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s-MX" sz="3200" b="1" i="1">
                              <a:latin typeface="Cambria Math"/>
                            </a:rPr>
                            <m:t>𝑹</m:t>
                          </m:r>
                        </m:sub>
                      </m:sSub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𝒔𝒆𝒏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𝜽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  <a:ea typeface="Cambria Math"/>
                        </a:rPr>
                        <m:t>(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  <a:ea typeface="Cambria Math"/>
                        </a:rPr>
                        <m:t>𝑰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MX" sz="3200" dirty="0" smtClean="0"/>
              </a:p>
              <a:p>
                <a:endParaRPr lang="es-MX" sz="3200" dirty="0"/>
              </a:p>
              <a:p>
                <a:r>
                  <a:rPr lang="es-MX" sz="3200" dirty="0" smtClean="0"/>
                  <a:t>Si despejamos </a:t>
                </a:r>
                <a:r>
                  <a:rPr lang="es-MX" sz="3200" dirty="0" err="1" smtClean="0"/>
                  <a:t>L</a:t>
                </a:r>
                <a:r>
                  <a:rPr lang="es-MX" sz="3200" baseline="-25000" dirty="0" err="1" smtClean="0"/>
                  <a:t>p</a:t>
                </a:r>
                <a:r>
                  <a:rPr lang="es-MX" sz="3200" dirty="0" smtClean="0"/>
                  <a:t>:</a:t>
                </a:r>
              </a:p>
              <a:p>
                <a:endParaRPr lang="es-MX" sz="32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(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𝑰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s-MX" sz="3200" dirty="0"/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/>
                                </a:rPr>
                                <m:t>𝑹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4" y="457200"/>
                <a:ext cx="8605345" cy="5094472"/>
              </a:xfrm>
              <a:prstGeom prst="rect">
                <a:avLst/>
              </a:prstGeom>
              <a:blipFill rotWithShape="0">
                <a:blip r:embed="rId4"/>
                <a:stretch>
                  <a:fillRect l="-1771" t="-1555" r="-18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1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86254" y="457200"/>
                <a:ext cx="8605345" cy="5068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Sustituyendo F</a:t>
                </a:r>
                <a:r>
                  <a:rPr lang="es-MX" sz="3200" baseline="-25000" dirty="0" smtClean="0"/>
                  <a:t>R</a:t>
                </a:r>
                <a:r>
                  <a:rPr lang="es-MX" sz="3200" dirty="0" smtClean="0"/>
                  <a:t>:</a:t>
                </a:r>
                <a:endParaRPr lang="es-MX" sz="3200" dirty="0"/>
              </a:p>
              <a:p>
                <a:pPr algn="just"/>
                <a:endParaRPr lang="es-MX" sz="3200" b="1" i="1" dirty="0">
                  <a:latin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(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𝑰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s-MX" sz="3200" dirty="0"/>
                            <m:t> </m:t>
                          </m:r>
                        </m:num>
                        <m:den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𝜸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𝒔𝒆𝒏</m:t>
                          </m:r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𝜽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𝑨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)</m:t>
                          </m:r>
                        </m:den>
                      </m:f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s-MX" sz="3200" dirty="0" smtClean="0"/>
              </a:p>
              <a:p>
                <a:pPr algn="just"/>
                <a:endParaRPr lang="es-MX" sz="3200" dirty="0" smtClean="0"/>
              </a:p>
              <a:p>
                <a:pPr algn="just"/>
                <a:r>
                  <a:rPr lang="es-MX" sz="3200" dirty="0" smtClean="0"/>
                  <a:t>Si </a:t>
                </a:r>
                <a:r>
                  <a:rPr lang="es-MX" sz="3200" dirty="0"/>
                  <a:t>manejamos el teorema de transferencia del momento de inercia logramos desarrollar</a:t>
                </a:r>
              </a:p>
              <a:p>
                <a:pPr algn="just"/>
                <a:r>
                  <a:rPr lang="es-MX" sz="3200" dirty="0"/>
                  <a:t>una </a:t>
                </a:r>
                <a:r>
                  <a:rPr lang="es-MX" sz="3200" dirty="0" smtClean="0"/>
                  <a:t>expresión </a:t>
                </a:r>
                <a:r>
                  <a:rPr lang="es-MX" sz="3200" dirty="0"/>
                  <a:t>mas </a:t>
                </a:r>
                <a:r>
                  <a:rPr lang="es-MX" sz="3200" dirty="0" smtClean="0"/>
                  <a:t>conveniente</a:t>
                </a:r>
                <a:r>
                  <a:rPr lang="es-MX" sz="3200" dirty="0" smtClean="0"/>
                  <a:t>:</a:t>
                </a:r>
              </a:p>
              <a:p>
                <a:endParaRPr lang="es-MX" sz="32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  <m:sSubSup>
                        <m:sSubSup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  <m:sup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4" y="457200"/>
                <a:ext cx="8605345" cy="5068375"/>
              </a:xfrm>
              <a:prstGeom prst="rect">
                <a:avLst/>
              </a:prstGeom>
              <a:blipFill rotWithShape="0">
                <a:blip r:embed="rId4"/>
                <a:stretch>
                  <a:fillRect l="-1771" t="-1564" r="-18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692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3 Rectángulo"/>
              <p:cNvSpPr/>
              <p:nvPr/>
            </p:nvSpPr>
            <p:spPr>
              <a:xfrm>
                <a:off x="304800" y="571098"/>
                <a:ext cx="8605345" cy="36199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Siendo </a:t>
                </a:r>
                <a:r>
                  <a:rPr lang="es-MX" sz="3200" i="1" dirty="0" err="1" smtClean="0"/>
                  <a:t>I</a:t>
                </a:r>
                <a:r>
                  <a:rPr lang="es-MX" sz="3200" i="1" baseline="-25000" dirty="0" err="1" smtClean="0"/>
                  <a:t>c</a:t>
                </a:r>
                <a:r>
                  <a:rPr lang="es-MX" sz="3200" i="1" dirty="0" smtClean="0"/>
                  <a:t>,</a:t>
                </a:r>
                <a:r>
                  <a:rPr lang="es-MX" sz="3200" dirty="0"/>
                  <a:t> </a:t>
                </a:r>
                <a:r>
                  <a:rPr lang="es-MX" sz="3200" dirty="0" smtClean="0"/>
                  <a:t>el </a:t>
                </a:r>
                <a:r>
                  <a:rPr lang="es-MX" sz="3200" dirty="0"/>
                  <a:t>momento de inercia del </a:t>
                </a:r>
                <a:r>
                  <a:rPr lang="es-MX" sz="3200" dirty="0" smtClean="0"/>
                  <a:t>área </a:t>
                </a:r>
                <a:r>
                  <a:rPr lang="es-MX" sz="3200" dirty="0"/>
                  <a:t>de </a:t>
                </a:r>
                <a:r>
                  <a:rPr lang="es-MX" sz="3200" dirty="0" smtClean="0"/>
                  <a:t>interés </a:t>
                </a:r>
                <a:r>
                  <a:rPr lang="es-MX" sz="3200" dirty="0"/>
                  <a:t>con respecto de su propio </a:t>
                </a:r>
                <a:r>
                  <a:rPr lang="es-MX" sz="3200" dirty="0" smtClean="0"/>
                  <a:t>eje centroidal y </a:t>
                </a:r>
                <a:r>
                  <a:rPr lang="es-MX" sz="3200" dirty="0" err="1" smtClean="0"/>
                  <a:t>L</a:t>
                </a:r>
                <a:r>
                  <a:rPr lang="es-MX" sz="3200" i="1" baseline="-25000" dirty="0" err="1" smtClean="0"/>
                  <a:t>c</a:t>
                </a:r>
                <a:r>
                  <a:rPr lang="es-MX" sz="3200" i="1" dirty="0" smtClean="0"/>
                  <a:t>,</a:t>
                </a:r>
                <a:r>
                  <a:rPr lang="es-MX" sz="3200" dirty="0"/>
                  <a:t> </a:t>
                </a:r>
                <a:r>
                  <a:rPr lang="es-MX" sz="3200" dirty="0" smtClean="0"/>
                  <a:t>es </a:t>
                </a:r>
                <a:r>
                  <a:rPr lang="es-MX" sz="3200" dirty="0"/>
                  <a:t>la distancia del eje de referencia al centroide</a:t>
                </a:r>
                <a:r>
                  <a:rPr lang="es-MX" sz="3200" dirty="0" smtClean="0"/>
                  <a:t>. Obteniendo al sustituir:</a:t>
                </a:r>
                <a:endParaRPr lang="es-MX" sz="3200" dirty="0" smtClean="0"/>
              </a:p>
              <a:p>
                <a:endParaRPr lang="es-MX" sz="32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es-MX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3200" b="1" i="1">
                              <a:latin typeface="Cambria Math" panose="02040503050406030204" pitchFamily="18" charset="0"/>
                              <a:ea typeface="Cambria Math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𝑨</m:t>
                          </m:r>
                          <m:sSubSup>
                            <m:sSubSup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  <m:sup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s-MX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s-MX" sz="3200" b="1" i="1"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es-MX" sz="3200" dirty="0"/>
              </a:p>
            </p:txBody>
          </p:sp>
        </mc:Choice>
        <mc:Fallback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71098"/>
                <a:ext cx="8605345" cy="3619902"/>
              </a:xfrm>
              <a:prstGeom prst="rect">
                <a:avLst/>
              </a:prstGeom>
              <a:blipFill rotWithShape="0">
                <a:blip r:embed="rId4"/>
                <a:stretch>
                  <a:fillRect l="-1771" t="-2189" r="-177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70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áticas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matemáticas 1</Template>
  <TotalTime>1532</TotalTime>
  <Words>385</Words>
  <Application>Microsoft Office PowerPoint</Application>
  <PresentationFormat>Presentación en pantalla (4:3)</PresentationFormat>
  <Paragraphs>87</Paragraphs>
  <Slides>12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matemáticas 1</vt:lpstr>
      <vt:lpstr>1_Tema de Office</vt:lpstr>
      <vt:lpstr>Centro de presión en superficies planas</vt:lpstr>
      <vt:lpstr>Centro de presión en superficies planas</vt:lpstr>
      <vt:lpstr>Centro de presión en superficies planas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ANGIE</dc:creator>
  <cp:lastModifiedBy>Dr. JFabian M-H</cp:lastModifiedBy>
  <cp:revision>191</cp:revision>
  <dcterms:created xsi:type="dcterms:W3CDTF">2016-10-09T04:22:50Z</dcterms:created>
  <dcterms:modified xsi:type="dcterms:W3CDTF">2016-10-10T08:05:22Z</dcterms:modified>
</cp:coreProperties>
</file>